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0" r:id="rId1"/>
  </p:sldMasterIdLst>
  <p:notesMasterIdLst>
    <p:notesMasterId r:id="rId147"/>
  </p:notesMasterIdLst>
  <p:handoutMasterIdLst>
    <p:handoutMasterId r:id="rId148"/>
  </p:handoutMasterIdLst>
  <p:sldIdLst>
    <p:sldId id="879" r:id="rId2"/>
    <p:sldId id="880" r:id="rId3"/>
    <p:sldId id="374" r:id="rId4"/>
    <p:sldId id="538" r:id="rId5"/>
    <p:sldId id="597" r:id="rId6"/>
    <p:sldId id="724" r:id="rId7"/>
    <p:sldId id="875" r:id="rId8"/>
    <p:sldId id="717" r:id="rId9"/>
    <p:sldId id="675" r:id="rId10"/>
    <p:sldId id="665" r:id="rId11"/>
    <p:sldId id="669" r:id="rId12"/>
    <p:sldId id="670" r:id="rId13"/>
    <p:sldId id="874" r:id="rId14"/>
    <p:sldId id="731" r:id="rId15"/>
    <p:sldId id="530" r:id="rId16"/>
    <p:sldId id="531" r:id="rId17"/>
    <p:sldId id="666" r:id="rId18"/>
    <p:sldId id="722" r:id="rId19"/>
    <p:sldId id="723" r:id="rId20"/>
    <p:sldId id="644" r:id="rId21"/>
    <p:sldId id="645" r:id="rId22"/>
    <p:sldId id="663" r:id="rId23"/>
    <p:sldId id="532" r:id="rId24"/>
    <p:sldId id="533" r:id="rId25"/>
    <p:sldId id="534" r:id="rId26"/>
    <p:sldId id="535" r:id="rId27"/>
    <p:sldId id="727" r:id="rId28"/>
    <p:sldId id="537" r:id="rId29"/>
    <p:sldId id="719" r:id="rId30"/>
    <p:sldId id="739" r:id="rId31"/>
    <p:sldId id="738" r:id="rId32"/>
    <p:sldId id="740" r:id="rId33"/>
    <p:sldId id="741" r:id="rId34"/>
    <p:sldId id="742" r:id="rId35"/>
    <p:sldId id="752" r:id="rId36"/>
    <p:sldId id="753" r:id="rId37"/>
    <p:sldId id="754" r:id="rId38"/>
    <p:sldId id="755" r:id="rId39"/>
    <p:sldId id="878" r:id="rId40"/>
    <p:sldId id="756" r:id="rId41"/>
    <p:sldId id="757" r:id="rId42"/>
    <p:sldId id="758" r:id="rId43"/>
    <p:sldId id="759" r:id="rId44"/>
    <p:sldId id="760" r:id="rId45"/>
    <p:sldId id="761" r:id="rId46"/>
    <p:sldId id="762" r:id="rId47"/>
    <p:sldId id="763" r:id="rId48"/>
    <p:sldId id="764" r:id="rId49"/>
    <p:sldId id="765" r:id="rId50"/>
    <p:sldId id="766" r:id="rId51"/>
    <p:sldId id="767" r:id="rId52"/>
    <p:sldId id="768" r:id="rId53"/>
    <p:sldId id="769" r:id="rId54"/>
    <p:sldId id="770" r:id="rId55"/>
    <p:sldId id="771" r:id="rId56"/>
    <p:sldId id="772" r:id="rId57"/>
    <p:sldId id="773" r:id="rId58"/>
    <p:sldId id="774" r:id="rId59"/>
    <p:sldId id="775" r:id="rId60"/>
    <p:sldId id="776" r:id="rId61"/>
    <p:sldId id="876" r:id="rId62"/>
    <p:sldId id="777" r:id="rId63"/>
    <p:sldId id="778" r:id="rId64"/>
    <p:sldId id="779" r:id="rId65"/>
    <p:sldId id="780" r:id="rId66"/>
    <p:sldId id="781" r:id="rId67"/>
    <p:sldId id="782" r:id="rId68"/>
    <p:sldId id="882" r:id="rId69"/>
    <p:sldId id="784" r:id="rId70"/>
    <p:sldId id="785" r:id="rId71"/>
    <p:sldId id="786" r:id="rId72"/>
    <p:sldId id="787" r:id="rId73"/>
    <p:sldId id="788" r:id="rId74"/>
    <p:sldId id="789" r:id="rId75"/>
    <p:sldId id="790" r:id="rId76"/>
    <p:sldId id="791" r:id="rId77"/>
    <p:sldId id="792" r:id="rId78"/>
    <p:sldId id="793" r:id="rId79"/>
    <p:sldId id="794" r:id="rId80"/>
    <p:sldId id="795" r:id="rId81"/>
    <p:sldId id="796" r:id="rId82"/>
    <p:sldId id="797" r:id="rId83"/>
    <p:sldId id="798" r:id="rId84"/>
    <p:sldId id="799" r:id="rId85"/>
    <p:sldId id="800" r:id="rId86"/>
    <p:sldId id="855" r:id="rId87"/>
    <p:sldId id="856" r:id="rId88"/>
    <p:sldId id="857" r:id="rId89"/>
    <p:sldId id="858" r:id="rId90"/>
    <p:sldId id="859" r:id="rId91"/>
    <p:sldId id="860" r:id="rId92"/>
    <p:sldId id="861" r:id="rId93"/>
    <p:sldId id="862" r:id="rId94"/>
    <p:sldId id="877" r:id="rId95"/>
    <p:sldId id="863" r:id="rId96"/>
    <p:sldId id="864" r:id="rId97"/>
    <p:sldId id="865" r:id="rId98"/>
    <p:sldId id="866" r:id="rId99"/>
    <p:sldId id="867" r:id="rId100"/>
    <p:sldId id="868" r:id="rId101"/>
    <p:sldId id="869" r:id="rId102"/>
    <p:sldId id="870" r:id="rId103"/>
    <p:sldId id="871" r:id="rId104"/>
    <p:sldId id="808" r:id="rId105"/>
    <p:sldId id="809" r:id="rId106"/>
    <p:sldId id="810" r:id="rId107"/>
    <p:sldId id="811" r:id="rId108"/>
    <p:sldId id="812" r:id="rId109"/>
    <p:sldId id="813" r:id="rId110"/>
    <p:sldId id="814" r:id="rId111"/>
    <p:sldId id="815" r:id="rId112"/>
    <p:sldId id="816" r:id="rId113"/>
    <p:sldId id="817" r:id="rId114"/>
    <p:sldId id="818" r:id="rId115"/>
    <p:sldId id="819" r:id="rId116"/>
    <p:sldId id="820" r:id="rId117"/>
    <p:sldId id="821" r:id="rId118"/>
    <p:sldId id="823" r:id="rId119"/>
    <p:sldId id="824" r:id="rId120"/>
    <p:sldId id="825" r:id="rId121"/>
    <p:sldId id="826" r:id="rId122"/>
    <p:sldId id="827" r:id="rId123"/>
    <p:sldId id="828" r:id="rId124"/>
    <p:sldId id="829" r:id="rId125"/>
    <p:sldId id="830" r:id="rId126"/>
    <p:sldId id="831" r:id="rId127"/>
    <p:sldId id="832" r:id="rId128"/>
    <p:sldId id="833" r:id="rId129"/>
    <p:sldId id="834" r:id="rId130"/>
    <p:sldId id="835" r:id="rId131"/>
    <p:sldId id="836" r:id="rId132"/>
    <p:sldId id="837" r:id="rId133"/>
    <p:sldId id="838" r:id="rId134"/>
    <p:sldId id="839" r:id="rId135"/>
    <p:sldId id="840" r:id="rId136"/>
    <p:sldId id="841" r:id="rId137"/>
    <p:sldId id="842" r:id="rId138"/>
    <p:sldId id="843" r:id="rId139"/>
    <p:sldId id="844" r:id="rId140"/>
    <p:sldId id="845" r:id="rId141"/>
    <p:sldId id="846" r:id="rId142"/>
    <p:sldId id="847" r:id="rId143"/>
    <p:sldId id="848" r:id="rId144"/>
    <p:sldId id="849" r:id="rId145"/>
    <p:sldId id="881" r:id="rId146"/>
  </p:sldIdLst>
  <p:sldSz cx="15544800" cy="10058400"/>
  <p:notesSz cx="7019925" cy="9305925"/>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1CC9AC7-DDDD-4FA1-B716-592A7E81E890}">
          <p14:sldIdLst>
            <p14:sldId id="879"/>
            <p14:sldId id="880"/>
          </p14:sldIdLst>
        </p14:section>
        <p14:section name="Customization" id="{C35D2AAD-01CA-41A9-9A4F-AC2B67F0BABB}">
          <p14:sldIdLst>
            <p14:sldId id="374"/>
            <p14:sldId id="538"/>
            <p14:sldId id="597"/>
            <p14:sldId id="724"/>
            <p14:sldId id="875"/>
            <p14:sldId id="717"/>
            <p14:sldId id="675"/>
            <p14:sldId id="665"/>
            <p14:sldId id="669"/>
            <p14:sldId id="670"/>
            <p14:sldId id="874"/>
            <p14:sldId id="731"/>
            <p14:sldId id="530"/>
            <p14:sldId id="531"/>
            <p14:sldId id="666"/>
            <p14:sldId id="722"/>
            <p14:sldId id="723"/>
            <p14:sldId id="644"/>
            <p14:sldId id="645"/>
            <p14:sldId id="663"/>
            <p14:sldId id="532"/>
            <p14:sldId id="533"/>
            <p14:sldId id="534"/>
            <p14:sldId id="535"/>
            <p14:sldId id="727"/>
            <p14:sldId id="537"/>
            <p14:sldId id="719"/>
            <p14:sldId id="739"/>
            <p14:sldId id="738"/>
          </p14:sldIdLst>
        </p14:section>
        <p14:section name="Account Administration" id="{39CC9F72-9950-46BF-8F0F-C74CE52778F2}">
          <p14:sldIdLst>
            <p14:sldId id="740"/>
            <p14:sldId id="741"/>
            <p14:sldId id="742"/>
            <p14:sldId id="752"/>
            <p14:sldId id="753"/>
            <p14:sldId id="754"/>
            <p14:sldId id="755"/>
            <p14:sldId id="878"/>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876"/>
            <p14:sldId id="777"/>
            <p14:sldId id="778"/>
            <p14:sldId id="779"/>
            <p14:sldId id="780"/>
            <p14:sldId id="781"/>
            <p14:sldId id="782"/>
            <p14:sldId id="882"/>
            <p14:sldId id="784"/>
            <p14:sldId id="785"/>
            <p14:sldId id="786"/>
            <p14:sldId id="787"/>
            <p14:sldId id="788"/>
            <p14:sldId id="789"/>
            <p14:sldId id="790"/>
            <p14:sldId id="791"/>
            <p14:sldId id="792"/>
            <p14:sldId id="793"/>
            <p14:sldId id="794"/>
            <p14:sldId id="795"/>
            <p14:sldId id="796"/>
            <p14:sldId id="797"/>
            <p14:sldId id="798"/>
            <p14:sldId id="799"/>
            <p14:sldId id="800"/>
          </p14:sldIdLst>
        </p14:section>
        <p14:section name="Asset Administration" id="{7B8BB6EA-1931-4864-9638-57C1B97C0F00}">
          <p14:sldIdLst>
            <p14:sldId id="855"/>
            <p14:sldId id="856"/>
            <p14:sldId id="857"/>
            <p14:sldId id="858"/>
            <p14:sldId id="859"/>
            <p14:sldId id="860"/>
            <p14:sldId id="861"/>
            <p14:sldId id="862"/>
            <p14:sldId id="877"/>
            <p14:sldId id="863"/>
            <p14:sldId id="864"/>
            <p14:sldId id="865"/>
            <p14:sldId id="866"/>
            <p14:sldId id="867"/>
            <p14:sldId id="868"/>
            <p14:sldId id="869"/>
            <p14:sldId id="870"/>
            <p14:sldId id="871"/>
          </p14:sldIdLst>
        </p14:section>
        <p14:section name="Event Administration" id="{3D788F66-7694-4059-A0BF-A600A0D42DFA}">
          <p14:sldIdLst>
            <p14:sldId id="808"/>
            <p14:sldId id="809"/>
            <p14:sldId id="810"/>
            <p14:sldId id="811"/>
            <p14:sldId id="812"/>
            <p14:sldId id="813"/>
            <p14:sldId id="814"/>
            <p14:sldId id="815"/>
            <p14:sldId id="816"/>
            <p14:sldId id="817"/>
            <p14:sldId id="818"/>
            <p14:sldId id="819"/>
            <p14:sldId id="820"/>
            <p14:sldId id="821"/>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8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3168">
          <p15:clr>
            <a:srgbClr val="A4A3A4"/>
          </p15:clr>
        </p15:guide>
        <p15:guide id="4" pos="4896">
          <p15:clr>
            <a:srgbClr val="A4A3A4"/>
          </p15:clr>
        </p15:guide>
      </p15:sldGuideLst>
    </p:ext>
    <p:ext uri="{2D200454-40CA-4A62-9FC3-DE9A4176ACB9}">
      <p15:notesGuideLst xmlns:p15="http://schemas.microsoft.com/office/powerpoint/2012/main">
        <p15:guide id="1" orient="horz" pos="2931" userDrawn="1">
          <p15:clr>
            <a:srgbClr val="A4A3A4"/>
          </p15:clr>
        </p15:guide>
        <p15:guide id="2" pos="221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n Burch" initials="RB" lastIdx="79" clrIdx="0">
    <p:extLst/>
  </p:cmAuthor>
  <p:cmAuthor id="2" name="Eric Chambers" initials="EC"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73A2"/>
    <a:srgbClr val="FCD976"/>
    <a:srgbClr val="732FB0"/>
    <a:srgbClr val="5F2FB0"/>
    <a:srgbClr val="7BDD8D"/>
    <a:srgbClr val="51B66F"/>
    <a:srgbClr val="7BDC5C"/>
    <a:srgbClr val="7566B6"/>
    <a:srgbClr val="074E89"/>
    <a:srgbClr val="F0C8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959" autoAdjust="0"/>
    <p:restoredTop sz="94434" autoAdjust="0"/>
  </p:normalViewPr>
  <p:slideViewPr>
    <p:cSldViewPr snapToGrid="0" snapToObjects="1">
      <p:cViewPr varScale="1">
        <p:scale>
          <a:sx n="51" d="100"/>
          <a:sy n="51" d="100"/>
        </p:scale>
        <p:origin x="480" y="90"/>
      </p:cViewPr>
      <p:guideLst>
        <p:guide orient="horz" pos="2160"/>
        <p:guide pos="2880"/>
        <p:guide orient="horz" pos="3168"/>
        <p:guide pos="4896"/>
      </p:guideLst>
    </p:cSldViewPr>
  </p:slideViewPr>
  <p:notesTextViewPr>
    <p:cViewPr>
      <p:scale>
        <a:sx n="100" d="100"/>
        <a:sy n="100" d="100"/>
      </p:scale>
      <p:origin x="0" y="0"/>
    </p:cViewPr>
  </p:notesTextViewPr>
  <p:sorterViewPr>
    <p:cViewPr>
      <p:scale>
        <a:sx n="100" d="100"/>
        <a:sy n="100" d="100"/>
      </p:scale>
      <p:origin x="0" y="-81330"/>
    </p:cViewPr>
  </p:sorterViewPr>
  <p:notesViewPr>
    <p:cSldViewPr snapToGrid="0" snapToObjects="1">
      <p:cViewPr varScale="1">
        <p:scale>
          <a:sx n="79" d="100"/>
          <a:sy n="79" d="100"/>
        </p:scale>
        <p:origin x="3300" y="96"/>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handoutMaster" Target="handoutMasters/handout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3821B4-73B7-4522-BB87-AF623F88E011}" type="doc">
      <dgm:prSet loTypeId="urn:microsoft.com/office/officeart/2005/8/layout/bProcess3" loCatId="process" qsTypeId="urn:microsoft.com/office/officeart/2005/8/quickstyle/simple2" qsCatId="simple" csTypeId="urn:microsoft.com/office/officeart/2005/8/colors/colorful3" csCatId="colorful" phldr="1"/>
      <dgm:spPr/>
      <dgm:t>
        <a:bodyPr/>
        <a:lstStyle/>
        <a:p>
          <a:endParaRPr lang="en-US"/>
        </a:p>
      </dgm:t>
    </dgm:pt>
    <dgm:pt modelId="{39F0ED1E-06B5-4B34-B8E7-5F40B27D0791}">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2800" dirty="0" smtClean="0"/>
            <a:t>User types in username and password on EM7 Login page</a:t>
          </a:r>
          <a:endParaRPr lang="en-US" sz="2800" dirty="0"/>
        </a:p>
      </dgm:t>
    </dgm:pt>
    <dgm:pt modelId="{C33FC728-559E-40DE-B373-327E5DD43E47}" type="parTrans" cxnId="{510B6A34-27C5-4E0A-9743-651F7C871907}">
      <dgm:prSet/>
      <dgm:spPr/>
      <dgm:t>
        <a:bodyPr/>
        <a:lstStyle/>
        <a:p>
          <a:endParaRPr lang="en-US" sz="2000"/>
        </a:p>
      </dgm:t>
    </dgm:pt>
    <dgm:pt modelId="{8ACEAC71-D911-43C3-9F55-A9F24A6E34DE}" type="sibTrans" cxnId="{510B6A34-27C5-4E0A-9743-651F7C871907}">
      <dgm:prSet custT="1"/>
      <dgm:spPr/>
      <dgm:t>
        <a:bodyPr/>
        <a:lstStyle/>
        <a:p>
          <a:endParaRPr lang="en-US" sz="600"/>
        </a:p>
      </dgm:t>
    </dgm:pt>
    <dgm:pt modelId="{A9DF4DF4-E036-4712-80F7-5701A862CAC3}">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2800" dirty="0" smtClean="0"/>
            <a:t>EM7 uses the AD Credential User Name to read Active Directory to find the user account</a:t>
          </a:r>
          <a:endParaRPr lang="en-US" sz="2800" dirty="0"/>
        </a:p>
      </dgm:t>
    </dgm:pt>
    <dgm:pt modelId="{466615F0-EB1A-4C5A-AF6D-44D07102FB31}" type="parTrans" cxnId="{0F0BCB61-79BC-430F-B2D5-9130775DF6A0}">
      <dgm:prSet/>
      <dgm:spPr/>
      <dgm:t>
        <a:bodyPr/>
        <a:lstStyle/>
        <a:p>
          <a:endParaRPr lang="en-US" sz="2000"/>
        </a:p>
      </dgm:t>
    </dgm:pt>
    <dgm:pt modelId="{320A1921-57F6-4CCB-85BB-92B8018429CB}" type="sibTrans" cxnId="{0F0BCB61-79BC-430F-B2D5-9130775DF6A0}">
      <dgm:prSet custT="1">
        <dgm:style>
          <a:lnRef idx="1">
            <a:schemeClr val="accent4"/>
          </a:lnRef>
          <a:fillRef idx="2">
            <a:schemeClr val="accent4"/>
          </a:fillRef>
          <a:effectRef idx="1">
            <a:schemeClr val="accent4"/>
          </a:effectRef>
          <a:fontRef idx="minor">
            <a:schemeClr val="dk1"/>
          </a:fontRef>
        </dgm:style>
      </dgm:prSet>
      <dgm:spPr/>
      <dgm:t>
        <a:bodyPr/>
        <a:lstStyle/>
        <a:p>
          <a:endParaRPr lang="en-US" sz="600"/>
        </a:p>
      </dgm:t>
    </dgm:pt>
    <dgm:pt modelId="{393EAB08-4BA7-4C37-8843-C92B4F20531C}">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2800" dirty="0" smtClean="0"/>
            <a:t>If account exists in EM7 and the user has supplied a valid password, they are authenticated and allowed to log into EM7</a:t>
          </a:r>
          <a:endParaRPr lang="en-US" sz="2800" dirty="0"/>
        </a:p>
      </dgm:t>
    </dgm:pt>
    <dgm:pt modelId="{76418A15-86C4-4430-9129-F682F47E7C38}" type="parTrans" cxnId="{BEB9A464-9248-49B7-B637-8E228875A738}">
      <dgm:prSet/>
      <dgm:spPr/>
      <dgm:t>
        <a:bodyPr/>
        <a:lstStyle/>
        <a:p>
          <a:endParaRPr lang="en-US" sz="2000"/>
        </a:p>
      </dgm:t>
    </dgm:pt>
    <dgm:pt modelId="{E3621288-A060-44CF-AC24-B05F22FBA338}" type="sibTrans" cxnId="{BEB9A464-9248-49B7-B637-8E228875A738}">
      <dgm:prSet custT="1">
        <dgm:style>
          <a:lnRef idx="1">
            <a:schemeClr val="accent2"/>
          </a:lnRef>
          <a:fillRef idx="0">
            <a:schemeClr val="accent2"/>
          </a:fillRef>
          <a:effectRef idx="0">
            <a:schemeClr val="accent2"/>
          </a:effectRef>
          <a:fontRef idx="minor">
            <a:schemeClr val="tx1"/>
          </a:fontRef>
        </dgm:style>
      </dgm:prSet>
      <dgm:spPr/>
      <dgm:t>
        <a:bodyPr/>
        <a:lstStyle/>
        <a:p>
          <a:endParaRPr lang="en-US" sz="600"/>
        </a:p>
      </dgm:t>
    </dgm:pt>
    <dgm:pt modelId="{7A71D253-E603-4DC7-B8FA-58E04D410072}">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pPr algn="l"/>
          <a:r>
            <a:rPr lang="en-US" sz="2400" dirty="0" smtClean="0"/>
            <a:t>If they do not exist in EM7 and they have a AD account with matching attribute value then EM7 creates the account, synchronizes mapped attribute information, and aligns the user to a User Policy based on the value (AD attribute value) aligned with the user policy in the LDAP/AD settings</a:t>
          </a:r>
          <a:endParaRPr lang="en-US" sz="2400" dirty="0"/>
        </a:p>
      </dgm:t>
    </dgm:pt>
    <dgm:pt modelId="{34F0689F-AEB1-4F12-A338-9C8A00373526}" type="parTrans" cxnId="{89494929-39EA-4626-A482-FFA1E2FD9F04}">
      <dgm:prSet/>
      <dgm:spPr/>
      <dgm:t>
        <a:bodyPr/>
        <a:lstStyle/>
        <a:p>
          <a:endParaRPr lang="en-US" sz="2000"/>
        </a:p>
      </dgm:t>
    </dgm:pt>
    <dgm:pt modelId="{AF7784B8-2852-4011-A0C2-2B3F72B0ABD1}" type="sibTrans" cxnId="{89494929-39EA-4626-A482-FFA1E2FD9F04}">
      <dgm:prSet/>
      <dgm:spPr/>
      <dgm:t>
        <a:bodyPr/>
        <a:lstStyle/>
        <a:p>
          <a:endParaRPr lang="en-US" sz="2000"/>
        </a:p>
      </dgm:t>
    </dgm:pt>
    <dgm:pt modelId="{B6682162-71B0-41BD-97C4-931DA08513F2}" type="pres">
      <dgm:prSet presAssocID="{E03821B4-73B7-4522-BB87-AF623F88E011}" presName="Name0" presStyleCnt="0">
        <dgm:presLayoutVars>
          <dgm:dir/>
          <dgm:resizeHandles val="exact"/>
        </dgm:presLayoutVars>
      </dgm:prSet>
      <dgm:spPr/>
      <dgm:t>
        <a:bodyPr/>
        <a:lstStyle/>
        <a:p>
          <a:endParaRPr lang="en-US"/>
        </a:p>
      </dgm:t>
    </dgm:pt>
    <dgm:pt modelId="{1AD8F65B-E2B4-473D-AF4B-F29891661778}" type="pres">
      <dgm:prSet presAssocID="{39F0ED1E-06B5-4B34-B8E7-5F40B27D0791}" presName="node" presStyleLbl="node1" presStyleIdx="0" presStyleCnt="4">
        <dgm:presLayoutVars>
          <dgm:bulletEnabled val="1"/>
        </dgm:presLayoutVars>
      </dgm:prSet>
      <dgm:spPr/>
      <dgm:t>
        <a:bodyPr/>
        <a:lstStyle/>
        <a:p>
          <a:endParaRPr lang="en-US"/>
        </a:p>
      </dgm:t>
    </dgm:pt>
    <dgm:pt modelId="{05633B84-44FD-4BAC-A657-F94707994A5E}" type="pres">
      <dgm:prSet presAssocID="{8ACEAC71-D911-43C3-9F55-A9F24A6E34DE}" presName="sibTrans" presStyleLbl="sibTrans1D1" presStyleIdx="0" presStyleCnt="3"/>
      <dgm:spPr/>
      <dgm:t>
        <a:bodyPr/>
        <a:lstStyle/>
        <a:p>
          <a:endParaRPr lang="en-US"/>
        </a:p>
      </dgm:t>
    </dgm:pt>
    <dgm:pt modelId="{98FD7B3C-582B-4251-B2C8-30E7E66EF1BD}" type="pres">
      <dgm:prSet presAssocID="{8ACEAC71-D911-43C3-9F55-A9F24A6E34DE}" presName="connectorText" presStyleLbl="sibTrans1D1" presStyleIdx="0" presStyleCnt="3"/>
      <dgm:spPr/>
      <dgm:t>
        <a:bodyPr/>
        <a:lstStyle/>
        <a:p>
          <a:endParaRPr lang="en-US"/>
        </a:p>
      </dgm:t>
    </dgm:pt>
    <dgm:pt modelId="{75C787B0-C768-4493-A930-1FC9A0E79ED7}" type="pres">
      <dgm:prSet presAssocID="{A9DF4DF4-E036-4712-80F7-5701A862CAC3}" presName="node" presStyleLbl="node1" presStyleIdx="1" presStyleCnt="4">
        <dgm:presLayoutVars>
          <dgm:bulletEnabled val="1"/>
        </dgm:presLayoutVars>
      </dgm:prSet>
      <dgm:spPr/>
      <dgm:t>
        <a:bodyPr/>
        <a:lstStyle/>
        <a:p>
          <a:endParaRPr lang="en-US"/>
        </a:p>
      </dgm:t>
    </dgm:pt>
    <dgm:pt modelId="{7D73D86B-0B3C-4C7E-AF4F-37707A2603B8}" type="pres">
      <dgm:prSet presAssocID="{320A1921-57F6-4CCB-85BB-92B8018429CB}" presName="sibTrans" presStyleLbl="sibTrans1D1" presStyleIdx="1" presStyleCnt="3"/>
      <dgm:spPr/>
      <dgm:t>
        <a:bodyPr/>
        <a:lstStyle/>
        <a:p>
          <a:endParaRPr lang="en-US"/>
        </a:p>
      </dgm:t>
    </dgm:pt>
    <dgm:pt modelId="{13E044F9-0D26-45A4-9DF0-836CDC4DB64C}" type="pres">
      <dgm:prSet presAssocID="{320A1921-57F6-4CCB-85BB-92B8018429CB}" presName="connectorText" presStyleLbl="sibTrans1D1" presStyleIdx="1" presStyleCnt="3"/>
      <dgm:spPr/>
      <dgm:t>
        <a:bodyPr/>
        <a:lstStyle/>
        <a:p>
          <a:endParaRPr lang="en-US"/>
        </a:p>
      </dgm:t>
    </dgm:pt>
    <dgm:pt modelId="{F5C1B328-862F-4960-8818-9BEC263CD7C1}" type="pres">
      <dgm:prSet presAssocID="{393EAB08-4BA7-4C37-8843-C92B4F20531C}" presName="node" presStyleLbl="node1" presStyleIdx="2" presStyleCnt="4">
        <dgm:presLayoutVars>
          <dgm:bulletEnabled val="1"/>
        </dgm:presLayoutVars>
      </dgm:prSet>
      <dgm:spPr/>
      <dgm:t>
        <a:bodyPr/>
        <a:lstStyle/>
        <a:p>
          <a:endParaRPr lang="en-US"/>
        </a:p>
      </dgm:t>
    </dgm:pt>
    <dgm:pt modelId="{6109A30B-5CCC-46D1-9BB9-843B51FE7E4A}" type="pres">
      <dgm:prSet presAssocID="{E3621288-A060-44CF-AC24-B05F22FBA338}" presName="sibTrans" presStyleLbl="sibTrans1D1" presStyleIdx="2" presStyleCnt="3"/>
      <dgm:spPr/>
      <dgm:t>
        <a:bodyPr/>
        <a:lstStyle/>
        <a:p>
          <a:endParaRPr lang="en-US"/>
        </a:p>
      </dgm:t>
    </dgm:pt>
    <dgm:pt modelId="{4DBC533D-820B-40A3-8929-F3B2B8F8D961}" type="pres">
      <dgm:prSet presAssocID="{E3621288-A060-44CF-AC24-B05F22FBA338}" presName="connectorText" presStyleLbl="sibTrans1D1" presStyleIdx="2" presStyleCnt="3"/>
      <dgm:spPr/>
      <dgm:t>
        <a:bodyPr/>
        <a:lstStyle/>
        <a:p>
          <a:endParaRPr lang="en-US"/>
        </a:p>
      </dgm:t>
    </dgm:pt>
    <dgm:pt modelId="{765DF1ED-CB14-4920-AD79-09FFB0EB7D9D}" type="pres">
      <dgm:prSet presAssocID="{7A71D253-E603-4DC7-B8FA-58E04D410072}" presName="node" presStyleLbl="node1" presStyleIdx="3" presStyleCnt="4">
        <dgm:presLayoutVars>
          <dgm:bulletEnabled val="1"/>
        </dgm:presLayoutVars>
      </dgm:prSet>
      <dgm:spPr/>
      <dgm:t>
        <a:bodyPr/>
        <a:lstStyle/>
        <a:p>
          <a:endParaRPr lang="en-US"/>
        </a:p>
      </dgm:t>
    </dgm:pt>
  </dgm:ptLst>
  <dgm:cxnLst>
    <dgm:cxn modelId="{C54D212D-31D5-4CB2-8283-C15918713B8B}" type="presOf" srcId="{320A1921-57F6-4CCB-85BB-92B8018429CB}" destId="{13E044F9-0D26-45A4-9DF0-836CDC4DB64C}" srcOrd="1" destOrd="0" presId="urn:microsoft.com/office/officeart/2005/8/layout/bProcess3"/>
    <dgm:cxn modelId="{0F0BCB61-79BC-430F-B2D5-9130775DF6A0}" srcId="{E03821B4-73B7-4522-BB87-AF623F88E011}" destId="{A9DF4DF4-E036-4712-80F7-5701A862CAC3}" srcOrd="1" destOrd="0" parTransId="{466615F0-EB1A-4C5A-AF6D-44D07102FB31}" sibTransId="{320A1921-57F6-4CCB-85BB-92B8018429CB}"/>
    <dgm:cxn modelId="{E8AF7F7A-0946-4CA7-A979-E983270871E3}" type="presOf" srcId="{320A1921-57F6-4CCB-85BB-92B8018429CB}" destId="{7D73D86B-0B3C-4C7E-AF4F-37707A2603B8}" srcOrd="0" destOrd="0" presId="urn:microsoft.com/office/officeart/2005/8/layout/bProcess3"/>
    <dgm:cxn modelId="{510B6A34-27C5-4E0A-9743-651F7C871907}" srcId="{E03821B4-73B7-4522-BB87-AF623F88E011}" destId="{39F0ED1E-06B5-4B34-B8E7-5F40B27D0791}" srcOrd="0" destOrd="0" parTransId="{C33FC728-559E-40DE-B373-327E5DD43E47}" sibTransId="{8ACEAC71-D911-43C3-9F55-A9F24A6E34DE}"/>
    <dgm:cxn modelId="{EAA390E4-435A-4062-9D51-B5F3271CBFBB}" type="presOf" srcId="{8ACEAC71-D911-43C3-9F55-A9F24A6E34DE}" destId="{98FD7B3C-582B-4251-B2C8-30E7E66EF1BD}" srcOrd="1" destOrd="0" presId="urn:microsoft.com/office/officeart/2005/8/layout/bProcess3"/>
    <dgm:cxn modelId="{14238DBF-024D-47ED-8267-CD740CD7F25D}" type="presOf" srcId="{A9DF4DF4-E036-4712-80F7-5701A862CAC3}" destId="{75C787B0-C768-4493-A930-1FC9A0E79ED7}" srcOrd="0" destOrd="0" presId="urn:microsoft.com/office/officeart/2005/8/layout/bProcess3"/>
    <dgm:cxn modelId="{BEB9A464-9248-49B7-B637-8E228875A738}" srcId="{E03821B4-73B7-4522-BB87-AF623F88E011}" destId="{393EAB08-4BA7-4C37-8843-C92B4F20531C}" srcOrd="2" destOrd="0" parTransId="{76418A15-86C4-4430-9129-F682F47E7C38}" sibTransId="{E3621288-A060-44CF-AC24-B05F22FBA338}"/>
    <dgm:cxn modelId="{0EB13385-52FB-4A5E-B8A2-03D15CDED73F}" type="presOf" srcId="{39F0ED1E-06B5-4B34-B8E7-5F40B27D0791}" destId="{1AD8F65B-E2B4-473D-AF4B-F29891661778}" srcOrd="0" destOrd="0" presId="urn:microsoft.com/office/officeart/2005/8/layout/bProcess3"/>
    <dgm:cxn modelId="{1213F97F-250B-442C-8E4C-B10319186C3F}" type="presOf" srcId="{8ACEAC71-D911-43C3-9F55-A9F24A6E34DE}" destId="{05633B84-44FD-4BAC-A657-F94707994A5E}" srcOrd="0" destOrd="0" presId="urn:microsoft.com/office/officeart/2005/8/layout/bProcess3"/>
    <dgm:cxn modelId="{FF5449D1-98DE-482B-ABEF-C27466D382BF}" type="presOf" srcId="{E3621288-A060-44CF-AC24-B05F22FBA338}" destId="{4DBC533D-820B-40A3-8929-F3B2B8F8D961}" srcOrd="1" destOrd="0" presId="urn:microsoft.com/office/officeart/2005/8/layout/bProcess3"/>
    <dgm:cxn modelId="{89494929-39EA-4626-A482-FFA1E2FD9F04}" srcId="{E03821B4-73B7-4522-BB87-AF623F88E011}" destId="{7A71D253-E603-4DC7-B8FA-58E04D410072}" srcOrd="3" destOrd="0" parTransId="{34F0689F-AEB1-4F12-A338-9C8A00373526}" sibTransId="{AF7784B8-2852-4011-A0C2-2B3F72B0ABD1}"/>
    <dgm:cxn modelId="{D5657D7D-25A5-48DA-BFDE-CC586F64B378}" type="presOf" srcId="{E3621288-A060-44CF-AC24-B05F22FBA338}" destId="{6109A30B-5CCC-46D1-9BB9-843B51FE7E4A}" srcOrd="0" destOrd="0" presId="urn:microsoft.com/office/officeart/2005/8/layout/bProcess3"/>
    <dgm:cxn modelId="{51134DF7-CBD6-470A-86A2-5ECFBAF937E6}" type="presOf" srcId="{E03821B4-73B7-4522-BB87-AF623F88E011}" destId="{B6682162-71B0-41BD-97C4-931DA08513F2}" srcOrd="0" destOrd="0" presId="urn:microsoft.com/office/officeart/2005/8/layout/bProcess3"/>
    <dgm:cxn modelId="{B73A1598-AEE5-4648-BE8A-0BDA5F391CB9}" type="presOf" srcId="{393EAB08-4BA7-4C37-8843-C92B4F20531C}" destId="{F5C1B328-862F-4960-8818-9BEC263CD7C1}" srcOrd="0" destOrd="0" presId="urn:microsoft.com/office/officeart/2005/8/layout/bProcess3"/>
    <dgm:cxn modelId="{A0C0C52D-6D1B-4E14-8469-A9091C1D1576}" type="presOf" srcId="{7A71D253-E603-4DC7-B8FA-58E04D410072}" destId="{765DF1ED-CB14-4920-AD79-09FFB0EB7D9D}" srcOrd="0" destOrd="0" presId="urn:microsoft.com/office/officeart/2005/8/layout/bProcess3"/>
    <dgm:cxn modelId="{1D2BDC4A-94E8-4B0B-89B9-CF1CD71C8632}" type="presParOf" srcId="{B6682162-71B0-41BD-97C4-931DA08513F2}" destId="{1AD8F65B-E2B4-473D-AF4B-F29891661778}" srcOrd="0" destOrd="0" presId="urn:microsoft.com/office/officeart/2005/8/layout/bProcess3"/>
    <dgm:cxn modelId="{EE87646B-EACB-4E28-B627-06097802C2E3}" type="presParOf" srcId="{B6682162-71B0-41BD-97C4-931DA08513F2}" destId="{05633B84-44FD-4BAC-A657-F94707994A5E}" srcOrd="1" destOrd="0" presId="urn:microsoft.com/office/officeart/2005/8/layout/bProcess3"/>
    <dgm:cxn modelId="{988AA133-5390-4CB8-BEF5-573CD41FC2BF}" type="presParOf" srcId="{05633B84-44FD-4BAC-A657-F94707994A5E}" destId="{98FD7B3C-582B-4251-B2C8-30E7E66EF1BD}" srcOrd="0" destOrd="0" presId="urn:microsoft.com/office/officeart/2005/8/layout/bProcess3"/>
    <dgm:cxn modelId="{B42F5058-05C7-4C76-B960-9023A4A50785}" type="presParOf" srcId="{B6682162-71B0-41BD-97C4-931DA08513F2}" destId="{75C787B0-C768-4493-A930-1FC9A0E79ED7}" srcOrd="2" destOrd="0" presId="urn:microsoft.com/office/officeart/2005/8/layout/bProcess3"/>
    <dgm:cxn modelId="{FD762A46-835C-455B-B5B2-4D6FBD435C40}" type="presParOf" srcId="{B6682162-71B0-41BD-97C4-931DA08513F2}" destId="{7D73D86B-0B3C-4C7E-AF4F-37707A2603B8}" srcOrd="3" destOrd="0" presId="urn:microsoft.com/office/officeart/2005/8/layout/bProcess3"/>
    <dgm:cxn modelId="{1DD4AC81-BA3B-45FA-A069-48448C81AE6A}" type="presParOf" srcId="{7D73D86B-0B3C-4C7E-AF4F-37707A2603B8}" destId="{13E044F9-0D26-45A4-9DF0-836CDC4DB64C}" srcOrd="0" destOrd="0" presId="urn:microsoft.com/office/officeart/2005/8/layout/bProcess3"/>
    <dgm:cxn modelId="{54EDBE6F-0F99-4109-9904-F3F071B8E389}" type="presParOf" srcId="{B6682162-71B0-41BD-97C4-931DA08513F2}" destId="{F5C1B328-862F-4960-8818-9BEC263CD7C1}" srcOrd="4" destOrd="0" presId="urn:microsoft.com/office/officeart/2005/8/layout/bProcess3"/>
    <dgm:cxn modelId="{930ACC24-ABF2-4922-8B89-E57E2F98DD52}" type="presParOf" srcId="{B6682162-71B0-41BD-97C4-931DA08513F2}" destId="{6109A30B-5CCC-46D1-9BB9-843B51FE7E4A}" srcOrd="5" destOrd="0" presId="urn:microsoft.com/office/officeart/2005/8/layout/bProcess3"/>
    <dgm:cxn modelId="{7C0213BC-B1CB-4671-892B-694F6C0949B3}" type="presParOf" srcId="{6109A30B-5CCC-46D1-9BB9-843B51FE7E4A}" destId="{4DBC533D-820B-40A3-8929-F3B2B8F8D961}" srcOrd="0" destOrd="0" presId="urn:microsoft.com/office/officeart/2005/8/layout/bProcess3"/>
    <dgm:cxn modelId="{D8BFB009-E0D7-4B64-A3C3-C6F6BAACA13B}" type="presParOf" srcId="{B6682162-71B0-41BD-97C4-931DA08513F2}" destId="{765DF1ED-CB14-4920-AD79-09FFB0EB7D9D}" srcOrd="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CE0C54D-1D09-4FBF-9CC5-8A8CF509025D}" type="doc">
      <dgm:prSet loTypeId="urn:microsoft.com/office/officeart/2005/8/layout/target2" loCatId="relationship" qsTypeId="urn:microsoft.com/office/officeart/2005/8/quickstyle/simple1" qsCatId="simple" csTypeId="urn:microsoft.com/office/officeart/2005/8/colors/colorful1" csCatId="colorful" phldr="1"/>
      <dgm:spPr/>
      <dgm:t>
        <a:bodyPr/>
        <a:lstStyle/>
        <a:p>
          <a:endParaRPr lang="en-US"/>
        </a:p>
      </dgm:t>
    </dgm:pt>
    <dgm:pt modelId="{A41DCE98-5C60-42A5-9C3C-E9CAF4D03108}">
      <dgm:prSet phldrT="[Text]"/>
      <dgm:spPr/>
      <dgm:t>
        <a:bodyPr/>
        <a:lstStyle/>
        <a:p>
          <a:r>
            <a:rPr lang="en-US" dirty="0" smtClean="0"/>
            <a:t>Event Processor (event_eng.py)</a:t>
          </a:r>
          <a:endParaRPr lang="en-US" dirty="0"/>
        </a:p>
      </dgm:t>
    </dgm:pt>
    <dgm:pt modelId="{1024C662-D845-48E3-9E2B-FFD187B67634}" type="parTrans" cxnId="{844FDF74-6A0B-4967-BA7C-43DA001E761A}">
      <dgm:prSet/>
      <dgm:spPr/>
      <dgm:t>
        <a:bodyPr/>
        <a:lstStyle/>
        <a:p>
          <a:endParaRPr lang="en-US"/>
        </a:p>
      </dgm:t>
    </dgm:pt>
    <dgm:pt modelId="{DB455E03-7197-45EB-A0D1-B03144510BB9}" type="sibTrans" cxnId="{844FDF74-6A0B-4967-BA7C-43DA001E761A}">
      <dgm:prSet/>
      <dgm:spPr/>
      <dgm:t>
        <a:bodyPr/>
        <a:lstStyle/>
        <a:p>
          <a:endParaRPr lang="en-US"/>
        </a:p>
      </dgm:t>
    </dgm:pt>
    <dgm:pt modelId="{C73B800F-048F-41F5-A592-60C61B74CC65}">
      <dgm:prSet phldrT="[Text]" custT="1">
        <dgm:style>
          <a:lnRef idx="2">
            <a:schemeClr val="accent3"/>
          </a:lnRef>
          <a:fillRef idx="1">
            <a:schemeClr val="lt1"/>
          </a:fillRef>
          <a:effectRef idx="0">
            <a:schemeClr val="accent3"/>
          </a:effectRef>
          <a:fontRef idx="minor">
            <a:schemeClr val="dk1"/>
          </a:fontRef>
        </dgm:style>
      </dgm:prSet>
      <dgm:spPr>
        <a:ln/>
      </dgm:spPr>
      <dgm:t>
        <a:bodyPr/>
        <a:lstStyle/>
        <a:p>
          <a:r>
            <a:rPr lang="en-US" sz="1600" spc="0" dirty="0" smtClean="0"/>
            <a:t>Expiry Delay</a:t>
          </a:r>
          <a:endParaRPr lang="en-US" sz="1600" spc="0" dirty="0"/>
        </a:p>
      </dgm:t>
    </dgm:pt>
    <dgm:pt modelId="{4E6BD775-7BE0-4A82-9BE2-E665BCF66366}" type="parTrans" cxnId="{750A81D2-9C4A-4C44-BA84-3AD0771188C7}">
      <dgm:prSet/>
      <dgm:spPr/>
      <dgm:t>
        <a:bodyPr/>
        <a:lstStyle/>
        <a:p>
          <a:endParaRPr lang="en-US"/>
        </a:p>
      </dgm:t>
    </dgm:pt>
    <dgm:pt modelId="{E21964F0-C3E1-4515-BC07-62DA8FFABC85}" type="sibTrans" cxnId="{750A81D2-9C4A-4C44-BA84-3AD0771188C7}">
      <dgm:prSet/>
      <dgm:spPr/>
      <dgm:t>
        <a:bodyPr/>
        <a:lstStyle/>
        <a:p>
          <a:endParaRPr lang="en-US"/>
        </a:p>
      </dgm:t>
    </dgm:pt>
    <dgm:pt modelId="{9577C09B-A2EF-49B6-8B8D-976969D673B1}">
      <dgm:prSet phldrT="[Text]" custT="1">
        <dgm:style>
          <a:lnRef idx="2">
            <a:schemeClr val="accent3"/>
          </a:lnRef>
          <a:fillRef idx="1">
            <a:schemeClr val="lt1"/>
          </a:fillRef>
          <a:effectRef idx="0">
            <a:schemeClr val="accent3"/>
          </a:effectRef>
          <a:fontRef idx="minor">
            <a:schemeClr val="dk1"/>
          </a:fontRef>
        </dgm:style>
      </dgm:prSet>
      <dgm:spPr>
        <a:ln/>
      </dgm:spPr>
      <dgm:t>
        <a:bodyPr/>
        <a:lstStyle/>
        <a:p>
          <a:r>
            <a:rPr lang="en-US" sz="1600" spc="0" dirty="0" smtClean="0"/>
            <a:t>Severity</a:t>
          </a:r>
          <a:endParaRPr lang="en-US" sz="1600" spc="0" dirty="0"/>
        </a:p>
      </dgm:t>
    </dgm:pt>
    <dgm:pt modelId="{30AE9F23-2632-407F-B4E7-0A8A5918C11A}" type="parTrans" cxnId="{76F90EB1-13E0-47E6-8DC3-1EB874221D0E}">
      <dgm:prSet/>
      <dgm:spPr/>
      <dgm:t>
        <a:bodyPr/>
        <a:lstStyle/>
        <a:p>
          <a:endParaRPr lang="en-US"/>
        </a:p>
      </dgm:t>
    </dgm:pt>
    <dgm:pt modelId="{1657C2FD-41B9-45E4-BFC3-5171CE76161E}" type="sibTrans" cxnId="{76F90EB1-13E0-47E6-8DC3-1EB874221D0E}">
      <dgm:prSet/>
      <dgm:spPr/>
      <dgm:t>
        <a:bodyPr/>
        <a:lstStyle/>
        <a:p>
          <a:endParaRPr lang="en-US"/>
        </a:p>
      </dgm:t>
    </dgm:pt>
    <dgm:pt modelId="{EDBEC94B-6E58-4A41-BD65-3564874ADC2E}">
      <dgm:prSet phldrT="[Text]" custT="1">
        <dgm:style>
          <a:lnRef idx="2">
            <a:schemeClr val="accent3"/>
          </a:lnRef>
          <a:fillRef idx="1">
            <a:schemeClr val="lt1"/>
          </a:fillRef>
          <a:effectRef idx="0">
            <a:schemeClr val="accent3"/>
          </a:effectRef>
          <a:fontRef idx="minor">
            <a:schemeClr val="dk1"/>
          </a:fontRef>
        </dgm:style>
      </dgm:prSet>
      <dgm:spPr>
        <a:ln/>
      </dgm:spPr>
      <dgm:t>
        <a:bodyPr/>
        <a:lstStyle/>
        <a:p>
          <a:r>
            <a:rPr lang="en-US" sz="1600" spc="0" dirty="0" smtClean="0"/>
            <a:t>Variables in Event Messages</a:t>
          </a:r>
          <a:endParaRPr lang="en-US" sz="1600" spc="0" dirty="0"/>
        </a:p>
      </dgm:t>
    </dgm:pt>
    <dgm:pt modelId="{5DF68CDD-B03C-475D-86AA-0F3FB838056D}" type="parTrans" cxnId="{E258B6D2-69B7-4EB4-BED6-2339A48AA52D}">
      <dgm:prSet/>
      <dgm:spPr/>
      <dgm:t>
        <a:bodyPr/>
        <a:lstStyle/>
        <a:p>
          <a:endParaRPr lang="en-US"/>
        </a:p>
      </dgm:t>
    </dgm:pt>
    <dgm:pt modelId="{AC193E0C-4E3E-4493-B505-F16CF4D1A5C2}" type="sibTrans" cxnId="{E258B6D2-69B7-4EB4-BED6-2339A48AA52D}">
      <dgm:prSet/>
      <dgm:spPr/>
      <dgm:t>
        <a:bodyPr/>
        <a:lstStyle/>
        <a:p>
          <a:endParaRPr lang="en-US"/>
        </a:p>
      </dgm:t>
    </dgm:pt>
    <dgm:pt modelId="{0929DE52-ED5D-4686-9733-F189A0606DEF}">
      <dgm:prSet phldrT="[Text]" custT="1">
        <dgm:style>
          <a:lnRef idx="2">
            <a:schemeClr val="accent3"/>
          </a:lnRef>
          <a:fillRef idx="1">
            <a:schemeClr val="lt1"/>
          </a:fillRef>
          <a:effectRef idx="0">
            <a:schemeClr val="accent3"/>
          </a:effectRef>
          <a:fontRef idx="minor">
            <a:schemeClr val="dk1"/>
          </a:fontRef>
        </dgm:style>
      </dgm:prSet>
      <dgm:spPr>
        <a:ln/>
      </dgm:spPr>
      <dgm:t>
        <a:bodyPr/>
        <a:lstStyle/>
        <a:p>
          <a:r>
            <a:rPr lang="en-US" sz="1600" spc="0" dirty="0" smtClean="0"/>
            <a:t>Operational State</a:t>
          </a:r>
          <a:endParaRPr lang="en-US" sz="1600" spc="0" dirty="0"/>
        </a:p>
      </dgm:t>
    </dgm:pt>
    <dgm:pt modelId="{90C34277-9794-46A1-AA17-904691E15C6F}" type="parTrans" cxnId="{EAC08AC3-AA11-458D-A181-7A5824B83D21}">
      <dgm:prSet/>
      <dgm:spPr/>
      <dgm:t>
        <a:bodyPr/>
        <a:lstStyle/>
        <a:p>
          <a:endParaRPr lang="en-US"/>
        </a:p>
      </dgm:t>
    </dgm:pt>
    <dgm:pt modelId="{DF6DA00A-F254-47E4-AB83-389703F35C23}" type="sibTrans" cxnId="{EAC08AC3-AA11-458D-A181-7A5824B83D21}">
      <dgm:prSet/>
      <dgm:spPr/>
      <dgm:t>
        <a:bodyPr/>
        <a:lstStyle/>
        <a:p>
          <a:endParaRPr lang="en-US"/>
        </a:p>
      </dgm:t>
    </dgm:pt>
    <dgm:pt modelId="{E0123A74-9B6D-4E67-AD1A-F6D24CAA86A9}">
      <dgm:prSet phldrT="[Text]" custT="1">
        <dgm:style>
          <a:lnRef idx="2">
            <a:schemeClr val="accent3"/>
          </a:lnRef>
          <a:fillRef idx="1">
            <a:schemeClr val="lt1"/>
          </a:fillRef>
          <a:effectRef idx="0">
            <a:schemeClr val="accent3"/>
          </a:effectRef>
          <a:fontRef idx="minor">
            <a:schemeClr val="dk1"/>
          </a:fontRef>
        </dgm:style>
      </dgm:prSet>
      <dgm:spPr>
        <a:ln/>
      </dgm:spPr>
      <dgm:t>
        <a:bodyPr/>
        <a:lstStyle/>
        <a:p>
          <a:r>
            <a:rPr lang="en-US" sz="1600" spc="0" dirty="0" smtClean="0"/>
            <a:t>Detection Weight</a:t>
          </a:r>
        </a:p>
      </dgm:t>
    </dgm:pt>
    <dgm:pt modelId="{5AA1A4B0-58A7-4091-8B15-8C273D1ACE90}" type="parTrans" cxnId="{577A2B0C-E9A2-474B-A9F4-98266AB63E33}">
      <dgm:prSet/>
      <dgm:spPr/>
      <dgm:t>
        <a:bodyPr/>
        <a:lstStyle/>
        <a:p>
          <a:endParaRPr lang="en-US"/>
        </a:p>
      </dgm:t>
    </dgm:pt>
    <dgm:pt modelId="{87DE79CA-5175-48D9-AE19-54247319FB63}" type="sibTrans" cxnId="{577A2B0C-E9A2-474B-A9F4-98266AB63E33}">
      <dgm:prSet/>
      <dgm:spPr/>
      <dgm:t>
        <a:bodyPr/>
        <a:lstStyle/>
        <a:p>
          <a:endParaRPr lang="en-US"/>
        </a:p>
      </dgm:t>
    </dgm:pt>
    <dgm:pt modelId="{8099DEF9-4367-4CAE-8C7B-7DA37E84F390}">
      <dgm:prSet phldrT="[Text]" custT="1">
        <dgm:style>
          <a:lnRef idx="2">
            <a:schemeClr val="accent3"/>
          </a:lnRef>
          <a:fillRef idx="1">
            <a:schemeClr val="lt1"/>
          </a:fillRef>
          <a:effectRef idx="0">
            <a:schemeClr val="accent3"/>
          </a:effectRef>
          <a:fontRef idx="minor">
            <a:schemeClr val="dk1"/>
          </a:fontRef>
        </dgm:style>
      </dgm:prSet>
      <dgm:spPr>
        <a:ln/>
      </dgm:spPr>
      <dgm:t>
        <a:bodyPr/>
        <a:lstStyle/>
        <a:p>
          <a:r>
            <a:rPr lang="en-US" sz="1600" spc="0" dirty="0" smtClean="0"/>
            <a:t>Occurrence Time and Occurrence Count</a:t>
          </a:r>
          <a:endParaRPr lang="en-US" sz="1600" spc="0" dirty="0"/>
        </a:p>
      </dgm:t>
    </dgm:pt>
    <dgm:pt modelId="{7C600713-952D-4949-BB28-F43FE1C5A7A6}" type="parTrans" cxnId="{04A61300-DB6C-43BD-A9BB-474468AEC412}">
      <dgm:prSet/>
      <dgm:spPr/>
      <dgm:t>
        <a:bodyPr/>
        <a:lstStyle/>
        <a:p>
          <a:endParaRPr lang="en-US"/>
        </a:p>
      </dgm:t>
    </dgm:pt>
    <dgm:pt modelId="{6E1AD692-182D-446B-802E-F7A990244365}" type="sibTrans" cxnId="{04A61300-DB6C-43BD-A9BB-474468AEC412}">
      <dgm:prSet/>
      <dgm:spPr/>
      <dgm:t>
        <a:bodyPr/>
        <a:lstStyle/>
        <a:p>
          <a:endParaRPr lang="en-US"/>
        </a:p>
      </dgm:t>
    </dgm:pt>
    <dgm:pt modelId="{7627BBA2-23D5-4849-8914-49AAD3ED2458}">
      <dgm:prSet phldrT="[Text]" custT="1">
        <dgm:style>
          <a:lnRef idx="2">
            <a:schemeClr val="accent3"/>
          </a:lnRef>
          <a:fillRef idx="1">
            <a:schemeClr val="lt1"/>
          </a:fillRef>
          <a:effectRef idx="0">
            <a:schemeClr val="accent3"/>
          </a:effectRef>
          <a:fontRef idx="minor">
            <a:schemeClr val="dk1"/>
          </a:fontRef>
        </dgm:style>
      </dgm:prSet>
      <dgm:spPr>
        <a:ln/>
      </dgm:spPr>
      <dgm:t>
        <a:bodyPr/>
        <a:lstStyle/>
        <a:p>
          <a:r>
            <a:rPr lang="en-US" sz="1600" spc="0" dirty="0" smtClean="0"/>
            <a:t>Auto-Clear </a:t>
          </a:r>
        </a:p>
      </dgm:t>
    </dgm:pt>
    <dgm:pt modelId="{977480F3-4E9E-48B3-9769-BE1A00F2A65B}" type="parTrans" cxnId="{FA241780-0465-4A7F-BF59-6C7B3BA9B324}">
      <dgm:prSet/>
      <dgm:spPr/>
      <dgm:t>
        <a:bodyPr/>
        <a:lstStyle/>
        <a:p>
          <a:endParaRPr lang="en-US"/>
        </a:p>
      </dgm:t>
    </dgm:pt>
    <dgm:pt modelId="{A11CBC10-9DEA-4775-96C7-05922BA99EF0}" type="sibTrans" cxnId="{FA241780-0465-4A7F-BF59-6C7B3BA9B324}">
      <dgm:prSet/>
      <dgm:spPr/>
      <dgm:t>
        <a:bodyPr/>
        <a:lstStyle/>
        <a:p>
          <a:endParaRPr lang="en-US"/>
        </a:p>
      </dgm:t>
    </dgm:pt>
    <dgm:pt modelId="{1336EF6F-06D5-408A-9009-27D68E3397F6}">
      <dgm:prSet phldrT="[Text]" custT="1">
        <dgm:style>
          <a:lnRef idx="2">
            <a:schemeClr val="accent3"/>
          </a:lnRef>
          <a:fillRef idx="1">
            <a:schemeClr val="lt1"/>
          </a:fillRef>
          <a:effectRef idx="0">
            <a:schemeClr val="accent3"/>
          </a:effectRef>
          <a:fontRef idx="minor">
            <a:schemeClr val="dk1"/>
          </a:fontRef>
        </dgm:style>
      </dgm:prSet>
      <dgm:spPr>
        <a:ln/>
      </dgm:spPr>
      <dgm:t>
        <a:bodyPr/>
        <a:lstStyle/>
        <a:p>
          <a:r>
            <a:rPr lang="en-US" sz="1600" spc="0" dirty="0" smtClean="0"/>
            <a:t>Suppression Groups</a:t>
          </a:r>
        </a:p>
      </dgm:t>
    </dgm:pt>
    <dgm:pt modelId="{E5C39D8F-A2C3-4E27-9E9A-F66073B609C3}" type="parTrans" cxnId="{1600DAC6-9148-48E4-9118-07072B4AC631}">
      <dgm:prSet/>
      <dgm:spPr/>
      <dgm:t>
        <a:bodyPr/>
        <a:lstStyle/>
        <a:p>
          <a:endParaRPr lang="en-US"/>
        </a:p>
      </dgm:t>
    </dgm:pt>
    <dgm:pt modelId="{87E5CD0E-F9F3-4514-A848-C9566F06E85D}" type="sibTrans" cxnId="{1600DAC6-9148-48E4-9118-07072B4AC631}">
      <dgm:prSet/>
      <dgm:spPr/>
      <dgm:t>
        <a:bodyPr/>
        <a:lstStyle/>
        <a:p>
          <a:endParaRPr lang="en-US"/>
        </a:p>
      </dgm:t>
    </dgm:pt>
    <dgm:pt modelId="{09742476-173E-467B-B3D9-F771419E127D}">
      <dgm:prSet phldrT="[Text]" custT="1">
        <dgm:style>
          <a:lnRef idx="2">
            <a:schemeClr val="accent3"/>
          </a:lnRef>
          <a:fillRef idx="1">
            <a:schemeClr val="lt1"/>
          </a:fillRef>
          <a:effectRef idx="0">
            <a:schemeClr val="accent3"/>
          </a:effectRef>
          <a:fontRef idx="minor">
            <a:schemeClr val="dk1"/>
          </a:fontRef>
        </dgm:style>
      </dgm:prSet>
      <dgm:spPr>
        <a:ln/>
      </dgm:spPr>
      <dgm:t>
        <a:bodyPr/>
        <a:lstStyle/>
        <a:p>
          <a:r>
            <a:rPr lang="en-US" sz="1600" spc="0" dirty="0" smtClean="0"/>
            <a:t>Topology Suppression</a:t>
          </a:r>
        </a:p>
      </dgm:t>
    </dgm:pt>
    <dgm:pt modelId="{C1D27EEE-1EBD-4A31-B6F2-04625B09C97B}" type="parTrans" cxnId="{DC5F084D-7995-425B-988B-FADC625F122E}">
      <dgm:prSet/>
      <dgm:spPr/>
      <dgm:t>
        <a:bodyPr/>
        <a:lstStyle/>
        <a:p>
          <a:endParaRPr lang="en-US"/>
        </a:p>
      </dgm:t>
    </dgm:pt>
    <dgm:pt modelId="{FA392CA2-3D78-44F1-94A0-E1292F4E1E22}" type="sibTrans" cxnId="{DC5F084D-7995-425B-988B-FADC625F122E}">
      <dgm:prSet/>
      <dgm:spPr/>
      <dgm:t>
        <a:bodyPr/>
        <a:lstStyle/>
        <a:p>
          <a:endParaRPr lang="en-US"/>
        </a:p>
      </dgm:t>
    </dgm:pt>
    <dgm:pt modelId="{60BF0D1E-BB22-438B-BF4B-DF1C5855310D}">
      <dgm:prSet phldrT="[Text]" custT="1">
        <dgm:style>
          <a:lnRef idx="2">
            <a:schemeClr val="accent3"/>
          </a:lnRef>
          <a:fillRef idx="1">
            <a:schemeClr val="lt1"/>
          </a:fillRef>
          <a:effectRef idx="0">
            <a:schemeClr val="accent3"/>
          </a:effectRef>
          <a:fontRef idx="minor">
            <a:schemeClr val="dk1"/>
          </a:fontRef>
        </dgm:style>
      </dgm:prSet>
      <dgm:spPr>
        <a:ln/>
      </dgm:spPr>
      <dgm:t>
        <a:bodyPr/>
        <a:lstStyle/>
        <a:p>
          <a:r>
            <a:rPr lang="en-US" sz="1600" spc="0" dirty="0" smtClean="0"/>
            <a:t>Identifier Pattern and Format</a:t>
          </a:r>
          <a:endParaRPr lang="en-US" sz="1600" spc="0" dirty="0"/>
        </a:p>
      </dgm:t>
    </dgm:pt>
    <dgm:pt modelId="{AE3AB386-F827-48B4-9249-0649BBEBA093}" type="parTrans" cxnId="{C3D40290-E55C-4028-BF6C-8056B89F2EDE}">
      <dgm:prSet/>
      <dgm:spPr/>
      <dgm:t>
        <a:bodyPr/>
        <a:lstStyle/>
        <a:p>
          <a:endParaRPr lang="en-US"/>
        </a:p>
      </dgm:t>
    </dgm:pt>
    <dgm:pt modelId="{EDA449FC-75D8-4278-98FC-8869AE26D719}" type="sibTrans" cxnId="{C3D40290-E55C-4028-BF6C-8056B89F2EDE}">
      <dgm:prSet/>
      <dgm:spPr/>
      <dgm:t>
        <a:bodyPr/>
        <a:lstStyle/>
        <a:p>
          <a:endParaRPr lang="en-US"/>
        </a:p>
      </dgm:t>
    </dgm:pt>
    <dgm:pt modelId="{A0EBE373-CFDA-41F5-9E56-18E4F5EBD098}" type="pres">
      <dgm:prSet presAssocID="{CCE0C54D-1D09-4FBF-9CC5-8A8CF509025D}" presName="Name0" presStyleCnt="0">
        <dgm:presLayoutVars>
          <dgm:chMax val="3"/>
          <dgm:chPref val="1"/>
          <dgm:dir/>
          <dgm:animLvl val="lvl"/>
          <dgm:resizeHandles/>
        </dgm:presLayoutVars>
      </dgm:prSet>
      <dgm:spPr/>
      <dgm:t>
        <a:bodyPr/>
        <a:lstStyle/>
        <a:p>
          <a:endParaRPr lang="en-US"/>
        </a:p>
      </dgm:t>
    </dgm:pt>
    <dgm:pt modelId="{903F238E-F7D4-4BE0-99FE-F34FA7C71CC0}" type="pres">
      <dgm:prSet presAssocID="{CCE0C54D-1D09-4FBF-9CC5-8A8CF509025D}" presName="outerBox" presStyleCnt="0"/>
      <dgm:spPr/>
      <dgm:t>
        <a:bodyPr/>
        <a:lstStyle/>
        <a:p>
          <a:endParaRPr lang="en-US"/>
        </a:p>
      </dgm:t>
    </dgm:pt>
    <dgm:pt modelId="{3C03A018-A8AF-43E3-9EAA-9260231F8B98}" type="pres">
      <dgm:prSet presAssocID="{CCE0C54D-1D09-4FBF-9CC5-8A8CF509025D}" presName="outerBoxParent" presStyleLbl="node1" presStyleIdx="0" presStyleCnt="1"/>
      <dgm:spPr/>
      <dgm:t>
        <a:bodyPr/>
        <a:lstStyle/>
        <a:p>
          <a:endParaRPr lang="en-US"/>
        </a:p>
      </dgm:t>
    </dgm:pt>
    <dgm:pt modelId="{E214CAA6-FDA6-4CDE-AB20-F955F83BF89A}" type="pres">
      <dgm:prSet presAssocID="{CCE0C54D-1D09-4FBF-9CC5-8A8CF509025D}" presName="outerBoxChildren" presStyleCnt="0"/>
      <dgm:spPr/>
      <dgm:t>
        <a:bodyPr/>
        <a:lstStyle/>
        <a:p>
          <a:endParaRPr lang="en-US"/>
        </a:p>
      </dgm:t>
    </dgm:pt>
    <dgm:pt modelId="{DC4FB2AF-61B8-4129-889F-6B4C8E5D5243}" type="pres">
      <dgm:prSet presAssocID="{9577C09B-A2EF-49B6-8B8D-976969D673B1}" presName="oChild" presStyleLbl="fgAcc1" presStyleIdx="0" presStyleCnt="10">
        <dgm:presLayoutVars>
          <dgm:bulletEnabled val="1"/>
        </dgm:presLayoutVars>
      </dgm:prSet>
      <dgm:spPr/>
      <dgm:t>
        <a:bodyPr/>
        <a:lstStyle/>
        <a:p>
          <a:endParaRPr lang="en-US"/>
        </a:p>
      </dgm:t>
    </dgm:pt>
    <dgm:pt modelId="{CB16F49E-A9B8-429B-BD38-2EA6C6B506E3}" type="pres">
      <dgm:prSet presAssocID="{1657C2FD-41B9-45E4-BFC3-5171CE76161E}" presName="outerSibTrans" presStyleCnt="0"/>
      <dgm:spPr/>
      <dgm:t>
        <a:bodyPr/>
        <a:lstStyle/>
        <a:p>
          <a:endParaRPr lang="en-US"/>
        </a:p>
      </dgm:t>
    </dgm:pt>
    <dgm:pt modelId="{DEA4D0F0-1407-41C2-8594-8096C5F12C63}" type="pres">
      <dgm:prSet presAssocID="{0929DE52-ED5D-4686-9733-F189A0606DEF}" presName="oChild" presStyleLbl="fgAcc1" presStyleIdx="1" presStyleCnt="10">
        <dgm:presLayoutVars>
          <dgm:bulletEnabled val="1"/>
        </dgm:presLayoutVars>
      </dgm:prSet>
      <dgm:spPr/>
      <dgm:t>
        <a:bodyPr/>
        <a:lstStyle/>
        <a:p>
          <a:endParaRPr lang="en-US"/>
        </a:p>
      </dgm:t>
    </dgm:pt>
    <dgm:pt modelId="{8ADE140E-127E-44FC-AA63-9B1F7B6D9367}" type="pres">
      <dgm:prSet presAssocID="{DF6DA00A-F254-47E4-AB83-389703F35C23}" presName="outerSibTrans" presStyleCnt="0"/>
      <dgm:spPr/>
      <dgm:t>
        <a:bodyPr/>
        <a:lstStyle/>
        <a:p>
          <a:endParaRPr lang="en-US"/>
        </a:p>
      </dgm:t>
    </dgm:pt>
    <dgm:pt modelId="{3C5714D5-9783-4CF8-94E0-784EA766A5DD}" type="pres">
      <dgm:prSet presAssocID="{8099DEF9-4367-4CAE-8C7B-7DA37E84F390}" presName="oChild" presStyleLbl="fgAcc1" presStyleIdx="2" presStyleCnt="10">
        <dgm:presLayoutVars>
          <dgm:bulletEnabled val="1"/>
        </dgm:presLayoutVars>
      </dgm:prSet>
      <dgm:spPr/>
      <dgm:t>
        <a:bodyPr/>
        <a:lstStyle/>
        <a:p>
          <a:endParaRPr lang="en-US"/>
        </a:p>
      </dgm:t>
    </dgm:pt>
    <dgm:pt modelId="{6399F72E-9B77-485D-A3C7-77CA9302020C}" type="pres">
      <dgm:prSet presAssocID="{6E1AD692-182D-446B-802E-F7A990244365}" presName="outerSibTrans" presStyleCnt="0"/>
      <dgm:spPr/>
      <dgm:t>
        <a:bodyPr/>
        <a:lstStyle/>
        <a:p>
          <a:endParaRPr lang="en-US"/>
        </a:p>
      </dgm:t>
    </dgm:pt>
    <dgm:pt modelId="{DA848388-A1CC-4654-97E0-889113628C9C}" type="pres">
      <dgm:prSet presAssocID="{C73B800F-048F-41F5-A592-60C61B74CC65}" presName="oChild" presStyleLbl="fgAcc1" presStyleIdx="3" presStyleCnt="10">
        <dgm:presLayoutVars>
          <dgm:bulletEnabled val="1"/>
        </dgm:presLayoutVars>
      </dgm:prSet>
      <dgm:spPr/>
      <dgm:t>
        <a:bodyPr/>
        <a:lstStyle/>
        <a:p>
          <a:endParaRPr lang="en-US"/>
        </a:p>
      </dgm:t>
    </dgm:pt>
    <dgm:pt modelId="{F498D439-2720-432B-BC1C-4F2557D33543}" type="pres">
      <dgm:prSet presAssocID="{E21964F0-C3E1-4515-BC07-62DA8FFABC85}" presName="outerSibTrans" presStyleCnt="0"/>
      <dgm:spPr/>
      <dgm:t>
        <a:bodyPr/>
        <a:lstStyle/>
        <a:p>
          <a:endParaRPr lang="en-US"/>
        </a:p>
      </dgm:t>
    </dgm:pt>
    <dgm:pt modelId="{5C3B1D85-A00C-47C9-9F06-3ECACE39C7EF}" type="pres">
      <dgm:prSet presAssocID="{7627BBA2-23D5-4849-8914-49AAD3ED2458}" presName="oChild" presStyleLbl="fgAcc1" presStyleIdx="4" presStyleCnt="10">
        <dgm:presLayoutVars>
          <dgm:bulletEnabled val="1"/>
        </dgm:presLayoutVars>
      </dgm:prSet>
      <dgm:spPr/>
      <dgm:t>
        <a:bodyPr/>
        <a:lstStyle/>
        <a:p>
          <a:endParaRPr lang="en-US"/>
        </a:p>
      </dgm:t>
    </dgm:pt>
    <dgm:pt modelId="{128EA229-ED3B-4D23-BAEF-F54B9841685F}" type="pres">
      <dgm:prSet presAssocID="{A11CBC10-9DEA-4775-96C7-05922BA99EF0}" presName="outerSibTrans" presStyleCnt="0"/>
      <dgm:spPr/>
      <dgm:t>
        <a:bodyPr/>
        <a:lstStyle/>
        <a:p>
          <a:endParaRPr lang="en-US"/>
        </a:p>
      </dgm:t>
    </dgm:pt>
    <dgm:pt modelId="{AA213629-F615-45D1-9F0E-E4D9F8273FE5}" type="pres">
      <dgm:prSet presAssocID="{09742476-173E-467B-B3D9-F771419E127D}" presName="oChild" presStyleLbl="fgAcc1" presStyleIdx="5" presStyleCnt="10">
        <dgm:presLayoutVars>
          <dgm:bulletEnabled val="1"/>
        </dgm:presLayoutVars>
      </dgm:prSet>
      <dgm:spPr/>
      <dgm:t>
        <a:bodyPr/>
        <a:lstStyle/>
        <a:p>
          <a:endParaRPr lang="en-US"/>
        </a:p>
      </dgm:t>
    </dgm:pt>
    <dgm:pt modelId="{222A2ECF-30A1-4613-8C08-E1A750FDDEE5}" type="pres">
      <dgm:prSet presAssocID="{FA392CA2-3D78-44F1-94A0-E1292F4E1E22}" presName="outerSibTrans" presStyleCnt="0"/>
      <dgm:spPr/>
      <dgm:t>
        <a:bodyPr/>
        <a:lstStyle/>
        <a:p>
          <a:endParaRPr lang="en-US"/>
        </a:p>
      </dgm:t>
    </dgm:pt>
    <dgm:pt modelId="{26BFD9EC-E7E3-4C82-BD51-C41F314DAA91}" type="pres">
      <dgm:prSet presAssocID="{1336EF6F-06D5-408A-9009-27D68E3397F6}" presName="oChild" presStyleLbl="fgAcc1" presStyleIdx="6" presStyleCnt="10">
        <dgm:presLayoutVars>
          <dgm:bulletEnabled val="1"/>
        </dgm:presLayoutVars>
      </dgm:prSet>
      <dgm:spPr/>
      <dgm:t>
        <a:bodyPr/>
        <a:lstStyle/>
        <a:p>
          <a:endParaRPr lang="en-US"/>
        </a:p>
      </dgm:t>
    </dgm:pt>
    <dgm:pt modelId="{40657462-70E5-4F08-91D6-B3A4430CA916}" type="pres">
      <dgm:prSet presAssocID="{87E5CD0E-F9F3-4514-A848-C9566F06E85D}" presName="outerSibTrans" presStyleCnt="0"/>
      <dgm:spPr/>
      <dgm:t>
        <a:bodyPr/>
        <a:lstStyle/>
        <a:p>
          <a:endParaRPr lang="en-US"/>
        </a:p>
      </dgm:t>
    </dgm:pt>
    <dgm:pt modelId="{3D7563A4-84A7-4DE4-A0F9-E3F79EEBA065}" type="pres">
      <dgm:prSet presAssocID="{EDBEC94B-6E58-4A41-BD65-3564874ADC2E}" presName="oChild" presStyleLbl="fgAcc1" presStyleIdx="7" presStyleCnt="10">
        <dgm:presLayoutVars>
          <dgm:bulletEnabled val="1"/>
        </dgm:presLayoutVars>
      </dgm:prSet>
      <dgm:spPr/>
      <dgm:t>
        <a:bodyPr/>
        <a:lstStyle/>
        <a:p>
          <a:endParaRPr lang="en-US"/>
        </a:p>
      </dgm:t>
    </dgm:pt>
    <dgm:pt modelId="{9DB6F8F6-14BF-4E88-8D04-87F2684A16A3}" type="pres">
      <dgm:prSet presAssocID="{AC193E0C-4E3E-4493-B505-F16CF4D1A5C2}" presName="outerSibTrans" presStyleCnt="0"/>
      <dgm:spPr/>
      <dgm:t>
        <a:bodyPr/>
        <a:lstStyle/>
        <a:p>
          <a:endParaRPr lang="en-US"/>
        </a:p>
      </dgm:t>
    </dgm:pt>
    <dgm:pt modelId="{FE938436-FF38-4148-B331-9297641FEB59}" type="pres">
      <dgm:prSet presAssocID="{60BF0D1E-BB22-438B-BF4B-DF1C5855310D}" presName="oChild" presStyleLbl="fgAcc1" presStyleIdx="8" presStyleCnt="10">
        <dgm:presLayoutVars>
          <dgm:bulletEnabled val="1"/>
        </dgm:presLayoutVars>
      </dgm:prSet>
      <dgm:spPr/>
      <dgm:t>
        <a:bodyPr/>
        <a:lstStyle/>
        <a:p>
          <a:endParaRPr lang="en-US"/>
        </a:p>
      </dgm:t>
    </dgm:pt>
    <dgm:pt modelId="{9702E68F-E505-4697-884D-255D615D50A3}" type="pres">
      <dgm:prSet presAssocID="{EDA449FC-75D8-4278-98FC-8869AE26D719}" presName="outerSibTrans" presStyleCnt="0"/>
      <dgm:spPr/>
      <dgm:t>
        <a:bodyPr/>
        <a:lstStyle/>
        <a:p>
          <a:endParaRPr lang="en-US"/>
        </a:p>
      </dgm:t>
    </dgm:pt>
    <dgm:pt modelId="{0D510D3E-8384-45F6-9223-0960F11F6774}" type="pres">
      <dgm:prSet presAssocID="{E0123A74-9B6D-4E67-AD1A-F6D24CAA86A9}" presName="oChild" presStyleLbl="fgAcc1" presStyleIdx="9" presStyleCnt="10">
        <dgm:presLayoutVars>
          <dgm:bulletEnabled val="1"/>
        </dgm:presLayoutVars>
      </dgm:prSet>
      <dgm:spPr/>
      <dgm:t>
        <a:bodyPr/>
        <a:lstStyle/>
        <a:p>
          <a:endParaRPr lang="en-US"/>
        </a:p>
      </dgm:t>
    </dgm:pt>
  </dgm:ptLst>
  <dgm:cxnLst>
    <dgm:cxn modelId="{98A84CC5-71C4-432D-BA4B-5F9ACED07C3A}" type="presOf" srcId="{C73B800F-048F-41F5-A592-60C61B74CC65}" destId="{DA848388-A1CC-4654-97E0-889113628C9C}" srcOrd="0" destOrd="0" presId="urn:microsoft.com/office/officeart/2005/8/layout/target2"/>
    <dgm:cxn modelId="{750A81D2-9C4A-4C44-BA84-3AD0771188C7}" srcId="{A41DCE98-5C60-42A5-9C3C-E9CAF4D03108}" destId="{C73B800F-048F-41F5-A592-60C61B74CC65}" srcOrd="3" destOrd="0" parTransId="{4E6BD775-7BE0-4A82-9BE2-E665BCF66366}" sibTransId="{E21964F0-C3E1-4515-BC07-62DA8FFABC85}"/>
    <dgm:cxn modelId="{A1F97FE2-5875-45AF-8A28-997AB40905A5}" type="presOf" srcId="{CCE0C54D-1D09-4FBF-9CC5-8A8CF509025D}" destId="{A0EBE373-CFDA-41F5-9E56-18E4F5EBD098}" srcOrd="0" destOrd="0" presId="urn:microsoft.com/office/officeart/2005/8/layout/target2"/>
    <dgm:cxn modelId="{174F3A43-3033-4A73-B033-0589A4AF1BF4}" type="presOf" srcId="{EDBEC94B-6E58-4A41-BD65-3564874ADC2E}" destId="{3D7563A4-84A7-4DE4-A0F9-E3F79EEBA065}" srcOrd="0" destOrd="0" presId="urn:microsoft.com/office/officeart/2005/8/layout/target2"/>
    <dgm:cxn modelId="{47709C4A-21FA-4EE2-BB2E-FB630E06A50B}" type="presOf" srcId="{A41DCE98-5C60-42A5-9C3C-E9CAF4D03108}" destId="{3C03A018-A8AF-43E3-9EAA-9260231F8B98}" srcOrd="0" destOrd="0" presId="urn:microsoft.com/office/officeart/2005/8/layout/target2"/>
    <dgm:cxn modelId="{2A37EF8C-198F-4B0C-8BA4-9952B3219C69}" type="presOf" srcId="{60BF0D1E-BB22-438B-BF4B-DF1C5855310D}" destId="{FE938436-FF38-4148-B331-9297641FEB59}" srcOrd="0" destOrd="0" presId="urn:microsoft.com/office/officeart/2005/8/layout/target2"/>
    <dgm:cxn modelId="{577A2B0C-E9A2-474B-A9F4-98266AB63E33}" srcId="{A41DCE98-5C60-42A5-9C3C-E9CAF4D03108}" destId="{E0123A74-9B6D-4E67-AD1A-F6D24CAA86A9}" srcOrd="9" destOrd="0" parTransId="{5AA1A4B0-58A7-4091-8B15-8C273D1ACE90}" sibTransId="{87DE79CA-5175-48D9-AE19-54247319FB63}"/>
    <dgm:cxn modelId="{8DCB15D5-C84F-4DB4-9248-311357C21E2F}" type="presOf" srcId="{09742476-173E-467B-B3D9-F771419E127D}" destId="{AA213629-F615-45D1-9F0E-E4D9F8273FE5}" srcOrd="0" destOrd="0" presId="urn:microsoft.com/office/officeart/2005/8/layout/target2"/>
    <dgm:cxn modelId="{FA241780-0465-4A7F-BF59-6C7B3BA9B324}" srcId="{A41DCE98-5C60-42A5-9C3C-E9CAF4D03108}" destId="{7627BBA2-23D5-4849-8914-49AAD3ED2458}" srcOrd="4" destOrd="0" parTransId="{977480F3-4E9E-48B3-9769-BE1A00F2A65B}" sibTransId="{A11CBC10-9DEA-4775-96C7-05922BA99EF0}"/>
    <dgm:cxn modelId="{C3D40290-E55C-4028-BF6C-8056B89F2EDE}" srcId="{A41DCE98-5C60-42A5-9C3C-E9CAF4D03108}" destId="{60BF0D1E-BB22-438B-BF4B-DF1C5855310D}" srcOrd="8" destOrd="0" parTransId="{AE3AB386-F827-48B4-9249-0649BBEBA093}" sibTransId="{EDA449FC-75D8-4278-98FC-8869AE26D719}"/>
    <dgm:cxn modelId="{E258B6D2-69B7-4EB4-BED6-2339A48AA52D}" srcId="{A41DCE98-5C60-42A5-9C3C-E9CAF4D03108}" destId="{EDBEC94B-6E58-4A41-BD65-3564874ADC2E}" srcOrd="7" destOrd="0" parTransId="{5DF68CDD-B03C-475D-86AA-0F3FB838056D}" sibTransId="{AC193E0C-4E3E-4493-B505-F16CF4D1A5C2}"/>
    <dgm:cxn modelId="{EAC08AC3-AA11-458D-A181-7A5824B83D21}" srcId="{A41DCE98-5C60-42A5-9C3C-E9CAF4D03108}" destId="{0929DE52-ED5D-4686-9733-F189A0606DEF}" srcOrd="1" destOrd="0" parTransId="{90C34277-9794-46A1-AA17-904691E15C6F}" sibTransId="{DF6DA00A-F254-47E4-AB83-389703F35C23}"/>
    <dgm:cxn modelId="{DC5F084D-7995-425B-988B-FADC625F122E}" srcId="{A41DCE98-5C60-42A5-9C3C-E9CAF4D03108}" destId="{09742476-173E-467B-B3D9-F771419E127D}" srcOrd="5" destOrd="0" parTransId="{C1D27EEE-1EBD-4A31-B6F2-04625B09C97B}" sibTransId="{FA392CA2-3D78-44F1-94A0-E1292F4E1E22}"/>
    <dgm:cxn modelId="{4691EF2D-5749-4765-A382-5B2E6F82BCFA}" type="presOf" srcId="{1336EF6F-06D5-408A-9009-27D68E3397F6}" destId="{26BFD9EC-E7E3-4C82-BD51-C41F314DAA91}" srcOrd="0" destOrd="0" presId="urn:microsoft.com/office/officeart/2005/8/layout/target2"/>
    <dgm:cxn modelId="{92DF4B72-282F-4F7B-80D7-9EFB85B0B0A0}" type="presOf" srcId="{E0123A74-9B6D-4E67-AD1A-F6D24CAA86A9}" destId="{0D510D3E-8384-45F6-9223-0960F11F6774}" srcOrd="0" destOrd="0" presId="urn:microsoft.com/office/officeart/2005/8/layout/target2"/>
    <dgm:cxn modelId="{7758B62A-5280-4F75-A653-FD8536DB1850}" type="presOf" srcId="{0929DE52-ED5D-4686-9733-F189A0606DEF}" destId="{DEA4D0F0-1407-41C2-8594-8096C5F12C63}" srcOrd="0" destOrd="0" presId="urn:microsoft.com/office/officeart/2005/8/layout/target2"/>
    <dgm:cxn modelId="{1600DAC6-9148-48E4-9118-07072B4AC631}" srcId="{A41DCE98-5C60-42A5-9C3C-E9CAF4D03108}" destId="{1336EF6F-06D5-408A-9009-27D68E3397F6}" srcOrd="6" destOrd="0" parTransId="{E5C39D8F-A2C3-4E27-9E9A-F66073B609C3}" sibTransId="{87E5CD0E-F9F3-4514-A848-C9566F06E85D}"/>
    <dgm:cxn modelId="{04A61300-DB6C-43BD-A9BB-474468AEC412}" srcId="{A41DCE98-5C60-42A5-9C3C-E9CAF4D03108}" destId="{8099DEF9-4367-4CAE-8C7B-7DA37E84F390}" srcOrd="2" destOrd="0" parTransId="{7C600713-952D-4949-BB28-F43FE1C5A7A6}" sibTransId="{6E1AD692-182D-446B-802E-F7A990244365}"/>
    <dgm:cxn modelId="{97162BF6-D36E-4EED-8798-7DB4CFEB42EC}" type="presOf" srcId="{7627BBA2-23D5-4849-8914-49AAD3ED2458}" destId="{5C3B1D85-A00C-47C9-9F06-3ECACE39C7EF}" srcOrd="0" destOrd="0" presId="urn:microsoft.com/office/officeart/2005/8/layout/target2"/>
    <dgm:cxn modelId="{844FDF74-6A0B-4967-BA7C-43DA001E761A}" srcId="{CCE0C54D-1D09-4FBF-9CC5-8A8CF509025D}" destId="{A41DCE98-5C60-42A5-9C3C-E9CAF4D03108}" srcOrd="0" destOrd="0" parTransId="{1024C662-D845-48E3-9E2B-FFD187B67634}" sibTransId="{DB455E03-7197-45EB-A0D1-B03144510BB9}"/>
    <dgm:cxn modelId="{76F90EB1-13E0-47E6-8DC3-1EB874221D0E}" srcId="{A41DCE98-5C60-42A5-9C3C-E9CAF4D03108}" destId="{9577C09B-A2EF-49B6-8B8D-976969D673B1}" srcOrd="0" destOrd="0" parTransId="{30AE9F23-2632-407F-B4E7-0A8A5918C11A}" sibTransId="{1657C2FD-41B9-45E4-BFC3-5171CE76161E}"/>
    <dgm:cxn modelId="{D756E544-4F53-4909-AF4D-CC2001E53E0B}" type="presOf" srcId="{8099DEF9-4367-4CAE-8C7B-7DA37E84F390}" destId="{3C5714D5-9783-4CF8-94E0-784EA766A5DD}" srcOrd="0" destOrd="0" presId="urn:microsoft.com/office/officeart/2005/8/layout/target2"/>
    <dgm:cxn modelId="{1D1CDCCC-9026-4A0C-ABDF-1B35C54C564D}" type="presOf" srcId="{9577C09B-A2EF-49B6-8B8D-976969D673B1}" destId="{DC4FB2AF-61B8-4129-889F-6B4C8E5D5243}" srcOrd="0" destOrd="0" presId="urn:microsoft.com/office/officeart/2005/8/layout/target2"/>
    <dgm:cxn modelId="{C2B75DB1-F3D9-4673-BF21-0AC67BC5C622}" type="presParOf" srcId="{A0EBE373-CFDA-41F5-9E56-18E4F5EBD098}" destId="{903F238E-F7D4-4BE0-99FE-F34FA7C71CC0}" srcOrd="0" destOrd="0" presId="urn:microsoft.com/office/officeart/2005/8/layout/target2"/>
    <dgm:cxn modelId="{D70A1786-2065-4241-A054-93DE22B08720}" type="presParOf" srcId="{903F238E-F7D4-4BE0-99FE-F34FA7C71CC0}" destId="{3C03A018-A8AF-43E3-9EAA-9260231F8B98}" srcOrd="0" destOrd="0" presId="urn:microsoft.com/office/officeart/2005/8/layout/target2"/>
    <dgm:cxn modelId="{EE9703EF-24DA-4392-B3D0-8706F84D5BC1}" type="presParOf" srcId="{903F238E-F7D4-4BE0-99FE-F34FA7C71CC0}" destId="{E214CAA6-FDA6-4CDE-AB20-F955F83BF89A}" srcOrd="1" destOrd="0" presId="urn:microsoft.com/office/officeart/2005/8/layout/target2"/>
    <dgm:cxn modelId="{680D8A61-641C-4F29-BC6F-84A1401A75EE}" type="presParOf" srcId="{E214CAA6-FDA6-4CDE-AB20-F955F83BF89A}" destId="{DC4FB2AF-61B8-4129-889F-6B4C8E5D5243}" srcOrd="0" destOrd="0" presId="urn:microsoft.com/office/officeart/2005/8/layout/target2"/>
    <dgm:cxn modelId="{FA20150F-2CE8-43A7-88B4-7482609A5EEA}" type="presParOf" srcId="{E214CAA6-FDA6-4CDE-AB20-F955F83BF89A}" destId="{CB16F49E-A9B8-429B-BD38-2EA6C6B506E3}" srcOrd="1" destOrd="0" presId="urn:microsoft.com/office/officeart/2005/8/layout/target2"/>
    <dgm:cxn modelId="{8A1AED12-18FC-4AA8-97FA-80CFBB1C6261}" type="presParOf" srcId="{E214CAA6-FDA6-4CDE-AB20-F955F83BF89A}" destId="{DEA4D0F0-1407-41C2-8594-8096C5F12C63}" srcOrd="2" destOrd="0" presId="urn:microsoft.com/office/officeart/2005/8/layout/target2"/>
    <dgm:cxn modelId="{A36A2A4C-C375-4738-9F84-2AC0F9BD9505}" type="presParOf" srcId="{E214CAA6-FDA6-4CDE-AB20-F955F83BF89A}" destId="{8ADE140E-127E-44FC-AA63-9B1F7B6D9367}" srcOrd="3" destOrd="0" presId="urn:microsoft.com/office/officeart/2005/8/layout/target2"/>
    <dgm:cxn modelId="{CD496471-78FC-4803-96FA-17B2CE1F5BA9}" type="presParOf" srcId="{E214CAA6-FDA6-4CDE-AB20-F955F83BF89A}" destId="{3C5714D5-9783-4CF8-94E0-784EA766A5DD}" srcOrd="4" destOrd="0" presId="urn:microsoft.com/office/officeart/2005/8/layout/target2"/>
    <dgm:cxn modelId="{94ED21A4-5226-4538-88BF-5FA302C659E4}" type="presParOf" srcId="{E214CAA6-FDA6-4CDE-AB20-F955F83BF89A}" destId="{6399F72E-9B77-485D-A3C7-77CA9302020C}" srcOrd="5" destOrd="0" presId="urn:microsoft.com/office/officeart/2005/8/layout/target2"/>
    <dgm:cxn modelId="{B4BAC18B-5222-4C42-B714-425D73123811}" type="presParOf" srcId="{E214CAA6-FDA6-4CDE-AB20-F955F83BF89A}" destId="{DA848388-A1CC-4654-97E0-889113628C9C}" srcOrd="6" destOrd="0" presId="urn:microsoft.com/office/officeart/2005/8/layout/target2"/>
    <dgm:cxn modelId="{F0DF57C0-D042-4CCA-895D-372D491E202C}" type="presParOf" srcId="{E214CAA6-FDA6-4CDE-AB20-F955F83BF89A}" destId="{F498D439-2720-432B-BC1C-4F2557D33543}" srcOrd="7" destOrd="0" presId="urn:microsoft.com/office/officeart/2005/8/layout/target2"/>
    <dgm:cxn modelId="{8C3CCA0C-EAC6-43FC-A56D-1C91F5E1B390}" type="presParOf" srcId="{E214CAA6-FDA6-4CDE-AB20-F955F83BF89A}" destId="{5C3B1D85-A00C-47C9-9F06-3ECACE39C7EF}" srcOrd="8" destOrd="0" presId="urn:microsoft.com/office/officeart/2005/8/layout/target2"/>
    <dgm:cxn modelId="{2143DAFD-BDAA-4C4F-95A0-D9375E9BCBEC}" type="presParOf" srcId="{E214CAA6-FDA6-4CDE-AB20-F955F83BF89A}" destId="{128EA229-ED3B-4D23-BAEF-F54B9841685F}" srcOrd="9" destOrd="0" presId="urn:microsoft.com/office/officeart/2005/8/layout/target2"/>
    <dgm:cxn modelId="{A3E7D3A8-BBCA-458E-862A-4A9B402CE5FC}" type="presParOf" srcId="{E214CAA6-FDA6-4CDE-AB20-F955F83BF89A}" destId="{AA213629-F615-45D1-9F0E-E4D9F8273FE5}" srcOrd="10" destOrd="0" presId="urn:microsoft.com/office/officeart/2005/8/layout/target2"/>
    <dgm:cxn modelId="{D9A52A87-ABCB-4368-B7E4-F43D39CF5DC2}" type="presParOf" srcId="{E214CAA6-FDA6-4CDE-AB20-F955F83BF89A}" destId="{222A2ECF-30A1-4613-8C08-E1A750FDDEE5}" srcOrd="11" destOrd="0" presId="urn:microsoft.com/office/officeart/2005/8/layout/target2"/>
    <dgm:cxn modelId="{819E215E-09B5-4890-A5E8-849679931D64}" type="presParOf" srcId="{E214CAA6-FDA6-4CDE-AB20-F955F83BF89A}" destId="{26BFD9EC-E7E3-4C82-BD51-C41F314DAA91}" srcOrd="12" destOrd="0" presId="urn:microsoft.com/office/officeart/2005/8/layout/target2"/>
    <dgm:cxn modelId="{916D679B-CFA4-4456-ACA1-B9C32DED6CC1}" type="presParOf" srcId="{E214CAA6-FDA6-4CDE-AB20-F955F83BF89A}" destId="{40657462-70E5-4F08-91D6-B3A4430CA916}" srcOrd="13" destOrd="0" presId="urn:microsoft.com/office/officeart/2005/8/layout/target2"/>
    <dgm:cxn modelId="{FD990D59-E51C-4E3C-97AC-CC5B92FCC296}" type="presParOf" srcId="{E214CAA6-FDA6-4CDE-AB20-F955F83BF89A}" destId="{3D7563A4-84A7-4DE4-A0F9-E3F79EEBA065}" srcOrd="14" destOrd="0" presId="urn:microsoft.com/office/officeart/2005/8/layout/target2"/>
    <dgm:cxn modelId="{CC9AC7BF-CE8D-4C05-9A20-D7176BE846DD}" type="presParOf" srcId="{E214CAA6-FDA6-4CDE-AB20-F955F83BF89A}" destId="{9DB6F8F6-14BF-4E88-8D04-87F2684A16A3}" srcOrd="15" destOrd="0" presId="urn:microsoft.com/office/officeart/2005/8/layout/target2"/>
    <dgm:cxn modelId="{6FA8BB51-4557-4A42-88CC-D47B0A18751C}" type="presParOf" srcId="{E214CAA6-FDA6-4CDE-AB20-F955F83BF89A}" destId="{FE938436-FF38-4148-B331-9297641FEB59}" srcOrd="16" destOrd="0" presId="urn:microsoft.com/office/officeart/2005/8/layout/target2"/>
    <dgm:cxn modelId="{8415BA70-E8C7-463C-BC56-452B8798E5B5}" type="presParOf" srcId="{E214CAA6-FDA6-4CDE-AB20-F955F83BF89A}" destId="{9702E68F-E505-4697-884D-255D615D50A3}" srcOrd="17" destOrd="0" presId="urn:microsoft.com/office/officeart/2005/8/layout/target2"/>
    <dgm:cxn modelId="{E75CD45F-1E92-417B-9926-CC9C7B0053A8}" type="presParOf" srcId="{E214CAA6-FDA6-4CDE-AB20-F955F83BF89A}" destId="{0D510D3E-8384-45F6-9223-0960F11F6774}" srcOrd="18"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032649-A4C4-4CA9-8251-83D32ACF63C2}"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98604BA6-736E-4FF1-B54E-9957FED2032B}">
      <dgm:prSet phldrT="[Text]"/>
      <dgm:spPr/>
      <dgm:t>
        <a:bodyPr/>
        <a:lstStyle/>
        <a:p>
          <a:r>
            <a:rPr lang="en-US" dirty="0" smtClean="0">
              <a:solidFill>
                <a:schemeClr val="tx1">
                  <a:lumMod val="50000"/>
                </a:schemeClr>
              </a:solidFill>
            </a:rPr>
            <a:t>0 minutes</a:t>
          </a:r>
          <a:endParaRPr lang="en-US" dirty="0">
            <a:solidFill>
              <a:schemeClr val="tx1">
                <a:lumMod val="50000"/>
              </a:schemeClr>
            </a:solidFill>
          </a:endParaRPr>
        </a:p>
      </dgm:t>
    </dgm:pt>
    <dgm:pt modelId="{5657A2BB-F78A-48D3-B9F8-4B8519C8764F}" type="parTrans" cxnId="{17C90615-DD73-4110-811C-D9174C64187E}">
      <dgm:prSet/>
      <dgm:spPr/>
      <dgm:t>
        <a:bodyPr/>
        <a:lstStyle/>
        <a:p>
          <a:endParaRPr lang="en-US"/>
        </a:p>
      </dgm:t>
    </dgm:pt>
    <dgm:pt modelId="{6D3FD2A5-54E4-4E66-9213-34B16F0B34EE}" type="sibTrans" cxnId="{17C90615-DD73-4110-811C-D9174C64187E}">
      <dgm:prSet/>
      <dgm:spPr/>
      <dgm:t>
        <a:bodyPr/>
        <a:lstStyle/>
        <a:p>
          <a:endParaRPr lang="en-US"/>
        </a:p>
      </dgm:t>
    </dgm:pt>
    <dgm:pt modelId="{2889BEFF-39DA-411A-B653-3B95C52934D0}">
      <dgm:prSet phldrT="[Text]"/>
      <dgm:spPr/>
      <dgm:t>
        <a:bodyPr/>
        <a:lstStyle/>
        <a:p>
          <a:r>
            <a:rPr lang="en-US" dirty="0" smtClean="0">
              <a:solidFill>
                <a:schemeClr val="tx1">
                  <a:lumMod val="50000"/>
                </a:schemeClr>
              </a:solidFill>
            </a:rPr>
            <a:t>Alert One</a:t>
          </a:r>
          <a:endParaRPr lang="en-US" dirty="0">
            <a:solidFill>
              <a:schemeClr val="tx1">
                <a:lumMod val="50000"/>
              </a:schemeClr>
            </a:solidFill>
          </a:endParaRPr>
        </a:p>
      </dgm:t>
    </dgm:pt>
    <dgm:pt modelId="{0D81F1AD-AD61-4852-A703-B7E702010DB4}" type="parTrans" cxnId="{CCE5C8FB-99E5-45FD-A391-52DD3F8AE1D7}">
      <dgm:prSet/>
      <dgm:spPr/>
      <dgm:t>
        <a:bodyPr/>
        <a:lstStyle/>
        <a:p>
          <a:endParaRPr lang="en-US"/>
        </a:p>
      </dgm:t>
    </dgm:pt>
    <dgm:pt modelId="{3DAB1F47-3A27-4235-810C-7FD6D22A30F1}" type="sibTrans" cxnId="{CCE5C8FB-99E5-45FD-A391-52DD3F8AE1D7}">
      <dgm:prSet/>
      <dgm:spPr/>
      <dgm:t>
        <a:bodyPr/>
        <a:lstStyle/>
        <a:p>
          <a:endParaRPr lang="en-US"/>
        </a:p>
      </dgm:t>
    </dgm:pt>
    <dgm:pt modelId="{989D8E3A-F0FB-4841-A0EA-4DC00B2ED22F}">
      <dgm:prSet phldrT="[Text]"/>
      <dgm:spPr/>
      <dgm:t>
        <a:bodyPr/>
        <a:lstStyle/>
        <a:p>
          <a:r>
            <a:rPr lang="en-US" dirty="0" smtClean="0">
              <a:solidFill>
                <a:schemeClr val="tx1">
                  <a:lumMod val="50000"/>
                </a:schemeClr>
              </a:solidFill>
            </a:rPr>
            <a:t>Alert Two</a:t>
          </a:r>
          <a:endParaRPr lang="en-US" dirty="0">
            <a:solidFill>
              <a:schemeClr val="tx1">
                <a:lumMod val="50000"/>
              </a:schemeClr>
            </a:solidFill>
          </a:endParaRPr>
        </a:p>
      </dgm:t>
    </dgm:pt>
    <dgm:pt modelId="{30C7A881-856E-4E01-9BD3-8F5A2BB66EB1}" type="parTrans" cxnId="{EECD4B2F-ABF7-46F2-9787-335F45105DC2}">
      <dgm:prSet/>
      <dgm:spPr/>
      <dgm:t>
        <a:bodyPr/>
        <a:lstStyle/>
        <a:p>
          <a:endParaRPr lang="en-US"/>
        </a:p>
      </dgm:t>
    </dgm:pt>
    <dgm:pt modelId="{9D218583-46AF-48C8-A254-D29342F2697C}" type="sibTrans" cxnId="{EECD4B2F-ABF7-46F2-9787-335F45105DC2}">
      <dgm:prSet/>
      <dgm:spPr/>
      <dgm:t>
        <a:bodyPr/>
        <a:lstStyle/>
        <a:p>
          <a:endParaRPr lang="en-US"/>
        </a:p>
      </dgm:t>
    </dgm:pt>
    <dgm:pt modelId="{63D57041-7554-443B-8F66-6AD3A5707E61}">
      <dgm:prSet phldrT="[Text]"/>
      <dgm:spPr/>
      <dgm:t>
        <a:bodyPr/>
        <a:lstStyle/>
        <a:p>
          <a:r>
            <a:rPr lang="en-US" dirty="0" smtClean="0">
              <a:solidFill>
                <a:schemeClr val="tx1">
                  <a:lumMod val="50000"/>
                </a:schemeClr>
              </a:solidFill>
            </a:rPr>
            <a:t>15 minutes</a:t>
          </a:r>
          <a:endParaRPr lang="en-US" dirty="0">
            <a:solidFill>
              <a:schemeClr val="tx1">
                <a:lumMod val="50000"/>
              </a:schemeClr>
            </a:solidFill>
          </a:endParaRPr>
        </a:p>
      </dgm:t>
    </dgm:pt>
    <dgm:pt modelId="{3ABF014D-9240-42BB-94F3-4C1ED3417560}" type="parTrans" cxnId="{F6112930-0145-4E43-8157-AB082DC6CE70}">
      <dgm:prSet/>
      <dgm:spPr/>
      <dgm:t>
        <a:bodyPr/>
        <a:lstStyle/>
        <a:p>
          <a:endParaRPr lang="en-US"/>
        </a:p>
      </dgm:t>
    </dgm:pt>
    <dgm:pt modelId="{7D8435C6-5A83-4C2F-AD49-4DE97667DB87}" type="sibTrans" cxnId="{F6112930-0145-4E43-8157-AB082DC6CE70}">
      <dgm:prSet/>
      <dgm:spPr/>
      <dgm:t>
        <a:bodyPr/>
        <a:lstStyle/>
        <a:p>
          <a:endParaRPr lang="en-US"/>
        </a:p>
      </dgm:t>
    </dgm:pt>
    <dgm:pt modelId="{96A31A06-F89A-4544-9CB0-5F5CF37FA38F}">
      <dgm:prSet phldrT="[Text]"/>
      <dgm:spPr/>
      <dgm:t>
        <a:bodyPr/>
        <a:lstStyle/>
        <a:p>
          <a:r>
            <a:rPr lang="en-US" dirty="0" smtClean="0">
              <a:solidFill>
                <a:schemeClr val="tx1">
                  <a:lumMod val="50000"/>
                </a:schemeClr>
              </a:solidFill>
            </a:rPr>
            <a:t>Alert Three</a:t>
          </a:r>
          <a:endParaRPr lang="en-US" dirty="0">
            <a:solidFill>
              <a:schemeClr val="tx1">
                <a:lumMod val="50000"/>
              </a:schemeClr>
            </a:solidFill>
          </a:endParaRPr>
        </a:p>
      </dgm:t>
    </dgm:pt>
    <dgm:pt modelId="{56D5953E-EE22-4997-867E-5C64D3FF270E}" type="parTrans" cxnId="{B088E828-0659-4B8C-A071-F0339DBEFCA5}">
      <dgm:prSet/>
      <dgm:spPr/>
      <dgm:t>
        <a:bodyPr/>
        <a:lstStyle/>
        <a:p>
          <a:endParaRPr lang="en-US"/>
        </a:p>
      </dgm:t>
    </dgm:pt>
    <dgm:pt modelId="{57E9C03A-6FC9-4A38-ACE0-72AFF846945D}" type="sibTrans" cxnId="{B088E828-0659-4B8C-A071-F0339DBEFCA5}">
      <dgm:prSet/>
      <dgm:spPr/>
      <dgm:t>
        <a:bodyPr/>
        <a:lstStyle/>
        <a:p>
          <a:endParaRPr lang="en-US"/>
        </a:p>
      </dgm:t>
    </dgm:pt>
    <dgm:pt modelId="{3ADC9B15-5314-4C79-9CC9-F5464CF284F2}">
      <dgm:prSet phldrT="[Text]"/>
      <dgm:spPr/>
      <dgm:t>
        <a:bodyPr/>
        <a:lstStyle/>
        <a:p>
          <a:endParaRPr lang="en-US" dirty="0"/>
        </a:p>
      </dgm:t>
    </dgm:pt>
    <dgm:pt modelId="{14C3342D-C876-4714-9312-D51E118C98B8}" type="parTrans" cxnId="{C4A4EA11-E11C-418F-8FB0-C82ABACE47F8}">
      <dgm:prSet/>
      <dgm:spPr/>
      <dgm:t>
        <a:bodyPr/>
        <a:lstStyle/>
        <a:p>
          <a:endParaRPr lang="en-US"/>
        </a:p>
      </dgm:t>
    </dgm:pt>
    <dgm:pt modelId="{2240B2B6-E2D8-41DE-9C0D-54F8E073A78D}" type="sibTrans" cxnId="{C4A4EA11-E11C-418F-8FB0-C82ABACE47F8}">
      <dgm:prSet/>
      <dgm:spPr/>
      <dgm:t>
        <a:bodyPr/>
        <a:lstStyle/>
        <a:p>
          <a:endParaRPr lang="en-US"/>
        </a:p>
      </dgm:t>
    </dgm:pt>
    <dgm:pt modelId="{474199B0-CFAB-432C-A6FE-4E5AEECC21BC}">
      <dgm:prSet phldrT="[Text]"/>
      <dgm:spPr/>
      <dgm:t>
        <a:bodyPr/>
        <a:lstStyle/>
        <a:p>
          <a:endParaRPr lang="en-US" dirty="0"/>
        </a:p>
      </dgm:t>
    </dgm:pt>
    <dgm:pt modelId="{BB5B177C-2549-46BA-84FA-95A23B07CB32}" type="parTrans" cxnId="{0006A08F-0EC0-40E2-80C0-A3D0AB6F1DC0}">
      <dgm:prSet/>
      <dgm:spPr/>
      <dgm:t>
        <a:bodyPr/>
        <a:lstStyle/>
        <a:p>
          <a:endParaRPr lang="en-US"/>
        </a:p>
      </dgm:t>
    </dgm:pt>
    <dgm:pt modelId="{0843E732-961E-4A0A-A0CA-E0F314E3E7D9}" type="sibTrans" cxnId="{0006A08F-0EC0-40E2-80C0-A3D0AB6F1DC0}">
      <dgm:prSet/>
      <dgm:spPr/>
      <dgm:t>
        <a:bodyPr/>
        <a:lstStyle/>
        <a:p>
          <a:endParaRPr lang="en-US"/>
        </a:p>
      </dgm:t>
    </dgm:pt>
    <dgm:pt modelId="{992A9054-8EC5-4C3A-B7FA-BDAAAD7B9759}" type="pres">
      <dgm:prSet presAssocID="{C4032649-A4C4-4CA9-8251-83D32ACF63C2}" presName="Name0" presStyleCnt="0">
        <dgm:presLayoutVars>
          <dgm:dir/>
        </dgm:presLayoutVars>
      </dgm:prSet>
      <dgm:spPr/>
      <dgm:t>
        <a:bodyPr/>
        <a:lstStyle/>
        <a:p>
          <a:endParaRPr lang="en-US"/>
        </a:p>
      </dgm:t>
    </dgm:pt>
    <dgm:pt modelId="{489DBB87-8B83-4846-9896-C174A6206271}" type="pres">
      <dgm:prSet presAssocID="{98604BA6-736E-4FF1-B54E-9957FED2032B}" presName="parComposite" presStyleCnt="0"/>
      <dgm:spPr/>
    </dgm:pt>
    <dgm:pt modelId="{DD70C189-7288-494F-B9DF-A28D7E083DB6}" type="pres">
      <dgm:prSet presAssocID="{98604BA6-736E-4FF1-B54E-9957FED2032B}" presName="parBigCircle" presStyleLbl="node0" presStyleIdx="0" presStyleCnt="2"/>
      <dgm:spPr/>
    </dgm:pt>
    <dgm:pt modelId="{BA0D3340-3DAE-4B65-B50C-85EF24F8A40A}" type="pres">
      <dgm:prSet presAssocID="{98604BA6-736E-4FF1-B54E-9957FED2032B}" presName="parTx" presStyleLbl="revTx" presStyleIdx="0" presStyleCnt="12"/>
      <dgm:spPr/>
      <dgm:t>
        <a:bodyPr/>
        <a:lstStyle/>
        <a:p>
          <a:endParaRPr lang="en-US"/>
        </a:p>
      </dgm:t>
    </dgm:pt>
    <dgm:pt modelId="{1343C725-0AD4-4166-A5D7-48B226AE47EA}" type="pres">
      <dgm:prSet presAssocID="{98604BA6-736E-4FF1-B54E-9957FED2032B}" presName="bSpace" presStyleCnt="0"/>
      <dgm:spPr/>
    </dgm:pt>
    <dgm:pt modelId="{603AF392-FCC8-41BE-A3E5-2431A3B22B77}" type="pres">
      <dgm:prSet presAssocID="{98604BA6-736E-4FF1-B54E-9957FED2032B}" presName="parBackupNorm" presStyleCnt="0"/>
      <dgm:spPr/>
    </dgm:pt>
    <dgm:pt modelId="{AAED1D4E-98B9-4031-A805-D6094A57FDEE}" type="pres">
      <dgm:prSet presAssocID="{6D3FD2A5-54E4-4E66-9213-34B16F0B34EE}" presName="parSpace" presStyleCnt="0"/>
      <dgm:spPr/>
    </dgm:pt>
    <dgm:pt modelId="{11B039A5-C4A2-45D3-AA61-A882C5513DDF}" type="pres">
      <dgm:prSet presAssocID="{2889BEFF-39DA-411A-B653-3B95C52934D0}" presName="desBackupLeftNorm" presStyleCnt="0"/>
      <dgm:spPr/>
    </dgm:pt>
    <dgm:pt modelId="{EE7A2A7C-40B6-47C7-8C34-EBE604A2A7D7}" type="pres">
      <dgm:prSet presAssocID="{2889BEFF-39DA-411A-B653-3B95C52934D0}" presName="desComposite" presStyleCnt="0"/>
      <dgm:spPr/>
    </dgm:pt>
    <dgm:pt modelId="{14993A46-0D39-4983-9D9C-4497A1E2B430}" type="pres">
      <dgm:prSet presAssocID="{2889BEFF-39DA-411A-B653-3B95C52934D0}" presName="desCircle" presStyleLbl="node1" presStyleIdx="0" presStyleCnt="5"/>
      <dgm:spPr/>
    </dgm:pt>
    <dgm:pt modelId="{71CDBEEE-527D-4D76-96A5-A75156A07CB7}" type="pres">
      <dgm:prSet presAssocID="{2889BEFF-39DA-411A-B653-3B95C52934D0}" presName="chTx" presStyleLbl="revTx" presStyleIdx="1" presStyleCnt="12"/>
      <dgm:spPr/>
      <dgm:t>
        <a:bodyPr/>
        <a:lstStyle/>
        <a:p>
          <a:endParaRPr lang="en-US"/>
        </a:p>
      </dgm:t>
    </dgm:pt>
    <dgm:pt modelId="{2243846A-B7F6-4BDB-9FD0-2F6D0063047B}" type="pres">
      <dgm:prSet presAssocID="{2889BEFF-39DA-411A-B653-3B95C52934D0}" presName="desTx" presStyleLbl="revTx" presStyleIdx="2" presStyleCnt="12">
        <dgm:presLayoutVars>
          <dgm:bulletEnabled val="1"/>
        </dgm:presLayoutVars>
      </dgm:prSet>
      <dgm:spPr/>
    </dgm:pt>
    <dgm:pt modelId="{2C31DF1A-76BE-42A9-9B3B-9BF13E57BFFB}" type="pres">
      <dgm:prSet presAssocID="{2889BEFF-39DA-411A-B653-3B95C52934D0}" presName="desBackupRightNorm" presStyleCnt="0"/>
      <dgm:spPr/>
    </dgm:pt>
    <dgm:pt modelId="{590F4329-0195-4E48-AF95-01A9D9A72D0A}" type="pres">
      <dgm:prSet presAssocID="{3DAB1F47-3A27-4235-810C-7FD6D22A30F1}" presName="desSpace" presStyleCnt="0"/>
      <dgm:spPr/>
    </dgm:pt>
    <dgm:pt modelId="{5CB2EEF2-B1DA-4AF3-AEA5-846398790627}" type="pres">
      <dgm:prSet presAssocID="{3ADC9B15-5314-4C79-9CC9-F5464CF284F2}" presName="desBackupLeftNorm" presStyleCnt="0"/>
      <dgm:spPr/>
    </dgm:pt>
    <dgm:pt modelId="{40DB6BB3-A0B2-4371-887C-166F4A92530F}" type="pres">
      <dgm:prSet presAssocID="{3ADC9B15-5314-4C79-9CC9-F5464CF284F2}" presName="desComposite" presStyleCnt="0"/>
      <dgm:spPr/>
    </dgm:pt>
    <dgm:pt modelId="{A5237966-9F08-4909-A3EE-96026462D419}" type="pres">
      <dgm:prSet presAssocID="{3ADC9B15-5314-4C79-9CC9-F5464CF284F2}" presName="desCircle" presStyleLbl="node1" presStyleIdx="1" presStyleCnt="5"/>
      <dgm:spPr/>
    </dgm:pt>
    <dgm:pt modelId="{95C39C05-3834-4D32-8D9F-4A6151B7FEC9}" type="pres">
      <dgm:prSet presAssocID="{3ADC9B15-5314-4C79-9CC9-F5464CF284F2}" presName="chTx" presStyleLbl="revTx" presStyleIdx="3" presStyleCnt="12"/>
      <dgm:spPr/>
      <dgm:t>
        <a:bodyPr/>
        <a:lstStyle/>
        <a:p>
          <a:endParaRPr lang="en-US"/>
        </a:p>
      </dgm:t>
    </dgm:pt>
    <dgm:pt modelId="{B354300C-D59F-4E6E-8FD8-0171221ED748}" type="pres">
      <dgm:prSet presAssocID="{3ADC9B15-5314-4C79-9CC9-F5464CF284F2}" presName="desTx" presStyleLbl="revTx" presStyleIdx="4" presStyleCnt="12">
        <dgm:presLayoutVars>
          <dgm:bulletEnabled val="1"/>
        </dgm:presLayoutVars>
      </dgm:prSet>
      <dgm:spPr/>
    </dgm:pt>
    <dgm:pt modelId="{FF475038-831E-4786-9F36-A00FFF625AD1}" type="pres">
      <dgm:prSet presAssocID="{3ADC9B15-5314-4C79-9CC9-F5464CF284F2}" presName="desBackupRightNorm" presStyleCnt="0"/>
      <dgm:spPr/>
    </dgm:pt>
    <dgm:pt modelId="{33FDDEED-D0FF-4372-866E-AAF793915B87}" type="pres">
      <dgm:prSet presAssocID="{2240B2B6-E2D8-41DE-9C0D-54F8E073A78D}" presName="desSpace" presStyleCnt="0"/>
      <dgm:spPr/>
    </dgm:pt>
    <dgm:pt modelId="{8848EAFF-A101-4A0A-AE90-45AA44599C04}" type="pres">
      <dgm:prSet presAssocID="{989D8E3A-F0FB-4841-A0EA-4DC00B2ED22F}" presName="desBackupLeftNorm" presStyleCnt="0"/>
      <dgm:spPr/>
    </dgm:pt>
    <dgm:pt modelId="{2907E229-C243-483A-9EC9-E1E9AA21C0C1}" type="pres">
      <dgm:prSet presAssocID="{989D8E3A-F0FB-4841-A0EA-4DC00B2ED22F}" presName="desComposite" presStyleCnt="0"/>
      <dgm:spPr/>
    </dgm:pt>
    <dgm:pt modelId="{DA2FFFD2-1B7F-4BE6-A1F9-E94DAA1EA637}" type="pres">
      <dgm:prSet presAssocID="{989D8E3A-F0FB-4841-A0EA-4DC00B2ED22F}" presName="desCircle" presStyleLbl="node1" presStyleIdx="2" presStyleCnt="5"/>
      <dgm:spPr/>
    </dgm:pt>
    <dgm:pt modelId="{CB4B474F-588A-4738-A545-0CD0C791A9B1}" type="pres">
      <dgm:prSet presAssocID="{989D8E3A-F0FB-4841-A0EA-4DC00B2ED22F}" presName="chTx" presStyleLbl="revTx" presStyleIdx="5" presStyleCnt="12"/>
      <dgm:spPr/>
      <dgm:t>
        <a:bodyPr/>
        <a:lstStyle/>
        <a:p>
          <a:endParaRPr lang="en-US"/>
        </a:p>
      </dgm:t>
    </dgm:pt>
    <dgm:pt modelId="{8AC0B048-1E96-4944-B32E-99D2ECC787E3}" type="pres">
      <dgm:prSet presAssocID="{989D8E3A-F0FB-4841-A0EA-4DC00B2ED22F}" presName="desTx" presStyleLbl="revTx" presStyleIdx="6" presStyleCnt="12">
        <dgm:presLayoutVars>
          <dgm:bulletEnabled val="1"/>
        </dgm:presLayoutVars>
      </dgm:prSet>
      <dgm:spPr/>
    </dgm:pt>
    <dgm:pt modelId="{9313D94E-1A5E-43EF-BE53-126DADA759DE}" type="pres">
      <dgm:prSet presAssocID="{989D8E3A-F0FB-4841-A0EA-4DC00B2ED22F}" presName="desBackupRightNorm" presStyleCnt="0"/>
      <dgm:spPr/>
    </dgm:pt>
    <dgm:pt modelId="{56265427-0157-482A-8B42-D959B62DE6C5}" type="pres">
      <dgm:prSet presAssocID="{9D218583-46AF-48C8-A254-D29342F2697C}" presName="desSpace" presStyleCnt="0"/>
      <dgm:spPr/>
    </dgm:pt>
    <dgm:pt modelId="{C3DCEF9B-91FD-4D33-8A77-DDFC1C6E0039}" type="pres">
      <dgm:prSet presAssocID="{474199B0-CFAB-432C-A6FE-4E5AEECC21BC}" presName="desBackupLeftNorm" presStyleCnt="0"/>
      <dgm:spPr/>
    </dgm:pt>
    <dgm:pt modelId="{42792680-3BB0-4B45-8B83-AEFE57C30C83}" type="pres">
      <dgm:prSet presAssocID="{474199B0-CFAB-432C-A6FE-4E5AEECC21BC}" presName="desComposite" presStyleCnt="0"/>
      <dgm:spPr/>
    </dgm:pt>
    <dgm:pt modelId="{C6A62755-F7BC-4B00-8F2C-0DF4215F9161}" type="pres">
      <dgm:prSet presAssocID="{474199B0-CFAB-432C-A6FE-4E5AEECC21BC}" presName="desCircle" presStyleLbl="node1" presStyleIdx="3" presStyleCnt="5"/>
      <dgm:spPr/>
    </dgm:pt>
    <dgm:pt modelId="{D0E192CC-7CD7-49CC-9237-1E480FBCDB18}" type="pres">
      <dgm:prSet presAssocID="{474199B0-CFAB-432C-A6FE-4E5AEECC21BC}" presName="chTx" presStyleLbl="revTx" presStyleIdx="7" presStyleCnt="12"/>
      <dgm:spPr/>
      <dgm:t>
        <a:bodyPr/>
        <a:lstStyle/>
        <a:p>
          <a:endParaRPr lang="en-US"/>
        </a:p>
      </dgm:t>
    </dgm:pt>
    <dgm:pt modelId="{4634CCFF-A4E3-4955-A77E-03A6A3CE29FA}" type="pres">
      <dgm:prSet presAssocID="{474199B0-CFAB-432C-A6FE-4E5AEECC21BC}" presName="desTx" presStyleLbl="revTx" presStyleIdx="8" presStyleCnt="12">
        <dgm:presLayoutVars>
          <dgm:bulletEnabled val="1"/>
        </dgm:presLayoutVars>
      </dgm:prSet>
      <dgm:spPr/>
    </dgm:pt>
    <dgm:pt modelId="{B141EBEA-C774-4AA5-B296-8AC87E4E4E9E}" type="pres">
      <dgm:prSet presAssocID="{474199B0-CFAB-432C-A6FE-4E5AEECC21BC}" presName="desBackupRightNorm" presStyleCnt="0"/>
      <dgm:spPr/>
    </dgm:pt>
    <dgm:pt modelId="{D6AD3798-350A-4764-B6E6-267D565DB9C2}" type="pres">
      <dgm:prSet presAssocID="{0843E732-961E-4A0A-A0CA-E0F314E3E7D9}" presName="desSpace" presStyleCnt="0"/>
      <dgm:spPr/>
    </dgm:pt>
    <dgm:pt modelId="{CB828FF9-F7EE-4DE3-84C5-D5CF90F3EB0A}" type="pres">
      <dgm:prSet presAssocID="{96A31A06-F89A-4544-9CB0-5F5CF37FA38F}" presName="desBackupLeftNorm" presStyleCnt="0"/>
      <dgm:spPr/>
    </dgm:pt>
    <dgm:pt modelId="{462DAA75-6371-42E5-9E9F-5D21AFF7BD3D}" type="pres">
      <dgm:prSet presAssocID="{96A31A06-F89A-4544-9CB0-5F5CF37FA38F}" presName="desComposite" presStyleCnt="0"/>
      <dgm:spPr/>
    </dgm:pt>
    <dgm:pt modelId="{F55A2437-C463-436D-BFE1-20B50BFA26BC}" type="pres">
      <dgm:prSet presAssocID="{96A31A06-F89A-4544-9CB0-5F5CF37FA38F}" presName="desCircle" presStyleLbl="node1" presStyleIdx="4" presStyleCnt="5"/>
      <dgm:spPr/>
    </dgm:pt>
    <dgm:pt modelId="{251BA3F5-8FDD-4464-A0B8-DAD9F13877FF}" type="pres">
      <dgm:prSet presAssocID="{96A31A06-F89A-4544-9CB0-5F5CF37FA38F}" presName="chTx" presStyleLbl="revTx" presStyleIdx="9" presStyleCnt="12"/>
      <dgm:spPr/>
      <dgm:t>
        <a:bodyPr/>
        <a:lstStyle/>
        <a:p>
          <a:endParaRPr lang="en-US"/>
        </a:p>
      </dgm:t>
    </dgm:pt>
    <dgm:pt modelId="{7D47BF7C-F6C3-4745-A795-66F1D9823F43}" type="pres">
      <dgm:prSet presAssocID="{96A31A06-F89A-4544-9CB0-5F5CF37FA38F}" presName="desTx" presStyleLbl="revTx" presStyleIdx="10" presStyleCnt="12">
        <dgm:presLayoutVars>
          <dgm:bulletEnabled val="1"/>
        </dgm:presLayoutVars>
      </dgm:prSet>
      <dgm:spPr/>
    </dgm:pt>
    <dgm:pt modelId="{BE989F85-5310-4D83-91FE-4B61863DA8BD}" type="pres">
      <dgm:prSet presAssocID="{96A31A06-F89A-4544-9CB0-5F5CF37FA38F}" presName="desBackupRightNorm" presStyleCnt="0"/>
      <dgm:spPr/>
    </dgm:pt>
    <dgm:pt modelId="{23880235-E80D-4841-B312-5E8CB8BF08B1}" type="pres">
      <dgm:prSet presAssocID="{57E9C03A-6FC9-4A38-ACE0-72AFF846945D}" presName="desSpace" presStyleCnt="0"/>
      <dgm:spPr/>
    </dgm:pt>
    <dgm:pt modelId="{CF147AEF-85CC-4E52-A13A-FB9B8A4AA352}" type="pres">
      <dgm:prSet presAssocID="{63D57041-7554-443B-8F66-6AD3A5707E61}" presName="parComposite" presStyleCnt="0"/>
      <dgm:spPr/>
    </dgm:pt>
    <dgm:pt modelId="{79CF4A8E-3388-4499-B328-E11A807D5D58}" type="pres">
      <dgm:prSet presAssocID="{63D57041-7554-443B-8F66-6AD3A5707E61}" presName="parBigCircle" presStyleLbl="node0" presStyleIdx="1" presStyleCnt="2"/>
      <dgm:spPr/>
    </dgm:pt>
    <dgm:pt modelId="{45C8AA89-2867-492A-874C-E4D4A03CE0E6}" type="pres">
      <dgm:prSet presAssocID="{63D57041-7554-443B-8F66-6AD3A5707E61}" presName="parTx" presStyleLbl="revTx" presStyleIdx="11" presStyleCnt="12"/>
      <dgm:spPr/>
      <dgm:t>
        <a:bodyPr/>
        <a:lstStyle/>
        <a:p>
          <a:endParaRPr lang="en-US"/>
        </a:p>
      </dgm:t>
    </dgm:pt>
    <dgm:pt modelId="{7827B451-2D05-4C0D-81FC-2E1095075CAD}" type="pres">
      <dgm:prSet presAssocID="{63D57041-7554-443B-8F66-6AD3A5707E61}" presName="bSpace" presStyleCnt="0"/>
      <dgm:spPr/>
    </dgm:pt>
    <dgm:pt modelId="{6609114C-1AE3-42C4-B397-A184346E7ACB}" type="pres">
      <dgm:prSet presAssocID="{63D57041-7554-443B-8F66-6AD3A5707E61}" presName="parBackupNorm" presStyleCnt="0"/>
      <dgm:spPr/>
    </dgm:pt>
    <dgm:pt modelId="{1944C1C9-7979-4075-AE0E-22C59B168EA8}" type="pres">
      <dgm:prSet presAssocID="{7D8435C6-5A83-4C2F-AD49-4DE97667DB87}" presName="parSpace" presStyleCnt="0"/>
      <dgm:spPr/>
    </dgm:pt>
  </dgm:ptLst>
  <dgm:cxnLst>
    <dgm:cxn modelId="{C4A4EA11-E11C-418F-8FB0-C82ABACE47F8}" srcId="{98604BA6-736E-4FF1-B54E-9957FED2032B}" destId="{3ADC9B15-5314-4C79-9CC9-F5464CF284F2}" srcOrd="1" destOrd="0" parTransId="{14C3342D-C876-4714-9312-D51E118C98B8}" sibTransId="{2240B2B6-E2D8-41DE-9C0D-54F8E073A78D}"/>
    <dgm:cxn modelId="{69B8D717-B8BB-4BFF-AAB1-EB2511877952}" type="presOf" srcId="{63D57041-7554-443B-8F66-6AD3A5707E61}" destId="{45C8AA89-2867-492A-874C-E4D4A03CE0E6}" srcOrd="0" destOrd="0" presId="urn:microsoft.com/office/officeart/2008/layout/CircleAccentTimeline"/>
    <dgm:cxn modelId="{2B337A42-F879-405A-B488-88F0F5AD1A32}" type="presOf" srcId="{96A31A06-F89A-4544-9CB0-5F5CF37FA38F}" destId="{251BA3F5-8FDD-4464-A0B8-DAD9F13877FF}" srcOrd="0" destOrd="0" presId="urn:microsoft.com/office/officeart/2008/layout/CircleAccentTimeline"/>
    <dgm:cxn modelId="{EECD4B2F-ABF7-46F2-9787-335F45105DC2}" srcId="{98604BA6-736E-4FF1-B54E-9957FED2032B}" destId="{989D8E3A-F0FB-4841-A0EA-4DC00B2ED22F}" srcOrd="2" destOrd="0" parTransId="{30C7A881-856E-4E01-9BD3-8F5A2BB66EB1}" sibTransId="{9D218583-46AF-48C8-A254-D29342F2697C}"/>
    <dgm:cxn modelId="{0006A08F-0EC0-40E2-80C0-A3D0AB6F1DC0}" srcId="{98604BA6-736E-4FF1-B54E-9957FED2032B}" destId="{474199B0-CFAB-432C-A6FE-4E5AEECC21BC}" srcOrd="3" destOrd="0" parTransId="{BB5B177C-2549-46BA-84FA-95A23B07CB32}" sibTransId="{0843E732-961E-4A0A-A0CA-E0F314E3E7D9}"/>
    <dgm:cxn modelId="{F6112930-0145-4E43-8157-AB082DC6CE70}" srcId="{C4032649-A4C4-4CA9-8251-83D32ACF63C2}" destId="{63D57041-7554-443B-8F66-6AD3A5707E61}" srcOrd="1" destOrd="0" parTransId="{3ABF014D-9240-42BB-94F3-4C1ED3417560}" sibTransId="{7D8435C6-5A83-4C2F-AD49-4DE97667DB87}"/>
    <dgm:cxn modelId="{026859E9-F252-4CC0-B2A0-6B88CF5CABFB}" type="presOf" srcId="{98604BA6-736E-4FF1-B54E-9957FED2032B}" destId="{BA0D3340-3DAE-4B65-B50C-85EF24F8A40A}" srcOrd="0" destOrd="0" presId="urn:microsoft.com/office/officeart/2008/layout/CircleAccentTimeline"/>
    <dgm:cxn modelId="{17C90615-DD73-4110-811C-D9174C64187E}" srcId="{C4032649-A4C4-4CA9-8251-83D32ACF63C2}" destId="{98604BA6-736E-4FF1-B54E-9957FED2032B}" srcOrd="0" destOrd="0" parTransId="{5657A2BB-F78A-48D3-B9F8-4B8519C8764F}" sibTransId="{6D3FD2A5-54E4-4E66-9213-34B16F0B34EE}"/>
    <dgm:cxn modelId="{0E7589D0-F211-4C38-82C0-2F1A67D7DA47}" type="presOf" srcId="{2889BEFF-39DA-411A-B653-3B95C52934D0}" destId="{71CDBEEE-527D-4D76-96A5-A75156A07CB7}" srcOrd="0" destOrd="0" presId="urn:microsoft.com/office/officeart/2008/layout/CircleAccentTimeline"/>
    <dgm:cxn modelId="{B088E828-0659-4B8C-A071-F0339DBEFCA5}" srcId="{98604BA6-736E-4FF1-B54E-9957FED2032B}" destId="{96A31A06-F89A-4544-9CB0-5F5CF37FA38F}" srcOrd="4" destOrd="0" parTransId="{56D5953E-EE22-4997-867E-5C64D3FF270E}" sibTransId="{57E9C03A-6FC9-4A38-ACE0-72AFF846945D}"/>
    <dgm:cxn modelId="{6E09DB7E-EEDD-497F-A7A4-8D294251A812}" type="presOf" srcId="{474199B0-CFAB-432C-A6FE-4E5AEECC21BC}" destId="{D0E192CC-7CD7-49CC-9237-1E480FBCDB18}" srcOrd="0" destOrd="0" presId="urn:microsoft.com/office/officeart/2008/layout/CircleAccentTimeline"/>
    <dgm:cxn modelId="{B1C45D2F-85B0-48F8-A0C2-43A93B319662}" type="presOf" srcId="{989D8E3A-F0FB-4841-A0EA-4DC00B2ED22F}" destId="{CB4B474F-588A-4738-A545-0CD0C791A9B1}" srcOrd="0" destOrd="0" presId="urn:microsoft.com/office/officeart/2008/layout/CircleAccentTimeline"/>
    <dgm:cxn modelId="{7C09241B-3D0F-4CD7-A5E9-2484902590B9}" type="presOf" srcId="{3ADC9B15-5314-4C79-9CC9-F5464CF284F2}" destId="{95C39C05-3834-4D32-8D9F-4A6151B7FEC9}" srcOrd="0" destOrd="0" presId="urn:microsoft.com/office/officeart/2008/layout/CircleAccentTimeline"/>
    <dgm:cxn modelId="{2BA3F21B-AA59-417E-93DA-0D71A241B70C}" type="presOf" srcId="{C4032649-A4C4-4CA9-8251-83D32ACF63C2}" destId="{992A9054-8EC5-4C3A-B7FA-BDAAAD7B9759}" srcOrd="0" destOrd="0" presId="urn:microsoft.com/office/officeart/2008/layout/CircleAccentTimeline"/>
    <dgm:cxn modelId="{CCE5C8FB-99E5-45FD-A391-52DD3F8AE1D7}" srcId="{98604BA6-736E-4FF1-B54E-9957FED2032B}" destId="{2889BEFF-39DA-411A-B653-3B95C52934D0}" srcOrd="0" destOrd="0" parTransId="{0D81F1AD-AD61-4852-A703-B7E702010DB4}" sibTransId="{3DAB1F47-3A27-4235-810C-7FD6D22A30F1}"/>
    <dgm:cxn modelId="{EAA34A80-5E82-4E86-94D2-599D654C844B}" type="presParOf" srcId="{992A9054-8EC5-4C3A-B7FA-BDAAAD7B9759}" destId="{489DBB87-8B83-4846-9896-C174A6206271}" srcOrd="0" destOrd="0" presId="urn:microsoft.com/office/officeart/2008/layout/CircleAccentTimeline"/>
    <dgm:cxn modelId="{03BCF932-85D7-41F6-840E-AE31C4CB3773}" type="presParOf" srcId="{489DBB87-8B83-4846-9896-C174A6206271}" destId="{DD70C189-7288-494F-B9DF-A28D7E083DB6}" srcOrd="0" destOrd="0" presId="urn:microsoft.com/office/officeart/2008/layout/CircleAccentTimeline"/>
    <dgm:cxn modelId="{0C07E942-EBF2-4AE0-82E8-7A30E5D6D0D4}" type="presParOf" srcId="{489DBB87-8B83-4846-9896-C174A6206271}" destId="{BA0D3340-3DAE-4B65-B50C-85EF24F8A40A}" srcOrd="1" destOrd="0" presId="urn:microsoft.com/office/officeart/2008/layout/CircleAccentTimeline"/>
    <dgm:cxn modelId="{ECB8F82C-6FCB-49E2-BBDE-CBA9A07797BE}" type="presParOf" srcId="{489DBB87-8B83-4846-9896-C174A6206271}" destId="{1343C725-0AD4-4166-A5D7-48B226AE47EA}" srcOrd="2" destOrd="0" presId="urn:microsoft.com/office/officeart/2008/layout/CircleAccentTimeline"/>
    <dgm:cxn modelId="{03B6EFC2-CCEA-4DF5-AE94-7020D186A7FD}" type="presParOf" srcId="{992A9054-8EC5-4C3A-B7FA-BDAAAD7B9759}" destId="{603AF392-FCC8-41BE-A3E5-2431A3B22B77}" srcOrd="1" destOrd="0" presId="urn:microsoft.com/office/officeart/2008/layout/CircleAccentTimeline"/>
    <dgm:cxn modelId="{35B9F800-40BC-4BD6-9426-1131A74A9777}" type="presParOf" srcId="{992A9054-8EC5-4C3A-B7FA-BDAAAD7B9759}" destId="{AAED1D4E-98B9-4031-A805-D6094A57FDEE}" srcOrd="2" destOrd="0" presId="urn:microsoft.com/office/officeart/2008/layout/CircleAccentTimeline"/>
    <dgm:cxn modelId="{9083306D-A691-43FC-AAE9-0D4F44CD9C4F}" type="presParOf" srcId="{992A9054-8EC5-4C3A-B7FA-BDAAAD7B9759}" destId="{11B039A5-C4A2-45D3-AA61-A882C5513DDF}" srcOrd="3" destOrd="0" presId="urn:microsoft.com/office/officeart/2008/layout/CircleAccentTimeline"/>
    <dgm:cxn modelId="{BB46097E-51AA-4D70-B948-9288F63C58D0}" type="presParOf" srcId="{992A9054-8EC5-4C3A-B7FA-BDAAAD7B9759}" destId="{EE7A2A7C-40B6-47C7-8C34-EBE604A2A7D7}" srcOrd="4" destOrd="0" presId="urn:microsoft.com/office/officeart/2008/layout/CircleAccentTimeline"/>
    <dgm:cxn modelId="{B068E49B-AF20-4F74-9FC2-717E364C0C2D}" type="presParOf" srcId="{EE7A2A7C-40B6-47C7-8C34-EBE604A2A7D7}" destId="{14993A46-0D39-4983-9D9C-4497A1E2B430}" srcOrd="0" destOrd="0" presId="urn:microsoft.com/office/officeart/2008/layout/CircleAccentTimeline"/>
    <dgm:cxn modelId="{253AC5A3-C5EF-4E9F-BDE7-B6312749C7EF}" type="presParOf" srcId="{EE7A2A7C-40B6-47C7-8C34-EBE604A2A7D7}" destId="{71CDBEEE-527D-4D76-96A5-A75156A07CB7}" srcOrd="1" destOrd="0" presId="urn:microsoft.com/office/officeart/2008/layout/CircleAccentTimeline"/>
    <dgm:cxn modelId="{D17536D7-AF5B-4B88-B84E-43B7B1BE930A}" type="presParOf" srcId="{EE7A2A7C-40B6-47C7-8C34-EBE604A2A7D7}" destId="{2243846A-B7F6-4BDB-9FD0-2F6D0063047B}" srcOrd="2" destOrd="0" presId="urn:microsoft.com/office/officeart/2008/layout/CircleAccentTimeline"/>
    <dgm:cxn modelId="{7A54E8FD-1297-4350-8EBC-309AE7B7C84A}" type="presParOf" srcId="{992A9054-8EC5-4C3A-B7FA-BDAAAD7B9759}" destId="{2C31DF1A-76BE-42A9-9B3B-9BF13E57BFFB}" srcOrd="5" destOrd="0" presId="urn:microsoft.com/office/officeart/2008/layout/CircleAccentTimeline"/>
    <dgm:cxn modelId="{7E2A312E-9D09-4F63-8CA5-AC2A5EF7F108}" type="presParOf" srcId="{992A9054-8EC5-4C3A-B7FA-BDAAAD7B9759}" destId="{590F4329-0195-4E48-AF95-01A9D9A72D0A}" srcOrd="6" destOrd="0" presId="urn:microsoft.com/office/officeart/2008/layout/CircleAccentTimeline"/>
    <dgm:cxn modelId="{A7581A97-80E2-4ED1-B420-8B7461C56D47}" type="presParOf" srcId="{992A9054-8EC5-4C3A-B7FA-BDAAAD7B9759}" destId="{5CB2EEF2-B1DA-4AF3-AEA5-846398790627}" srcOrd="7" destOrd="0" presId="urn:microsoft.com/office/officeart/2008/layout/CircleAccentTimeline"/>
    <dgm:cxn modelId="{38AA3884-B972-4E88-8279-E580C9F524F4}" type="presParOf" srcId="{992A9054-8EC5-4C3A-B7FA-BDAAAD7B9759}" destId="{40DB6BB3-A0B2-4371-887C-166F4A92530F}" srcOrd="8" destOrd="0" presId="urn:microsoft.com/office/officeart/2008/layout/CircleAccentTimeline"/>
    <dgm:cxn modelId="{51177D09-EA52-434E-A519-735B57BBE6C3}" type="presParOf" srcId="{40DB6BB3-A0B2-4371-887C-166F4A92530F}" destId="{A5237966-9F08-4909-A3EE-96026462D419}" srcOrd="0" destOrd="0" presId="urn:microsoft.com/office/officeart/2008/layout/CircleAccentTimeline"/>
    <dgm:cxn modelId="{DCB61D3B-E16D-4046-B991-74BC81F4E4D4}" type="presParOf" srcId="{40DB6BB3-A0B2-4371-887C-166F4A92530F}" destId="{95C39C05-3834-4D32-8D9F-4A6151B7FEC9}" srcOrd="1" destOrd="0" presId="urn:microsoft.com/office/officeart/2008/layout/CircleAccentTimeline"/>
    <dgm:cxn modelId="{41FC3D5C-B87E-47F3-9F3B-6179F9C338F8}" type="presParOf" srcId="{40DB6BB3-A0B2-4371-887C-166F4A92530F}" destId="{B354300C-D59F-4E6E-8FD8-0171221ED748}" srcOrd="2" destOrd="0" presId="urn:microsoft.com/office/officeart/2008/layout/CircleAccentTimeline"/>
    <dgm:cxn modelId="{04E4DAAE-D430-4D6A-8DCA-47ABED4507F5}" type="presParOf" srcId="{992A9054-8EC5-4C3A-B7FA-BDAAAD7B9759}" destId="{FF475038-831E-4786-9F36-A00FFF625AD1}" srcOrd="9" destOrd="0" presId="urn:microsoft.com/office/officeart/2008/layout/CircleAccentTimeline"/>
    <dgm:cxn modelId="{78395DCA-3122-42B6-8E87-D6A8C95AB232}" type="presParOf" srcId="{992A9054-8EC5-4C3A-B7FA-BDAAAD7B9759}" destId="{33FDDEED-D0FF-4372-866E-AAF793915B87}" srcOrd="10" destOrd="0" presId="urn:microsoft.com/office/officeart/2008/layout/CircleAccentTimeline"/>
    <dgm:cxn modelId="{2BD2577D-FF13-45A7-9B58-1156B6F2900A}" type="presParOf" srcId="{992A9054-8EC5-4C3A-B7FA-BDAAAD7B9759}" destId="{8848EAFF-A101-4A0A-AE90-45AA44599C04}" srcOrd="11" destOrd="0" presId="urn:microsoft.com/office/officeart/2008/layout/CircleAccentTimeline"/>
    <dgm:cxn modelId="{6A82017D-A6D2-4C85-A852-D3494D421450}" type="presParOf" srcId="{992A9054-8EC5-4C3A-B7FA-BDAAAD7B9759}" destId="{2907E229-C243-483A-9EC9-E1E9AA21C0C1}" srcOrd="12" destOrd="0" presId="urn:microsoft.com/office/officeart/2008/layout/CircleAccentTimeline"/>
    <dgm:cxn modelId="{F92F68BC-6BDC-43C6-AFCA-1DB3F73842DF}" type="presParOf" srcId="{2907E229-C243-483A-9EC9-E1E9AA21C0C1}" destId="{DA2FFFD2-1B7F-4BE6-A1F9-E94DAA1EA637}" srcOrd="0" destOrd="0" presId="urn:microsoft.com/office/officeart/2008/layout/CircleAccentTimeline"/>
    <dgm:cxn modelId="{FF3F43A2-597C-4EEF-866B-5CE5F0858BE8}" type="presParOf" srcId="{2907E229-C243-483A-9EC9-E1E9AA21C0C1}" destId="{CB4B474F-588A-4738-A545-0CD0C791A9B1}" srcOrd="1" destOrd="0" presId="urn:microsoft.com/office/officeart/2008/layout/CircleAccentTimeline"/>
    <dgm:cxn modelId="{2EFA870C-F59F-476C-96AC-53789472A116}" type="presParOf" srcId="{2907E229-C243-483A-9EC9-E1E9AA21C0C1}" destId="{8AC0B048-1E96-4944-B32E-99D2ECC787E3}" srcOrd="2" destOrd="0" presId="urn:microsoft.com/office/officeart/2008/layout/CircleAccentTimeline"/>
    <dgm:cxn modelId="{D8BDBF01-F321-46AE-8528-51302D7AA6FA}" type="presParOf" srcId="{992A9054-8EC5-4C3A-B7FA-BDAAAD7B9759}" destId="{9313D94E-1A5E-43EF-BE53-126DADA759DE}" srcOrd="13" destOrd="0" presId="urn:microsoft.com/office/officeart/2008/layout/CircleAccentTimeline"/>
    <dgm:cxn modelId="{A5C10C49-C433-4C3E-99B1-EB513442AA89}" type="presParOf" srcId="{992A9054-8EC5-4C3A-B7FA-BDAAAD7B9759}" destId="{56265427-0157-482A-8B42-D959B62DE6C5}" srcOrd="14" destOrd="0" presId="urn:microsoft.com/office/officeart/2008/layout/CircleAccentTimeline"/>
    <dgm:cxn modelId="{9D308405-E069-4930-8EAA-1FF25A6234F4}" type="presParOf" srcId="{992A9054-8EC5-4C3A-B7FA-BDAAAD7B9759}" destId="{C3DCEF9B-91FD-4D33-8A77-DDFC1C6E0039}" srcOrd="15" destOrd="0" presId="urn:microsoft.com/office/officeart/2008/layout/CircleAccentTimeline"/>
    <dgm:cxn modelId="{337F9DB2-6EBD-40FA-8409-F4D5324D6FF5}" type="presParOf" srcId="{992A9054-8EC5-4C3A-B7FA-BDAAAD7B9759}" destId="{42792680-3BB0-4B45-8B83-AEFE57C30C83}" srcOrd="16" destOrd="0" presId="urn:microsoft.com/office/officeart/2008/layout/CircleAccentTimeline"/>
    <dgm:cxn modelId="{884FAED0-E544-48BB-BE98-1F402A60284B}" type="presParOf" srcId="{42792680-3BB0-4B45-8B83-AEFE57C30C83}" destId="{C6A62755-F7BC-4B00-8F2C-0DF4215F9161}" srcOrd="0" destOrd="0" presId="urn:microsoft.com/office/officeart/2008/layout/CircleAccentTimeline"/>
    <dgm:cxn modelId="{D584AE9C-D2C6-41C1-87BC-85239D0F2F91}" type="presParOf" srcId="{42792680-3BB0-4B45-8B83-AEFE57C30C83}" destId="{D0E192CC-7CD7-49CC-9237-1E480FBCDB18}" srcOrd="1" destOrd="0" presId="urn:microsoft.com/office/officeart/2008/layout/CircleAccentTimeline"/>
    <dgm:cxn modelId="{94DEB39E-9A36-49B4-8836-AF4456771448}" type="presParOf" srcId="{42792680-3BB0-4B45-8B83-AEFE57C30C83}" destId="{4634CCFF-A4E3-4955-A77E-03A6A3CE29FA}" srcOrd="2" destOrd="0" presId="urn:microsoft.com/office/officeart/2008/layout/CircleAccentTimeline"/>
    <dgm:cxn modelId="{CF100F59-5CA9-41D8-8589-3B581AFA3FBC}" type="presParOf" srcId="{992A9054-8EC5-4C3A-B7FA-BDAAAD7B9759}" destId="{B141EBEA-C774-4AA5-B296-8AC87E4E4E9E}" srcOrd="17" destOrd="0" presId="urn:microsoft.com/office/officeart/2008/layout/CircleAccentTimeline"/>
    <dgm:cxn modelId="{5DC26EA8-1C68-42C2-8ACD-56BC3C263F76}" type="presParOf" srcId="{992A9054-8EC5-4C3A-B7FA-BDAAAD7B9759}" destId="{D6AD3798-350A-4764-B6E6-267D565DB9C2}" srcOrd="18" destOrd="0" presId="urn:microsoft.com/office/officeart/2008/layout/CircleAccentTimeline"/>
    <dgm:cxn modelId="{F9269664-F148-419E-93F8-89F5AE47B94E}" type="presParOf" srcId="{992A9054-8EC5-4C3A-B7FA-BDAAAD7B9759}" destId="{CB828FF9-F7EE-4DE3-84C5-D5CF90F3EB0A}" srcOrd="19" destOrd="0" presId="urn:microsoft.com/office/officeart/2008/layout/CircleAccentTimeline"/>
    <dgm:cxn modelId="{5468439D-9AC2-4838-83D4-0717091422FC}" type="presParOf" srcId="{992A9054-8EC5-4C3A-B7FA-BDAAAD7B9759}" destId="{462DAA75-6371-42E5-9E9F-5D21AFF7BD3D}" srcOrd="20" destOrd="0" presId="urn:microsoft.com/office/officeart/2008/layout/CircleAccentTimeline"/>
    <dgm:cxn modelId="{15D45461-E9CC-44AE-B98D-A20B7704C89F}" type="presParOf" srcId="{462DAA75-6371-42E5-9E9F-5D21AFF7BD3D}" destId="{F55A2437-C463-436D-BFE1-20B50BFA26BC}" srcOrd="0" destOrd="0" presId="urn:microsoft.com/office/officeart/2008/layout/CircleAccentTimeline"/>
    <dgm:cxn modelId="{180E8D14-538F-472B-99DF-0A0E6A58F0AE}" type="presParOf" srcId="{462DAA75-6371-42E5-9E9F-5D21AFF7BD3D}" destId="{251BA3F5-8FDD-4464-A0B8-DAD9F13877FF}" srcOrd="1" destOrd="0" presId="urn:microsoft.com/office/officeart/2008/layout/CircleAccentTimeline"/>
    <dgm:cxn modelId="{4814A3A3-26EA-49D2-8BED-8E1722CB42CA}" type="presParOf" srcId="{462DAA75-6371-42E5-9E9F-5D21AFF7BD3D}" destId="{7D47BF7C-F6C3-4745-A795-66F1D9823F43}" srcOrd="2" destOrd="0" presId="urn:microsoft.com/office/officeart/2008/layout/CircleAccentTimeline"/>
    <dgm:cxn modelId="{D1BF75A7-9B2B-4230-9B06-E0E09C370197}" type="presParOf" srcId="{992A9054-8EC5-4C3A-B7FA-BDAAAD7B9759}" destId="{BE989F85-5310-4D83-91FE-4B61863DA8BD}" srcOrd="21" destOrd="0" presId="urn:microsoft.com/office/officeart/2008/layout/CircleAccentTimeline"/>
    <dgm:cxn modelId="{2593B4E8-1706-488B-8F32-B0CF4F2CB8F0}" type="presParOf" srcId="{992A9054-8EC5-4C3A-B7FA-BDAAAD7B9759}" destId="{23880235-E80D-4841-B312-5E8CB8BF08B1}" srcOrd="22" destOrd="0" presId="urn:microsoft.com/office/officeart/2008/layout/CircleAccentTimeline"/>
    <dgm:cxn modelId="{60CD909C-FA83-4AEA-8E3F-EE6493B14D4C}" type="presParOf" srcId="{992A9054-8EC5-4C3A-B7FA-BDAAAD7B9759}" destId="{CF147AEF-85CC-4E52-A13A-FB9B8A4AA352}" srcOrd="23" destOrd="0" presId="urn:microsoft.com/office/officeart/2008/layout/CircleAccentTimeline"/>
    <dgm:cxn modelId="{CBC34FBF-8413-4FBC-B46E-7C2EC432D3CB}" type="presParOf" srcId="{CF147AEF-85CC-4E52-A13A-FB9B8A4AA352}" destId="{79CF4A8E-3388-4499-B328-E11A807D5D58}" srcOrd="0" destOrd="0" presId="urn:microsoft.com/office/officeart/2008/layout/CircleAccentTimeline"/>
    <dgm:cxn modelId="{E1746EE5-37AF-4B08-AA8A-73524D0C091C}" type="presParOf" srcId="{CF147AEF-85CC-4E52-A13A-FB9B8A4AA352}" destId="{45C8AA89-2867-492A-874C-E4D4A03CE0E6}" srcOrd="1" destOrd="0" presId="urn:microsoft.com/office/officeart/2008/layout/CircleAccentTimeline"/>
    <dgm:cxn modelId="{2A0A1F3C-F61C-4A77-A206-702CEADF599C}" type="presParOf" srcId="{CF147AEF-85CC-4E52-A13A-FB9B8A4AA352}" destId="{7827B451-2D05-4C0D-81FC-2E1095075CAD}" srcOrd="2" destOrd="0" presId="urn:microsoft.com/office/officeart/2008/layout/CircleAccentTimeline"/>
    <dgm:cxn modelId="{E6599710-91D8-4F6C-8013-66E9AF772139}" type="presParOf" srcId="{992A9054-8EC5-4C3A-B7FA-BDAAAD7B9759}" destId="{6609114C-1AE3-42C4-B397-A184346E7ACB}" srcOrd="24" destOrd="0" presId="urn:microsoft.com/office/officeart/2008/layout/CircleAccentTimeline"/>
    <dgm:cxn modelId="{71204F5D-28F5-45F9-8EA9-2FCE31FA79A8}" type="presParOf" srcId="{992A9054-8EC5-4C3A-B7FA-BDAAAD7B9759}" destId="{1944C1C9-7979-4075-AE0E-22C59B168EA8}" srcOrd="25"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4C4F4F-9BC6-4A5F-A6FC-9CF4C71ACF9C}"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87067B2C-25DA-46DF-BB66-177F3D9BD7FC}">
      <dgm:prSet phldrT="[Text]" custT="1"/>
      <dgm:spPr/>
      <dgm:t>
        <a:bodyPr/>
        <a:lstStyle/>
        <a:p>
          <a:r>
            <a:rPr lang="en-US" sz="3200" b="1" smtClean="0">
              <a:latin typeface="+mj-lt"/>
            </a:rPr>
            <a:t>Event Source </a:t>
          </a:r>
          <a:endParaRPr lang="en-US" sz="3200" b="1" dirty="0">
            <a:latin typeface="+mj-lt"/>
          </a:endParaRPr>
        </a:p>
      </dgm:t>
    </dgm:pt>
    <dgm:pt modelId="{245AF2C8-6B61-45F8-AE5E-91BD1E658B49}" type="parTrans" cxnId="{4834E141-62EA-4AD1-B808-DADE70071C25}">
      <dgm:prSet/>
      <dgm:spPr/>
      <dgm:t>
        <a:bodyPr/>
        <a:lstStyle/>
        <a:p>
          <a:endParaRPr lang="en-US" b="1">
            <a:latin typeface="+mj-lt"/>
          </a:endParaRPr>
        </a:p>
      </dgm:t>
    </dgm:pt>
    <dgm:pt modelId="{E6F38E25-5D2E-477D-BD18-DDD36C6E5CCA}" type="sibTrans" cxnId="{4834E141-62EA-4AD1-B808-DADE70071C25}">
      <dgm:prSet/>
      <dgm:spPr/>
      <dgm:t>
        <a:bodyPr/>
        <a:lstStyle/>
        <a:p>
          <a:endParaRPr lang="en-US" b="1">
            <a:latin typeface="+mj-lt"/>
          </a:endParaRPr>
        </a:p>
      </dgm:t>
    </dgm:pt>
    <dgm:pt modelId="{A0F4241F-2FE0-4CE5-8F15-C303C733947D}">
      <dgm:prSet phldrT="[Text]"/>
      <dgm:spPr/>
      <dgm:t>
        <a:bodyPr/>
        <a:lstStyle/>
        <a:p>
          <a:r>
            <a:rPr lang="en-US" b="1" smtClean="0">
              <a:latin typeface="+mj-lt"/>
            </a:rPr>
            <a:t>Dynamic</a:t>
          </a:r>
          <a:endParaRPr lang="en-US" b="1" dirty="0">
            <a:latin typeface="+mj-lt"/>
          </a:endParaRPr>
        </a:p>
      </dgm:t>
    </dgm:pt>
    <dgm:pt modelId="{0E1E7BE1-566D-4889-B460-6D1937EED613}" type="parTrans" cxnId="{3423011D-5B18-4B4A-A247-9819D009CD60}">
      <dgm:prSet/>
      <dgm:spPr/>
      <dgm:t>
        <a:bodyPr/>
        <a:lstStyle/>
        <a:p>
          <a:endParaRPr lang="en-US" b="1">
            <a:latin typeface="+mj-lt"/>
          </a:endParaRPr>
        </a:p>
      </dgm:t>
    </dgm:pt>
    <dgm:pt modelId="{A01E87D0-8F6F-463F-B3C7-4EB8CCE0245B}" type="sibTrans" cxnId="{3423011D-5B18-4B4A-A247-9819D009CD60}">
      <dgm:prSet/>
      <dgm:spPr/>
      <dgm:t>
        <a:bodyPr/>
        <a:lstStyle/>
        <a:p>
          <a:endParaRPr lang="en-US" b="1">
            <a:latin typeface="+mj-lt"/>
          </a:endParaRPr>
        </a:p>
      </dgm:t>
    </dgm:pt>
    <dgm:pt modelId="{A9C9E65F-5263-42CE-82BD-C1DEB8CDFE3F}">
      <dgm:prSet phldrT="[Text]"/>
      <dgm:spPr/>
      <dgm:t>
        <a:bodyPr/>
        <a:lstStyle/>
        <a:p>
          <a:r>
            <a:rPr lang="en-US" b="1" dirty="0" smtClean="0">
              <a:latin typeface="+mj-lt"/>
            </a:rPr>
            <a:t>Internal</a:t>
          </a:r>
          <a:endParaRPr lang="en-US" b="1" dirty="0">
            <a:latin typeface="+mj-lt"/>
          </a:endParaRPr>
        </a:p>
      </dgm:t>
    </dgm:pt>
    <dgm:pt modelId="{0A59A136-601E-49DE-8E17-EDB3001B2462}" type="parTrans" cxnId="{B96210CE-B943-4EE8-9B23-87266A1D702B}">
      <dgm:prSet/>
      <dgm:spPr/>
      <dgm:t>
        <a:bodyPr/>
        <a:lstStyle/>
        <a:p>
          <a:endParaRPr lang="en-US" b="1">
            <a:latin typeface="+mj-lt"/>
          </a:endParaRPr>
        </a:p>
      </dgm:t>
    </dgm:pt>
    <dgm:pt modelId="{A4C656AE-21A0-4D0A-81F6-76A7A3671498}" type="sibTrans" cxnId="{B96210CE-B943-4EE8-9B23-87266A1D702B}">
      <dgm:prSet/>
      <dgm:spPr/>
      <dgm:t>
        <a:bodyPr/>
        <a:lstStyle/>
        <a:p>
          <a:endParaRPr lang="en-US" b="1">
            <a:latin typeface="+mj-lt"/>
          </a:endParaRPr>
        </a:p>
      </dgm:t>
    </dgm:pt>
    <dgm:pt modelId="{F9AD763E-5B83-4380-BE50-51365CA7BE98}">
      <dgm:prSet phldrT="[Text]"/>
      <dgm:spPr>
        <a:solidFill>
          <a:schemeClr val="tx2">
            <a:lumMod val="75000"/>
          </a:schemeClr>
        </a:solidFill>
      </dgm:spPr>
      <dgm:t>
        <a:bodyPr/>
        <a:lstStyle/>
        <a:p>
          <a:r>
            <a:rPr lang="en-US" b="1" smtClean="0">
              <a:latin typeface="+mj-lt"/>
            </a:rPr>
            <a:t>Trap</a:t>
          </a:r>
          <a:endParaRPr lang="en-US" b="1" dirty="0">
            <a:latin typeface="+mj-lt"/>
          </a:endParaRPr>
        </a:p>
      </dgm:t>
    </dgm:pt>
    <dgm:pt modelId="{9806022B-3401-4514-8D46-26CC4F68ABA3}" type="parTrans" cxnId="{6DEAE478-2A3B-4CCF-9F7F-D3003DB69A73}">
      <dgm:prSet/>
      <dgm:spPr/>
      <dgm:t>
        <a:bodyPr/>
        <a:lstStyle/>
        <a:p>
          <a:endParaRPr lang="en-US" b="1">
            <a:latin typeface="+mj-lt"/>
          </a:endParaRPr>
        </a:p>
      </dgm:t>
    </dgm:pt>
    <dgm:pt modelId="{96AF2F7D-9AB9-4560-9322-E0B05C2A561E}" type="sibTrans" cxnId="{6DEAE478-2A3B-4CCF-9F7F-D3003DB69A73}">
      <dgm:prSet/>
      <dgm:spPr/>
      <dgm:t>
        <a:bodyPr/>
        <a:lstStyle/>
        <a:p>
          <a:endParaRPr lang="en-US" b="1">
            <a:latin typeface="+mj-lt"/>
          </a:endParaRPr>
        </a:p>
      </dgm:t>
    </dgm:pt>
    <dgm:pt modelId="{519D860C-78F0-4511-882D-A5550166E549}">
      <dgm:prSet phldrT="[Text]"/>
      <dgm:spPr/>
      <dgm:t>
        <a:bodyPr/>
        <a:lstStyle/>
        <a:p>
          <a:r>
            <a:rPr lang="en-US" b="1" smtClean="0">
              <a:latin typeface="+mj-lt"/>
            </a:rPr>
            <a:t>Syslog</a:t>
          </a:r>
          <a:endParaRPr lang="en-US" b="1" dirty="0">
            <a:latin typeface="+mj-lt"/>
          </a:endParaRPr>
        </a:p>
      </dgm:t>
    </dgm:pt>
    <dgm:pt modelId="{B98DEE15-3D2F-4497-9449-85DDD6EE0B0E}" type="parTrans" cxnId="{4B75CADE-0D44-419A-95EC-1960F21E7361}">
      <dgm:prSet/>
      <dgm:spPr/>
      <dgm:t>
        <a:bodyPr/>
        <a:lstStyle/>
        <a:p>
          <a:endParaRPr lang="en-US" b="1">
            <a:latin typeface="+mj-lt"/>
          </a:endParaRPr>
        </a:p>
      </dgm:t>
    </dgm:pt>
    <dgm:pt modelId="{5A3B2BC8-AF35-46F3-8690-D722E00C7950}" type="sibTrans" cxnId="{4B75CADE-0D44-419A-95EC-1960F21E7361}">
      <dgm:prSet/>
      <dgm:spPr/>
      <dgm:t>
        <a:bodyPr/>
        <a:lstStyle/>
        <a:p>
          <a:endParaRPr lang="en-US" b="1">
            <a:latin typeface="+mj-lt"/>
          </a:endParaRPr>
        </a:p>
      </dgm:t>
    </dgm:pt>
    <dgm:pt modelId="{C3A02655-D95F-4BE1-9665-A78A12681542}">
      <dgm:prSet phldrT="[Text]"/>
      <dgm:spPr/>
      <dgm:t>
        <a:bodyPr/>
        <a:lstStyle/>
        <a:p>
          <a:r>
            <a:rPr lang="en-US" b="1" smtClean="0">
              <a:latin typeface="+mj-lt"/>
            </a:rPr>
            <a:t>API</a:t>
          </a:r>
          <a:endParaRPr lang="en-US" b="1" dirty="0">
            <a:latin typeface="+mj-lt"/>
          </a:endParaRPr>
        </a:p>
      </dgm:t>
    </dgm:pt>
    <dgm:pt modelId="{E852A055-A735-42E4-8A3C-E85C4BC49CAA}" type="parTrans" cxnId="{35A61151-DFAA-47C8-AD56-029EC499CBEE}">
      <dgm:prSet/>
      <dgm:spPr/>
      <dgm:t>
        <a:bodyPr/>
        <a:lstStyle/>
        <a:p>
          <a:endParaRPr lang="en-US" b="1">
            <a:latin typeface="+mj-lt"/>
          </a:endParaRPr>
        </a:p>
      </dgm:t>
    </dgm:pt>
    <dgm:pt modelId="{0AC9CC94-3225-4129-92BA-264E04940BC0}" type="sibTrans" cxnId="{35A61151-DFAA-47C8-AD56-029EC499CBEE}">
      <dgm:prSet/>
      <dgm:spPr/>
      <dgm:t>
        <a:bodyPr/>
        <a:lstStyle/>
        <a:p>
          <a:endParaRPr lang="en-US" b="1">
            <a:latin typeface="+mj-lt"/>
          </a:endParaRPr>
        </a:p>
      </dgm:t>
    </dgm:pt>
    <dgm:pt modelId="{D64ED736-9104-4BDB-A3BD-7DB4EF18A335}">
      <dgm:prSet phldrT="[Text]"/>
      <dgm:spPr>
        <a:solidFill>
          <a:schemeClr val="accent4"/>
        </a:solidFill>
      </dgm:spPr>
      <dgm:t>
        <a:bodyPr/>
        <a:lstStyle/>
        <a:p>
          <a:r>
            <a:rPr lang="en-US" b="1" dirty="0" smtClean="0">
              <a:latin typeface="+mj-lt"/>
            </a:rPr>
            <a:t>Email</a:t>
          </a:r>
          <a:endParaRPr lang="en-US" b="1" dirty="0">
            <a:latin typeface="+mj-lt"/>
          </a:endParaRPr>
        </a:p>
      </dgm:t>
    </dgm:pt>
    <dgm:pt modelId="{B64B294E-0E3D-487D-9B76-4045F683233D}" type="parTrans" cxnId="{BECDEF8D-F8E8-437F-B97F-CFCB37D78E09}">
      <dgm:prSet/>
      <dgm:spPr/>
      <dgm:t>
        <a:bodyPr/>
        <a:lstStyle/>
        <a:p>
          <a:endParaRPr lang="en-US" b="1">
            <a:latin typeface="+mj-lt"/>
          </a:endParaRPr>
        </a:p>
      </dgm:t>
    </dgm:pt>
    <dgm:pt modelId="{55F2E5FB-1E2A-4B5E-AC2C-34F0A87E6E61}" type="sibTrans" cxnId="{BECDEF8D-F8E8-437F-B97F-CFCB37D78E09}">
      <dgm:prSet/>
      <dgm:spPr/>
      <dgm:t>
        <a:bodyPr/>
        <a:lstStyle/>
        <a:p>
          <a:endParaRPr lang="en-US" b="1">
            <a:latin typeface="+mj-lt"/>
          </a:endParaRPr>
        </a:p>
      </dgm:t>
    </dgm:pt>
    <dgm:pt modelId="{EFE83E55-BCDF-41DA-B530-740DFA29CEF3}" type="pres">
      <dgm:prSet presAssocID="{584C4F4F-9BC6-4A5F-A6FC-9CF4C71ACF9C}" presName="Name0" presStyleCnt="0">
        <dgm:presLayoutVars>
          <dgm:chMax val="1"/>
          <dgm:chPref val="1"/>
          <dgm:dir/>
          <dgm:animOne val="branch"/>
          <dgm:animLvl val="lvl"/>
        </dgm:presLayoutVars>
      </dgm:prSet>
      <dgm:spPr/>
      <dgm:t>
        <a:bodyPr/>
        <a:lstStyle/>
        <a:p>
          <a:endParaRPr lang="en-US"/>
        </a:p>
      </dgm:t>
    </dgm:pt>
    <dgm:pt modelId="{48A98A4C-858A-4BF6-B409-43596E2DF255}" type="pres">
      <dgm:prSet presAssocID="{87067B2C-25DA-46DF-BB66-177F3D9BD7FC}" presName="Parent" presStyleLbl="node0" presStyleIdx="0" presStyleCnt="1">
        <dgm:presLayoutVars>
          <dgm:chMax val="6"/>
          <dgm:chPref val="6"/>
        </dgm:presLayoutVars>
      </dgm:prSet>
      <dgm:spPr/>
      <dgm:t>
        <a:bodyPr/>
        <a:lstStyle/>
        <a:p>
          <a:endParaRPr lang="en-US"/>
        </a:p>
      </dgm:t>
    </dgm:pt>
    <dgm:pt modelId="{427F615B-6CB3-43B4-9C3B-24869C2A8D53}" type="pres">
      <dgm:prSet presAssocID="{A0F4241F-2FE0-4CE5-8F15-C303C733947D}" presName="Accent1" presStyleCnt="0"/>
      <dgm:spPr/>
      <dgm:t>
        <a:bodyPr/>
        <a:lstStyle/>
        <a:p>
          <a:endParaRPr lang="en-US"/>
        </a:p>
      </dgm:t>
    </dgm:pt>
    <dgm:pt modelId="{D497C136-2FE6-4573-A2E9-C179517A9072}" type="pres">
      <dgm:prSet presAssocID="{A0F4241F-2FE0-4CE5-8F15-C303C733947D}" presName="Accent" presStyleLbl="bgShp" presStyleIdx="0" presStyleCnt="6"/>
      <dgm:spPr/>
      <dgm:t>
        <a:bodyPr/>
        <a:lstStyle/>
        <a:p>
          <a:endParaRPr lang="en-US"/>
        </a:p>
      </dgm:t>
    </dgm:pt>
    <dgm:pt modelId="{7EB7944F-7B21-48D2-B81C-A4FB84E9293D}" type="pres">
      <dgm:prSet presAssocID="{A0F4241F-2FE0-4CE5-8F15-C303C733947D}" presName="Child1" presStyleLbl="node1" presStyleIdx="0" presStyleCnt="6">
        <dgm:presLayoutVars>
          <dgm:chMax val="0"/>
          <dgm:chPref val="0"/>
          <dgm:bulletEnabled val="1"/>
        </dgm:presLayoutVars>
      </dgm:prSet>
      <dgm:spPr/>
      <dgm:t>
        <a:bodyPr/>
        <a:lstStyle/>
        <a:p>
          <a:endParaRPr lang="en-US"/>
        </a:p>
      </dgm:t>
    </dgm:pt>
    <dgm:pt modelId="{F4890BAB-6D84-4F1B-820B-82E3D242FF1B}" type="pres">
      <dgm:prSet presAssocID="{A9C9E65F-5263-42CE-82BD-C1DEB8CDFE3F}" presName="Accent2" presStyleCnt="0"/>
      <dgm:spPr/>
      <dgm:t>
        <a:bodyPr/>
        <a:lstStyle/>
        <a:p>
          <a:endParaRPr lang="en-US"/>
        </a:p>
      </dgm:t>
    </dgm:pt>
    <dgm:pt modelId="{EBAB96DD-49DE-41F4-BD43-EF8081239C8B}" type="pres">
      <dgm:prSet presAssocID="{A9C9E65F-5263-42CE-82BD-C1DEB8CDFE3F}" presName="Accent" presStyleLbl="bgShp" presStyleIdx="1" presStyleCnt="6"/>
      <dgm:spPr/>
      <dgm:t>
        <a:bodyPr/>
        <a:lstStyle/>
        <a:p>
          <a:endParaRPr lang="en-US"/>
        </a:p>
      </dgm:t>
    </dgm:pt>
    <dgm:pt modelId="{AD3634EB-007F-4D29-B277-822EF7C2639B}" type="pres">
      <dgm:prSet presAssocID="{A9C9E65F-5263-42CE-82BD-C1DEB8CDFE3F}" presName="Child2" presStyleLbl="node1" presStyleIdx="1" presStyleCnt="6">
        <dgm:presLayoutVars>
          <dgm:chMax val="0"/>
          <dgm:chPref val="0"/>
          <dgm:bulletEnabled val="1"/>
        </dgm:presLayoutVars>
      </dgm:prSet>
      <dgm:spPr/>
      <dgm:t>
        <a:bodyPr/>
        <a:lstStyle/>
        <a:p>
          <a:endParaRPr lang="en-US"/>
        </a:p>
      </dgm:t>
    </dgm:pt>
    <dgm:pt modelId="{536C8FC4-8245-490C-8A84-12645748A71A}" type="pres">
      <dgm:prSet presAssocID="{F9AD763E-5B83-4380-BE50-51365CA7BE98}" presName="Accent3" presStyleCnt="0"/>
      <dgm:spPr/>
      <dgm:t>
        <a:bodyPr/>
        <a:lstStyle/>
        <a:p>
          <a:endParaRPr lang="en-US"/>
        </a:p>
      </dgm:t>
    </dgm:pt>
    <dgm:pt modelId="{DEC1ACC1-DDBD-44A3-924C-D61AD9A64517}" type="pres">
      <dgm:prSet presAssocID="{F9AD763E-5B83-4380-BE50-51365CA7BE98}" presName="Accent" presStyleLbl="bgShp" presStyleIdx="2" presStyleCnt="6"/>
      <dgm:spPr/>
      <dgm:t>
        <a:bodyPr/>
        <a:lstStyle/>
        <a:p>
          <a:endParaRPr lang="en-US"/>
        </a:p>
      </dgm:t>
    </dgm:pt>
    <dgm:pt modelId="{E8F81887-B6FE-476B-B902-7D660098238B}" type="pres">
      <dgm:prSet presAssocID="{F9AD763E-5B83-4380-BE50-51365CA7BE98}" presName="Child3" presStyleLbl="node1" presStyleIdx="2" presStyleCnt="6">
        <dgm:presLayoutVars>
          <dgm:chMax val="0"/>
          <dgm:chPref val="0"/>
          <dgm:bulletEnabled val="1"/>
        </dgm:presLayoutVars>
      </dgm:prSet>
      <dgm:spPr/>
      <dgm:t>
        <a:bodyPr/>
        <a:lstStyle/>
        <a:p>
          <a:endParaRPr lang="en-US"/>
        </a:p>
      </dgm:t>
    </dgm:pt>
    <dgm:pt modelId="{93BA7E05-70FB-4847-A802-D13DCBD6338F}" type="pres">
      <dgm:prSet presAssocID="{519D860C-78F0-4511-882D-A5550166E549}" presName="Accent4" presStyleCnt="0"/>
      <dgm:spPr/>
      <dgm:t>
        <a:bodyPr/>
        <a:lstStyle/>
        <a:p>
          <a:endParaRPr lang="en-US"/>
        </a:p>
      </dgm:t>
    </dgm:pt>
    <dgm:pt modelId="{5F7E994E-A192-4BBD-8462-4182BB7A628D}" type="pres">
      <dgm:prSet presAssocID="{519D860C-78F0-4511-882D-A5550166E549}" presName="Accent" presStyleLbl="bgShp" presStyleIdx="3" presStyleCnt="6"/>
      <dgm:spPr/>
      <dgm:t>
        <a:bodyPr/>
        <a:lstStyle/>
        <a:p>
          <a:endParaRPr lang="en-US"/>
        </a:p>
      </dgm:t>
    </dgm:pt>
    <dgm:pt modelId="{4CB8B558-D5EE-4C26-AA60-C2F4C4708CFE}" type="pres">
      <dgm:prSet presAssocID="{519D860C-78F0-4511-882D-A5550166E549}" presName="Child4" presStyleLbl="node1" presStyleIdx="3" presStyleCnt="6">
        <dgm:presLayoutVars>
          <dgm:chMax val="0"/>
          <dgm:chPref val="0"/>
          <dgm:bulletEnabled val="1"/>
        </dgm:presLayoutVars>
      </dgm:prSet>
      <dgm:spPr/>
      <dgm:t>
        <a:bodyPr/>
        <a:lstStyle/>
        <a:p>
          <a:endParaRPr lang="en-US"/>
        </a:p>
      </dgm:t>
    </dgm:pt>
    <dgm:pt modelId="{F4B2C240-54AA-43E2-8FDE-53DB3CF8E9DB}" type="pres">
      <dgm:prSet presAssocID="{C3A02655-D95F-4BE1-9665-A78A12681542}" presName="Accent5" presStyleCnt="0"/>
      <dgm:spPr/>
      <dgm:t>
        <a:bodyPr/>
        <a:lstStyle/>
        <a:p>
          <a:endParaRPr lang="en-US"/>
        </a:p>
      </dgm:t>
    </dgm:pt>
    <dgm:pt modelId="{C1151D1E-CA76-48A2-9042-5F3AE186E97D}" type="pres">
      <dgm:prSet presAssocID="{C3A02655-D95F-4BE1-9665-A78A12681542}" presName="Accent" presStyleLbl="bgShp" presStyleIdx="4" presStyleCnt="6"/>
      <dgm:spPr/>
      <dgm:t>
        <a:bodyPr/>
        <a:lstStyle/>
        <a:p>
          <a:endParaRPr lang="en-US"/>
        </a:p>
      </dgm:t>
    </dgm:pt>
    <dgm:pt modelId="{F3ECC4D8-5DA0-4A99-B9EE-8E19F03EE390}" type="pres">
      <dgm:prSet presAssocID="{C3A02655-D95F-4BE1-9665-A78A12681542}" presName="Child5" presStyleLbl="node1" presStyleIdx="4" presStyleCnt="6">
        <dgm:presLayoutVars>
          <dgm:chMax val="0"/>
          <dgm:chPref val="0"/>
          <dgm:bulletEnabled val="1"/>
        </dgm:presLayoutVars>
      </dgm:prSet>
      <dgm:spPr/>
      <dgm:t>
        <a:bodyPr/>
        <a:lstStyle/>
        <a:p>
          <a:endParaRPr lang="en-US"/>
        </a:p>
      </dgm:t>
    </dgm:pt>
    <dgm:pt modelId="{0233AAF9-FB22-4347-AB7E-CA20D79ABCB0}" type="pres">
      <dgm:prSet presAssocID="{D64ED736-9104-4BDB-A3BD-7DB4EF18A335}" presName="Accent6" presStyleCnt="0"/>
      <dgm:spPr/>
      <dgm:t>
        <a:bodyPr/>
        <a:lstStyle/>
        <a:p>
          <a:endParaRPr lang="en-US"/>
        </a:p>
      </dgm:t>
    </dgm:pt>
    <dgm:pt modelId="{AC7FAFAA-2AC2-4BF3-9ED6-A930F5956677}" type="pres">
      <dgm:prSet presAssocID="{D64ED736-9104-4BDB-A3BD-7DB4EF18A335}" presName="Accent" presStyleLbl="bgShp" presStyleIdx="5" presStyleCnt="6"/>
      <dgm:spPr/>
      <dgm:t>
        <a:bodyPr/>
        <a:lstStyle/>
        <a:p>
          <a:endParaRPr lang="en-US"/>
        </a:p>
      </dgm:t>
    </dgm:pt>
    <dgm:pt modelId="{2272C0CE-C889-4112-9777-ED8EB45A23BE}" type="pres">
      <dgm:prSet presAssocID="{D64ED736-9104-4BDB-A3BD-7DB4EF18A335}" presName="Child6" presStyleLbl="node1" presStyleIdx="5" presStyleCnt="6">
        <dgm:presLayoutVars>
          <dgm:chMax val="0"/>
          <dgm:chPref val="0"/>
          <dgm:bulletEnabled val="1"/>
        </dgm:presLayoutVars>
      </dgm:prSet>
      <dgm:spPr/>
      <dgm:t>
        <a:bodyPr/>
        <a:lstStyle/>
        <a:p>
          <a:endParaRPr lang="en-US"/>
        </a:p>
      </dgm:t>
    </dgm:pt>
  </dgm:ptLst>
  <dgm:cxnLst>
    <dgm:cxn modelId="{EC936F3E-5CE6-4636-BA86-37C648208330}" type="presOf" srcId="{A9C9E65F-5263-42CE-82BD-C1DEB8CDFE3F}" destId="{AD3634EB-007F-4D29-B277-822EF7C2639B}" srcOrd="0" destOrd="0" presId="urn:microsoft.com/office/officeart/2011/layout/HexagonRadial"/>
    <dgm:cxn modelId="{1B8A03E8-736E-4667-BB20-C3DA1AC1419E}" type="presOf" srcId="{519D860C-78F0-4511-882D-A5550166E549}" destId="{4CB8B558-D5EE-4C26-AA60-C2F4C4708CFE}" srcOrd="0" destOrd="0" presId="urn:microsoft.com/office/officeart/2011/layout/HexagonRadial"/>
    <dgm:cxn modelId="{2AABE3C3-60DA-41DC-899C-18288EF1B03F}" type="presOf" srcId="{D64ED736-9104-4BDB-A3BD-7DB4EF18A335}" destId="{2272C0CE-C889-4112-9777-ED8EB45A23BE}" srcOrd="0" destOrd="0" presId="urn:microsoft.com/office/officeart/2011/layout/HexagonRadial"/>
    <dgm:cxn modelId="{0B031F11-C97B-424F-979A-82FB4BC60421}" type="presOf" srcId="{C3A02655-D95F-4BE1-9665-A78A12681542}" destId="{F3ECC4D8-5DA0-4A99-B9EE-8E19F03EE390}" srcOrd="0" destOrd="0" presId="urn:microsoft.com/office/officeart/2011/layout/HexagonRadial"/>
    <dgm:cxn modelId="{8117211A-EFA6-4955-8807-C3C56ECDBC1A}" type="presOf" srcId="{584C4F4F-9BC6-4A5F-A6FC-9CF4C71ACF9C}" destId="{EFE83E55-BCDF-41DA-B530-740DFA29CEF3}" srcOrd="0" destOrd="0" presId="urn:microsoft.com/office/officeart/2011/layout/HexagonRadial"/>
    <dgm:cxn modelId="{3423011D-5B18-4B4A-A247-9819D009CD60}" srcId="{87067B2C-25DA-46DF-BB66-177F3D9BD7FC}" destId="{A0F4241F-2FE0-4CE5-8F15-C303C733947D}" srcOrd="0" destOrd="0" parTransId="{0E1E7BE1-566D-4889-B460-6D1937EED613}" sibTransId="{A01E87D0-8F6F-463F-B3C7-4EB8CCE0245B}"/>
    <dgm:cxn modelId="{280E25B9-AE3C-4FB7-B414-675D0BC80AD4}" type="presOf" srcId="{A0F4241F-2FE0-4CE5-8F15-C303C733947D}" destId="{7EB7944F-7B21-48D2-B81C-A4FB84E9293D}" srcOrd="0" destOrd="0" presId="urn:microsoft.com/office/officeart/2011/layout/HexagonRadial"/>
    <dgm:cxn modelId="{4834E141-62EA-4AD1-B808-DADE70071C25}" srcId="{584C4F4F-9BC6-4A5F-A6FC-9CF4C71ACF9C}" destId="{87067B2C-25DA-46DF-BB66-177F3D9BD7FC}" srcOrd="0" destOrd="0" parTransId="{245AF2C8-6B61-45F8-AE5E-91BD1E658B49}" sibTransId="{E6F38E25-5D2E-477D-BD18-DDD36C6E5CCA}"/>
    <dgm:cxn modelId="{6E78F05C-24BA-42F0-95DB-014313B4E7C2}" type="presOf" srcId="{87067B2C-25DA-46DF-BB66-177F3D9BD7FC}" destId="{48A98A4C-858A-4BF6-B409-43596E2DF255}" srcOrd="0" destOrd="0" presId="urn:microsoft.com/office/officeart/2011/layout/HexagonRadial"/>
    <dgm:cxn modelId="{6DEAE478-2A3B-4CCF-9F7F-D3003DB69A73}" srcId="{87067B2C-25DA-46DF-BB66-177F3D9BD7FC}" destId="{F9AD763E-5B83-4380-BE50-51365CA7BE98}" srcOrd="2" destOrd="0" parTransId="{9806022B-3401-4514-8D46-26CC4F68ABA3}" sibTransId="{96AF2F7D-9AB9-4560-9322-E0B05C2A561E}"/>
    <dgm:cxn modelId="{35A61151-DFAA-47C8-AD56-029EC499CBEE}" srcId="{87067B2C-25DA-46DF-BB66-177F3D9BD7FC}" destId="{C3A02655-D95F-4BE1-9665-A78A12681542}" srcOrd="4" destOrd="0" parTransId="{E852A055-A735-42E4-8A3C-E85C4BC49CAA}" sibTransId="{0AC9CC94-3225-4129-92BA-264E04940BC0}"/>
    <dgm:cxn modelId="{4B75CADE-0D44-419A-95EC-1960F21E7361}" srcId="{87067B2C-25DA-46DF-BB66-177F3D9BD7FC}" destId="{519D860C-78F0-4511-882D-A5550166E549}" srcOrd="3" destOrd="0" parTransId="{B98DEE15-3D2F-4497-9449-85DDD6EE0B0E}" sibTransId="{5A3B2BC8-AF35-46F3-8690-D722E00C7950}"/>
    <dgm:cxn modelId="{B96210CE-B943-4EE8-9B23-87266A1D702B}" srcId="{87067B2C-25DA-46DF-BB66-177F3D9BD7FC}" destId="{A9C9E65F-5263-42CE-82BD-C1DEB8CDFE3F}" srcOrd="1" destOrd="0" parTransId="{0A59A136-601E-49DE-8E17-EDB3001B2462}" sibTransId="{A4C656AE-21A0-4D0A-81F6-76A7A3671498}"/>
    <dgm:cxn modelId="{53E4C0AC-A44C-4484-8021-65D3E507FB38}" type="presOf" srcId="{F9AD763E-5B83-4380-BE50-51365CA7BE98}" destId="{E8F81887-B6FE-476B-B902-7D660098238B}" srcOrd="0" destOrd="0" presId="urn:microsoft.com/office/officeart/2011/layout/HexagonRadial"/>
    <dgm:cxn modelId="{BECDEF8D-F8E8-437F-B97F-CFCB37D78E09}" srcId="{87067B2C-25DA-46DF-BB66-177F3D9BD7FC}" destId="{D64ED736-9104-4BDB-A3BD-7DB4EF18A335}" srcOrd="5" destOrd="0" parTransId="{B64B294E-0E3D-487D-9B76-4045F683233D}" sibTransId="{55F2E5FB-1E2A-4B5E-AC2C-34F0A87E6E61}"/>
    <dgm:cxn modelId="{5F04835E-646A-4E5F-A20D-D4C3F0B1BD56}" type="presParOf" srcId="{EFE83E55-BCDF-41DA-B530-740DFA29CEF3}" destId="{48A98A4C-858A-4BF6-B409-43596E2DF255}" srcOrd="0" destOrd="0" presId="urn:microsoft.com/office/officeart/2011/layout/HexagonRadial"/>
    <dgm:cxn modelId="{7869A39F-75F3-4E3E-9421-65381E2634E8}" type="presParOf" srcId="{EFE83E55-BCDF-41DA-B530-740DFA29CEF3}" destId="{427F615B-6CB3-43B4-9C3B-24869C2A8D53}" srcOrd="1" destOrd="0" presId="urn:microsoft.com/office/officeart/2011/layout/HexagonRadial"/>
    <dgm:cxn modelId="{E9D0065D-800A-4051-9BFD-D3EABA13FA3E}" type="presParOf" srcId="{427F615B-6CB3-43B4-9C3B-24869C2A8D53}" destId="{D497C136-2FE6-4573-A2E9-C179517A9072}" srcOrd="0" destOrd="0" presId="urn:microsoft.com/office/officeart/2011/layout/HexagonRadial"/>
    <dgm:cxn modelId="{3BAFA92A-0E32-41D3-A922-B00CBBAD2485}" type="presParOf" srcId="{EFE83E55-BCDF-41DA-B530-740DFA29CEF3}" destId="{7EB7944F-7B21-48D2-B81C-A4FB84E9293D}" srcOrd="2" destOrd="0" presId="urn:microsoft.com/office/officeart/2011/layout/HexagonRadial"/>
    <dgm:cxn modelId="{E2EF607B-CB4D-462F-8D39-3177E6C10C76}" type="presParOf" srcId="{EFE83E55-BCDF-41DA-B530-740DFA29CEF3}" destId="{F4890BAB-6D84-4F1B-820B-82E3D242FF1B}" srcOrd="3" destOrd="0" presId="urn:microsoft.com/office/officeart/2011/layout/HexagonRadial"/>
    <dgm:cxn modelId="{5075933C-5512-455D-B0BE-4049DEEA58DA}" type="presParOf" srcId="{F4890BAB-6D84-4F1B-820B-82E3D242FF1B}" destId="{EBAB96DD-49DE-41F4-BD43-EF8081239C8B}" srcOrd="0" destOrd="0" presId="urn:microsoft.com/office/officeart/2011/layout/HexagonRadial"/>
    <dgm:cxn modelId="{F1B9228A-CC55-4D73-B514-087DD7FDC6B9}" type="presParOf" srcId="{EFE83E55-BCDF-41DA-B530-740DFA29CEF3}" destId="{AD3634EB-007F-4D29-B277-822EF7C2639B}" srcOrd="4" destOrd="0" presId="urn:microsoft.com/office/officeart/2011/layout/HexagonRadial"/>
    <dgm:cxn modelId="{8BD6C648-371A-41F7-A779-8CC5AEF92589}" type="presParOf" srcId="{EFE83E55-BCDF-41DA-B530-740DFA29CEF3}" destId="{536C8FC4-8245-490C-8A84-12645748A71A}" srcOrd="5" destOrd="0" presId="urn:microsoft.com/office/officeart/2011/layout/HexagonRadial"/>
    <dgm:cxn modelId="{DCE5B701-3F3A-4B53-9ED9-D1C6B831FE59}" type="presParOf" srcId="{536C8FC4-8245-490C-8A84-12645748A71A}" destId="{DEC1ACC1-DDBD-44A3-924C-D61AD9A64517}" srcOrd="0" destOrd="0" presId="urn:microsoft.com/office/officeart/2011/layout/HexagonRadial"/>
    <dgm:cxn modelId="{4DEC659C-A79F-4EE7-B76A-6B7EA876EFF8}" type="presParOf" srcId="{EFE83E55-BCDF-41DA-B530-740DFA29CEF3}" destId="{E8F81887-B6FE-476B-B902-7D660098238B}" srcOrd="6" destOrd="0" presId="urn:microsoft.com/office/officeart/2011/layout/HexagonRadial"/>
    <dgm:cxn modelId="{67905D5B-38BA-476E-9B36-1AF87A7DF650}" type="presParOf" srcId="{EFE83E55-BCDF-41DA-B530-740DFA29CEF3}" destId="{93BA7E05-70FB-4847-A802-D13DCBD6338F}" srcOrd="7" destOrd="0" presId="urn:microsoft.com/office/officeart/2011/layout/HexagonRadial"/>
    <dgm:cxn modelId="{A10AA078-7D80-47EF-9EE7-CEE63289022C}" type="presParOf" srcId="{93BA7E05-70FB-4847-A802-D13DCBD6338F}" destId="{5F7E994E-A192-4BBD-8462-4182BB7A628D}" srcOrd="0" destOrd="0" presId="urn:microsoft.com/office/officeart/2011/layout/HexagonRadial"/>
    <dgm:cxn modelId="{272A7345-BA93-452A-AD81-662741773A96}" type="presParOf" srcId="{EFE83E55-BCDF-41DA-B530-740DFA29CEF3}" destId="{4CB8B558-D5EE-4C26-AA60-C2F4C4708CFE}" srcOrd="8" destOrd="0" presId="urn:microsoft.com/office/officeart/2011/layout/HexagonRadial"/>
    <dgm:cxn modelId="{6188F080-6DAE-4914-950C-653D3A46F895}" type="presParOf" srcId="{EFE83E55-BCDF-41DA-B530-740DFA29CEF3}" destId="{F4B2C240-54AA-43E2-8FDE-53DB3CF8E9DB}" srcOrd="9" destOrd="0" presId="urn:microsoft.com/office/officeart/2011/layout/HexagonRadial"/>
    <dgm:cxn modelId="{C97F1CD9-BCA3-4619-A26E-36EBF9F7BB35}" type="presParOf" srcId="{F4B2C240-54AA-43E2-8FDE-53DB3CF8E9DB}" destId="{C1151D1E-CA76-48A2-9042-5F3AE186E97D}" srcOrd="0" destOrd="0" presId="urn:microsoft.com/office/officeart/2011/layout/HexagonRadial"/>
    <dgm:cxn modelId="{7DDB9B8F-1EBC-41CC-92CE-962240870227}" type="presParOf" srcId="{EFE83E55-BCDF-41DA-B530-740DFA29CEF3}" destId="{F3ECC4D8-5DA0-4A99-B9EE-8E19F03EE390}" srcOrd="10" destOrd="0" presId="urn:microsoft.com/office/officeart/2011/layout/HexagonRadial"/>
    <dgm:cxn modelId="{8387AF3D-D29A-4B7B-9E9C-8341C9742A9A}" type="presParOf" srcId="{EFE83E55-BCDF-41DA-B530-740DFA29CEF3}" destId="{0233AAF9-FB22-4347-AB7E-CA20D79ABCB0}" srcOrd="11" destOrd="0" presId="urn:microsoft.com/office/officeart/2011/layout/HexagonRadial"/>
    <dgm:cxn modelId="{82FD0FC6-BDEB-4D0A-84D1-D68185AD4897}" type="presParOf" srcId="{0233AAF9-FB22-4347-AB7E-CA20D79ABCB0}" destId="{AC7FAFAA-2AC2-4BF3-9ED6-A930F5956677}" srcOrd="0" destOrd="0" presId="urn:microsoft.com/office/officeart/2011/layout/HexagonRadial"/>
    <dgm:cxn modelId="{777FFC41-CFFD-4A6F-A014-E9E249F7946A}" type="presParOf" srcId="{EFE83E55-BCDF-41DA-B530-740DFA29CEF3}" destId="{2272C0CE-C889-4112-9777-ED8EB45A23BE}"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1967" cy="465296"/>
          </a:xfrm>
          <a:prstGeom prst="rect">
            <a:avLst/>
          </a:prstGeom>
        </p:spPr>
        <p:txBody>
          <a:bodyPr vert="horz" lIns="90553" tIns="45277" rIns="90553" bIns="45277" rtlCol="0"/>
          <a:lstStyle>
            <a:lvl1pPr algn="l">
              <a:defRPr sz="1200"/>
            </a:lvl1pPr>
          </a:lstStyle>
          <a:p>
            <a:endParaRPr lang="en-US" dirty="0"/>
          </a:p>
        </p:txBody>
      </p:sp>
      <p:sp>
        <p:nvSpPr>
          <p:cNvPr id="3" name="Date Placeholder 2"/>
          <p:cNvSpPr>
            <a:spLocks noGrp="1"/>
          </p:cNvSpPr>
          <p:nvPr>
            <p:ph type="dt" sz="quarter" idx="1"/>
          </p:nvPr>
        </p:nvSpPr>
        <p:spPr>
          <a:xfrm>
            <a:off x="3976334" y="1"/>
            <a:ext cx="3041967" cy="465296"/>
          </a:xfrm>
          <a:prstGeom prst="rect">
            <a:avLst/>
          </a:prstGeom>
        </p:spPr>
        <p:txBody>
          <a:bodyPr vert="horz" lIns="90553" tIns="45277" rIns="90553" bIns="45277" rtlCol="0"/>
          <a:lstStyle>
            <a:lvl1pPr algn="r">
              <a:defRPr sz="1200"/>
            </a:lvl1pPr>
          </a:lstStyle>
          <a:p>
            <a:endParaRPr lang="en-US" dirty="0"/>
          </a:p>
        </p:txBody>
      </p:sp>
      <p:sp>
        <p:nvSpPr>
          <p:cNvPr id="4" name="Footer Placeholder 3"/>
          <p:cNvSpPr>
            <a:spLocks noGrp="1"/>
          </p:cNvSpPr>
          <p:nvPr>
            <p:ph type="ftr" sz="quarter" idx="2"/>
          </p:nvPr>
        </p:nvSpPr>
        <p:spPr>
          <a:xfrm>
            <a:off x="1" y="8839014"/>
            <a:ext cx="3041967" cy="465296"/>
          </a:xfrm>
          <a:prstGeom prst="rect">
            <a:avLst/>
          </a:prstGeom>
        </p:spPr>
        <p:txBody>
          <a:bodyPr vert="horz" lIns="90553" tIns="45277" rIns="90553" bIns="45277"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6334" y="8839014"/>
            <a:ext cx="3041967" cy="465296"/>
          </a:xfrm>
          <a:prstGeom prst="rect">
            <a:avLst/>
          </a:prstGeom>
        </p:spPr>
        <p:txBody>
          <a:bodyPr vert="horz" lIns="90553" tIns="45277" rIns="90553" bIns="45277" rtlCol="0" anchor="b"/>
          <a:lstStyle>
            <a:lvl1pPr algn="r">
              <a:defRPr sz="1200"/>
            </a:lvl1pPr>
          </a:lstStyle>
          <a:p>
            <a:fld id="{4C1E0120-CD94-CE44-B3A1-EEC307E4519B}" type="slidenum">
              <a:rPr lang="en-US" smtClean="0"/>
              <a:t>‹#›</a:t>
            </a:fld>
            <a:endParaRPr lang="en-US" dirty="0"/>
          </a:p>
        </p:txBody>
      </p:sp>
    </p:spTree>
    <p:extLst>
      <p:ext uri="{BB962C8B-B14F-4D97-AF65-F5344CB8AC3E}">
        <p14:creationId xmlns:p14="http://schemas.microsoft.com/office/powerpoint/2010/main" val="253007996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1967" cy="465296"/>
          </a:xfrm>
          <a:prstGeom prst="rect">
            <a:avLst/>
          </a:prstGeom>
        </p:spPr>
        <p:txBody>
          <a:bodyPr vert="horz" lIns="90553" tIns="45277" rIns="90553" bIns="45277" rtlCol="0"/>
          <a:lstStyle>
            <a:lvl1pPr algn="l">
              <a:defRPr sz="1200"/>
            </a:lvl1pPr>
          </a:lstStyle>
          <a:p>
            <a:endParaRPr lang="en-US" dirty="0"/>
          </a:p>
        </p:txBody>
      </p:sp>
      <p:sp>
        <p:nvSpPr>
          <p:cNvPr id="3" name="Date Placeholder 2"/>
          <p:cNvSpPr>
            <a:spLocks noGrp="1"/>
          </p:cNvSpPr>
          <p:nvPr>
            <p:ph type="dt" idx="1"/>
          </p:nvPr>
        </p:nvSpPr>
        <p:spPr>
          <a:xfrm>
            <a:off x="3976334" y="1"/>
            <a:ext cx="3041967" cy="465296"/>
          </a:xfrm>
          <a:prstGeom prst="rect">
            <a:avLst/>
          </a:prstGeom>
        </p:spPr>
        <p:txBody>
          <a:bodyPr vert="horz" lIns="90553" tIns="45277" rIns="90553" bIns="45277"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812800" y="696913"/>
            <a:ext cx="5394325" cy="3490912"/>
          </a:xfrm>
          <a:prstGeom prst="rect">
            <a:avLst/>
          </a:prstGeom>
          <a:noFill/>
          <a:ln w="12700">
            <a:solidFill>
              <a:prstClr val="black"/>
            </a:solidFill>
          </a:ln>
        </p:spPr>
        <p:txBody>
          <a:bodyPr vert="horz" lIns="90553" tIns="45277" rIns="90553" bIns="45277" rtlCol="0" anchor="ctr"/>
          <a:lstStyle/>
          <a:p>
            <a:endParaRPr lang="en-US" dirty="0"/>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0553" tIns="45277" rIns="90553" bIns="4527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39014"/>
            <a:ext cx="3041967" cy="465296"/>
          </a:xfrm>
          <a:prstGeom prst="rect">
            <a:avLst/>
          </a:prstGeom>
        </p:spPr>
        <p:txBody>
          <a:bodyPr vert="horz" lIns="90553" tIns="45277" rIns="90553" bIns="4527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6334" y="8839014"/>
            <a:ext cx="3041967" cy="465296"/>
          </a:xfrm>
          <a:prstGeom prst="rect">
            <a:avLst/>
          </a:prstGeom>
        </p:spPr>
        <p:txBody>
          <a:bodyPr vert="horz" lIns="90553" tIns="45277" rIns="90553" bIns="45277" rtlCol="0" anchor="b"/>
          <a:lstStyle>
            <a:lvl1pPr algn="r">
              <a:defRPr sz="1200"/>
            </a:lvl1pPr>
          </a:lstStyle>
          <a:p>
            <a:fld id="{A2CAC6A1-F60E-45D6-B4F2-4F317452BBCC}" type="slidenum">
              <a:rPr lang="en-US" smtClean="0"/>
              <a:t>‹#›</a:t>
            </a:fld>
            <a:endParaRPr lang="en-US" dirty="0"/>
          </a:p>
        </p:txBody>
      </p:sp>
    </p:spTree>
    <p:extLst>
      <p:ext uri="{BB962C8B-B14F-4D97-AF65-F5344CB8AC3E}">
        <p14:creationId xmlns:p14="http://schemas.microsoft.com/office/powerpoint/2010/main" val="1234227159"/>
      </p:ext>
    </p:extLst>
  </p:cSld>
  <p:clrMap bg1="lt1" tx1="dk1" bg2="lt2" tx2="dk2" accent1="accent1" accent2="accent2" accent3="accent3" accent4="accent4" accent5="accent5" accent6="accent6" hlink="hlink" folHlink="folHlink"/>
  <p:hf hdr="0" ftr="0"/>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358393-E626-4C41-9093-BB39F4683F39}" type="slidenum">
              <a:rPr lang="en-US"/>
              <a:pPr/>
              <a:t>3</a:t>
            </a:fld>
            <a:endParaRPr lang="en-US" dirty="0"/>
          </a:p>
        </p:txBody>
      </p:sp>
      <p:sp>
        <p:nvSpPr>
          <p:cNvPr id="387074" name="Rectangle 2"/>
          <p:cNvSpPr>
            <a:spLocks noGrp="1" noRot="1" noChangeAspect="1" noChangeArrowheads="1" noTextEdit="1"/>
          </p:cNvSpPr>
          <p:nvPr>
            <p:ph type="sldImg"/>
          </p:nvPr>
        </p:nvSpPr>
        <p:spPr>
          <a:xfrm>
            <a:off x="812800" y="696913"/>
            <a:ext cx="5394325" cy="3490912"/>
          </a:xfrm>
          <a:ln/>
        </p:spPr>
      </p:sp>
      <p:sp>
        <p:nvSpPr>
          <p:cNvPr id="387075"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1801180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r>
              <a:rPr lang="en-US" dirty="0" smtClean="0"/>
              <a:t>Keys are a user defined collection of Hooks. Remember,</a:t>
            </a:r>
            <a:r>
              <a:rPr lang="en-US" baseline="0" dirty="0" smtClean="0"/>
              <a:t> hooks are defined in the code, they are not something that the user/admin has access to. </a:t>
            </a:r>
          </a:p>
          <a:p>
            <a:endParaRPr lang="en-US" baseline="0" dirty="0" smtClean="0"/>
          </a:p>
          <a:p>
            <a:r>
              <a:rPr lang="en-US" baseline="0" dirty="0" smtClean="0"/>
              <a:t>Keys are the primary organization tool of hooks and the primary way that we manage access to features.</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98BB92C-AC75-44B0-A619-EFD251A28CB0}" type="slidenum">
              <a:rPr lang="en-US" smtClean="0"/>
              <a:pPr/>
              <a:t>48</a:t>
            </a:fld>
            <a:endParaRPr lang="en-US"/>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134444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r>
              <a:rPr lang="en-US" dirty="0" smtClean="0"/>
              <a:t>We</a:t>
            </a:r>
            <a:r>
              <a:rPr lang="en-US" baseline="0" dirty="0" smtClean="0"/>
              <a:t> provide a pre-populated list of 28 access keys in EM7 out-of-the-box. This is a great starting point for your users as you build out your access control.</a:t>
            </a:r>
          </a:p>
          <a:p>
            <a:endParaRPr lang="en-US" baseline="0" dirty="0" smtClean="0"/>
          </a:p>
          <a:p>
            <a:r>
              <a:rPr lang="en-US" baseline="0" dirty="0" smtClean="0"/>
              <a:t>If we zoom in we will begin to see how the strategy is laid out for control of the features.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98BB92C-AC75-44B0-A619-EFD251A28CB0}" type="slidenum">
              <a:rPr lang="en-US" smtClean="0"/>
              <a:pPr/>
              <a:t>49</a:t>
            </a:fld>
            <a:endParaRPr lang="en-US" dirty="0"/>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407238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r>
              <a:rPr lang="en-US" dirty="0" smtClean="0"/>
              <a:t>Very short stop here to</a:t>
            </a:r>
            <a:r>
              <a:rPr lang="en-US" baseline="0" dirty="0" smtClean="0"/>
              <a:t> discuss the mechanics of interacting with the Key Manager page.  It is a very flexible page, I recommend maximizing it so that the real estate available to the Unaligned Access Hooks area is as large as possible.</a:t>
            </a:r>
          </a:p>
          <a:p>
            <a:endParaRPr lang="en-US" baseline="0" dirty="0" smtClean="0"/>
          </a:p>
          <a:p>
            <a:r>
              <a:rPr lang="en-US" baseline="0" dirty="0" smtClean="0"/>
              <a:t>Things double click to move, select multiple and double click…double click the red title and all the items in it move.</a:t>
            </a:r>
            <a:endParaRPr lang="en-US" dirty="0"/>
          </a:p>
        </p:txBody>
      </p:sp>
      <p:sp>
        <p:nvSpPr>
          <p:cNvPr id="4" name="Slide Number Placeholder 3"/>
          <p:cNvSpPr>
            <a:spLocks noGrp="1"/>
          </p:cNvSpPr>
          <p:nvPr>
            <p:ph type="sldNum" sz="quarter" idx="10"/>
          </p:nvPr>
        </p:nvSpPr>
        <p:spPr/>
        <p:txBody>
          <a:bodyPr/>
          <a:lstStyle/>
          <a:p>
            <a:pPr>
              <a:defRPr/>
            </a:pPr>
            <a:fld id="{D00CE596-0B3D-4B70-AAD9-711AF70C974A}" type="slidenum">
              <a:rPr lang="en-US" smtClean="0"/>
              <a:pPr>
                <a:defRPr/>
              </a:pPr>
              <a:t>50</a:t>
            </a:fld>
            <a:endParaRPr lang="en-US" dirty="0"/>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899363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r>
              <a:rPr lang="en-US" baseline="0" dirty="0" smtClean="0"/>
              <a:t>The User Account is where the Keys are aligned to the user</a:t>
            </a:r>
          </a:p>
          <a:p>
            <a:endParaRPr lang="en-US" baseline="0" dirty="0" smtClean="0"/>
          </a:p>
          <a:p>
            <a:r>
              <a:rPr lang="en-US" baseline="0" dirty="0" smtClean="0"/>
              <a:t>So for each User we need to select from the defined Keys in the User Account.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98BB92C-AC75-44B0-A619-EFD251A28CB0}" type="slidenum">
              <a:rPr lang="en-US" smtClean="0"/>
              <a:pPr/>
              <a:t>51</a:t>
            </a:fld>
            <a:endParaRPr lang="en-US" dirty="0"/>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605672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r>
              <a:rPr lang="en-US" baseline="0" dirty="0" smtClean="0"/>
              <a:t>The User Account is where the Keys are aligned to the user</a:t>
            </a:r>
          </a:p>
          <a:p>
            <a:endParaRPr lang="en-US" baseline="0" dirty="0" smtClean="0"/>
          </a:p>
          <a:p>
            <a:r>
              <a:rPr lang="en-US" baseline="0" dirty="0" smtClean="0"/>
              <a:t>So for each User we need to select from the defined Keys in the User Account.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98BB92C-AC75-44B0-A619-EFD251A28CB0}" type="slidenum">
              <a:rPr lang="en-US" smtClean="0"/>
              <a:pPr/>
              <a:t>53</a:t>
            </a:fld>
            <a:endParaRPr lang="en-US" dirty="0"/>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1327089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r>
              <a:rPr lang="en-US" baseline="0" dirty="0" smtClean="0"/>
              <a:t>The User Account is where the Keys are aligned to the user</a:t>
            </a:r>
          </a:p>
          <a:p>
            <a:endParaRPr lang="en-US" baseline="0" dirty="0" smtClean="0"/>
          </a:p>
          <a:p>
            <a:r>
              <a:rPr lang="en-US" baseline="0" dirty="0" smtClean="0"/>
              <a:t>So for each User we need to select from the defined Keys in the User Account.</a:t>
            </a:r>
          </a:p>
          <a:p>
            <a:pPr fontAlgn="ctr"/>
            <a:r>
              <a:rPr lang="en-US" sz="4500" kern="1200" dirty="0" smtClean="0">
                <a:solidFill>
                  <a:schemeClr val="tx1"/>
                </a:solidFill>
                <a:latin typeface="+mn-lt"/>
                <a:ea typeface="+mn-ea"/>
                <a:cs typeface="+mn-cs"/>
              </a:rPr>
              <a:t>Fields can be activated or deactivated (click on field label to activate)</a:t>
            </a:r>
          </a:p>
          <a:p>
            <a:pPr lvl="1" fontAlgn="ctr"/>
            <a:r>
              <a:rPr lang="en-US" sz="3700" kern="1200" dirty="0" smtClean="0">
                <a:solidFill>
                  <a:schemeClr val="tx1"/>
                </a:solidFill>
                <a:latin typeface="+mn-lt"/>
                <a:ea typeface="+mn-ea"/>
                <a:cs typeface="+mn-cs"/>
              </a:rPr>
              <a:t>If active, the User Policy controls the User Account setting</a:t>
            </a:r>
          </a:p>
          <a:p>
            <a:pPr lvl="1" fontAlgn="ctr"/>
            <a:r>
              <a:rPr lang="en-US" sz="3700" kern="1200" dirty="0" smtClean="0">
                <a:solidFill>
                  <a:schemeClr val="tx1"/>
                </a:solidFill>
                <a:latin typeface="+mn-lt"/>
                <a:ea typeface="+mn-ea"/>
                <a:cs typeface="+mn-cs"/>
              </a:rPr>
              <a:t>If inactive, the setting comes from the User Account</a:t>
            </a:r>
          </a:p>
          <a:p>
            <a:pPr fontAlgn="ctr"/>
            <a:r>
              <a:rPr lang="en-US" sz="4500" kern="1200" dirty="0" smtClean="0">
                <a:solidFill>
                  <a:schemeClr val="tx1"/>
                </a:solidFill>
                <a:latin typeface="+mn-lt"/>
                <a:ea typeface="+mn-ea"/>
                <a:cs typeface="+mn-cs"/>
              </a:rPr>
              <a:t>Controls the Keys for any Users aligned to the Policy</a:t>
            </a:r>
          </a:p>
          <a:p>
            <a:pPr fontAlgn="ctr"/>
            <a:r>
              <a:rPr lang="en-US" sz="4500" kern="1200" dirty="0" smtClean="0">
                <a:solidFill>
                  <a:schemeClr val="tx1"/>
                </a:solidFill>
                <a:latin typeface="+mn-lt"/>
                <a:ea typeface="+mn-ea"/>
                <a:cs typeface="+mn-cs"/>
              </a:rPr>
              <a:t>Returned Row Count is NOT an option in a User Policy</a:t>
            </a:r>
          </a:p>
          <a:p>
            <a:pPr fontAlgn="ctr"/>
            <a:endParaRPr lang="en-US" sz="4500" kern="1200" dirty="0" smtClean="0">
              <a:solidFill>
                <a:schemeClr val="tx1"/>
              </a:solidFill>
              <a:latin typeface="+mn-lt"/>
              <a:ea typeface="+mn-ea"/>
              <a:cs typeface="+mn-cs"/>
            </a:endParaRPr>
          </a:p>
          <a:p>
            <a:pPr marL="0" indent="0" fontAlgn="ctr">
              <a:buNone/>
            </a:pPr>
            <a:endParaRPr lang="en-US" sz="5100" kern="1200" dirty="0" smtClean="0">
              <a:solidFill>
                <a:schemeClr val="tx1"/>
              </a:solidFill>
              <a:latin typeface="+mn-lt"/>
              <a:ea typeface="+mn-ea"/>
              <a:cs typeface="+mn-cs"/>
            </a:endParaRPr>
          </a:p>
          <a:p>
            <a:endParaRPr lang="en-US" sz="1900" kern="1200" dirty="0" smtClean="0">
              <a:solidFill>
                <a:schemeClr val="tx1"/>
              </a:solidFill>
              <a:latin typeface="+mn-lt"/>
              <a:ea typeface="+mn-ea"/>
              <a:cs typeface="+mn-cs"/>
            </a:endParaRP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98BB92C-AC75-44B0-A619-EFD251A28CB0}" type="slidenum">
              <a:rPr lang="en-US" smtClean="0"/>
              <a:pPr/>
              <a:t>58</a:t>
            </a:fld>
            <a:endParaRPr lang="en-US" dirty="0"/>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2078092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2CAC6A1-F60E-45D6-B4F2-4F317452BBCC}" type="slidenum">
              <a:rPr lang="en-US" smtClean="0"/>
              <a:t>61</a:t>
            </a:fld>
            <a:endParaRPr lang="en-US" dirty="0"/>
          </a:p>
        </p:txBody>
      </p:sp>
    </p:spTree>
    <p:extLst>
      <p:ext uri="{BB962C8B-B14F-4D97-AF65-F5344CB8AC3E}">
        <p14:creationId xmlns:p14="http://schemas.microsoft.com/office/powerpoint/2010/main" val="1362842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2CAC6A1-F60E-45D6-B4F2-4F317452BBCC}" type="slidenum">
              <a:rPr lang="en-US" smtClean="0"/>
              <a:t>67</a:t>
            </a:fld>
            <a:endParaRPr lang="en-US" dirty="0"/>
          </a:p>
        </p:txBody>
      </p:sp>
    </p:spTree>
    <p:extLst>
      <p:ext uri="{BB962C8B-B14F-4D97-AF65-F5344CB8AC3E}">
        <p14:creationId xmlns:p14="http://schemas.microsoft.com/office/powerpoint/2010/main" val="1834282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5400" dirty="0" smtClean="0">
                <a:solidFill>
                  <a:schemeClr val="accent1"/>
                </a:solidFill>
              </a:rPr>
              <a:t>System&gt;Manage&gt;Credential&gt;Create&gt;LDAP/AD Credential</a:t>
            </a:r>
          </a:p>
          <a:p>
            <a:r>
              <a:rPr lang="en-US" sz="4600" b="1" dirty="0" smtClean="0"/>
              <a:t>Profile Name </a:t>
            </a:r>
            <a:r>
              <a:rPr lang="en-US" sz="4600" dirty="0" smtClean="0"/>
              <a:t>– this name that will be referenced in EM7</a:t>
            </a:r>
          </a:p>
          <a:p>
            <a:r>
              <a:rPr lang="en-US" sz="4600" b="1" dirty="0" smtClean="0"/>
              <a:t>LDAP Type </a:t>
            </a:r>
            <a:r>
              <a:rPr lang="en-US" sz="4600" dirty="0" smtClean="0"/>
              <a:t>– Active Directory or LDAP</a:t>
            </a:r>
          </a:p>
          <a:p>
            <a:r>
              <a:rPr lang="en-US" sz="4600" b="1" dirty="0" smtClean="0"/>
              <a:t>Hostname/IP</a:t>
            </a:r>
            <a:r>
              <a:rPr lang="en-US" sz="4600" dirty="0" smtClean="0"/>
              <a:t> – IP of the AD server (comma separated list for multiple servers)</a:t>
            </a:r>
          </a:p>
          <a:p>
            <a:r>
              <a:rPr lang="en-US" sz="4600" b="1" dirty="0" smtClean="0"/>
              <a:t>Port</a:t>
            </a:r>
            <a:r>
              <a:rPr lang="en-US" sz="4600" dirty="0" smtClean="0"/>
              <a:t> </a:t>
            </a:r>
            <a:r>
              <a:rPr lang="en-US" sz="4600" b="1" dirty="0" smtClean="0"/>
              <a:t>/ Secure</a:t>
            </a:r>
          </a:p>
          <a:p>
            <a:pPr lvl="1"/>
            <a:r>
              <a:rPr lang="en-US" sz="4000" dirty="0" smtClean="0"/>
              <a:t>“no” = LDAP on port 389</a:t>
            </a:r>
          </a:p>
          <a:p>
            <a:pPr lvl="1"/>
            <a:r>
              <a:rPr lang="en-US" sz="4000" dirty="0" smtClean="0"/>
              <a:t>“yes” = LDAPS on port 636 (required SSL Certificate)</a:t>
            </a:r>
          </a:p>
          <a:p>
            <a:r>
              <a:rPr lang="en-US" sz="4600" b="1" dirty="0" smtClean="0"/>
              <a:t>RDN (Bind DN/bind user) </a:t>
            </a:r>
            <a:r>
              <a:rPr lang="en-US" sz="4600" dirty="0" smtClean="0"/>
              <a:t>– use “%u@%d”, these are internal EM7 variables that will be substitutes with the actual values at the time of the AD request</a:t>
            </a:r>
          </a:p>
          <a:p>
            <a:r>
              <a:rPr lang="en-US" sz="4600" b="1" dirty="0" smtClean="0"/>
              <a:t>LDAP Domain </a:t>
            </a:r>
            <a:r>
              <a:rPr lang="en-US" sz="4600" dirty="0" smtClean="0"/>
              <a:t>– supply the name of Domain</a:t>
            </a:r>
          </a:p>
          <a:p>
            <a:r>
              <a:rPr lang="en-US" sz="4600" b="1" dirty="0" smtClean="0"/>
              <a:t>Bind Password </a:t>
            </a:r>
            <a:r>
              <a:rPr lang="en-US" sz="4600" dirty="0" smtClean="0"/>
              <a:t>– Password that allows access to the Active Directory server or the LDAP server. In most cases, when you specify a bind password in a credential, you are creating a "write" credential for when EM7 synchronizes to the LDAP/AD server.</a:t>
            </a:r>
          </a:p>
          <a:p>
            <a:r>
              <a:rPr lang="en-US" sz="4600" b="1" dirty="0" smtClean="0"/>
              <a:t>User Search Base </a:t>
            </a:r>
            <a:r>
              <a:rPr lang="en-US" sz="4600" dirty="0" smtClean="0"/>
              <a:t>– defines what part of the AD directory tree to search for the user. i.e. dc=</a:t>
            </a:r>
            <a:r>
              <a:rPr lang="en-US" sz="4600" dirty="0" err="1" smtClean="0"/>
              <a:t>Company,dc</a:t>
            </a:r>
            <a:r>
              <a:rPr lang="en-US" sz="4600" dirty="0" smtClean="0"/>
              <a:t>=local</a:t>
            </a:r>
          </a:p>
          <a:p>
            <a:r>
              <a:rPr lang="en-US" sz="4600" b="1" dirty="0" smtClean="0"/>
              <a:t>User Search Scope </a:t>
            </a:r>
            <a:r>
              <a:rPr lang="en-US" sz="4600" dirty="0" smtClean="0"/>
              <a:t>– “subtree” or “one level”, this is used to limit the search in the User Search Base </a:t>
            </a:r>
          </a:p>
          <a:p>
            <a:endParaRPr lang="en-US" dirty="0"/>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2CAC6A1-F60E-45D6-B4F2-4F317452BBCC}" type="slidenum">
              <a:rPr lang="en-US" smtClean="0"/>
              <a:t>71</a:t>
            </a:fld>
            <a:endParaRPr lang="en-US" dirty="0"/>
          </a:p>
        </p:txBody>
      </p:sp>
    </p:spTree>
    <p:extLst>
      <p:ext uri="{BB962C8B-B14F-4D97-AF65-F5344CB8AC3E}">
        <p14:creationId xmlns:p14="http://schemas.microsoft.com/office/powerpoint/2010/main" val="1591003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Once the Credential has been created, EM7 needs to be configured to use it.</a:t>
            </a:r>
          </a:p>
          <a:p>
            <a:r>
              <a:rPr lang="en-US" b="1" dirty="0" smtClean="0"/>
              <a:t>Basic Settings:</a:t>
            </a:r>
          </a:p>
          <a:p>
            <a:pPr lvl="1"/>
            <a:r>
              <a:rPr lang="en-US" dirty="0" smtClean="0"/>
              <a:t>Read Credential – this is the AD credential that was created</a:t>
            </a:r>
          </a:p>
          <a:p>
            <a:pPr lvl="1"/>
            <a:r>
              <a:rPr lang="en-US" dirty="0" smtClean="0"/>
              <a:t>Write Credential – only used if syncing values from EM7 to AD</a:t>
            </a:r>
          </a:p>
          <a:p>
            <a:pPr lvl="1"/>
            <a:r>
              <a:rPr lang="en-US" dirty="0" smtClean="0"/>
              <a:t>Search Filter – uses “</a:t>
            </a:r>
            <a:r>
              <a:rPr lang="en-US" dirty="0" err="1" smtClean="0"/>
              <a:t>samaccountname</a:t>
            </a:r>
            <a:r>
              <a:rPr lang="en-US" dirty="0" smtClean="0"/>
              <a:t>=%u” or “%e”. %u = email prefix/EM7 username and %e = complete email address</a:t>
            </a:r>
          </a:p>
          <a:p>
            <a:pPr lvl="1"/>
            <a:r>
              <a:rPr lang="en-US" dirty="0" smtClean="0"/>
              <a:t>Sync directory values to EM7 on login – allows the EM7 account to be updated if there are any changes to the AD account. Settings are enable/disable.</a:t>
            </a:r>
          </a:p>
          <a:p>
            <a:r>
              <a:rPr lang="en-US" dirty="0" smtClean="0"/>
              <a:t>Attribute Mapping – if “Sync directory values…” set to “enable” these are the values that can be synced</a:t>
            </a:r>
          </a:p>
          <a:p>
            <a:endParaRPr lang="en-US" dirty="0"/>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2CAC6A1-F60E-45D6-B4F2-4F317452BBCC}" type="slidenum">
              <a:rPr lang="en-US" smtClean="0"/>
              <a:t>74</a:t>
            </a:fld>
            <a:endParaRPr lang="en-US" dirty="0"/>
          </a:p>
        </p:txBody>
      </p:sp>
    </p:spTree>
    <p:extLst>
      <p:ext uri="{BB962C8B-B14F-4D97-AF65-F5344CB8AC3E}">
        <p14:creationId xmlns:p14="http://schemas.microsoft.com/office/powerpoint/2010/main" val="2001219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AC6A1-F60E-45D6-B4F2-4F317452BBCC}" type="slidenum">
              <a:rPr lang="en-US" smtClean="0"/>
              <a:t>5</a:t>
            </a:fld>
            <a:endParaRPr lang="en-US" dirty="0"/>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2155507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Type</a:t>
            </a:r>
            <a:endParaRPr lang="en-US" dirty="0" smtClean="0"/>
          </a:p>
          <a:p>
            <a:pPr lvl="1"/>
            <a:r>
              <a:rPr lang="en-US" dirty="0" smtClean="0"/>
              <a:t>Do not import new users from directory – authentication only, EM7 will automatically make accounts</a:t>
            </a:r>
          </a:p>
          <a:p>
            <a:pPr lvl="1"/>
            <a:r>
              <a:rPr lang="en-US" dirty="0" smtClean="0"/>
              <a:t>Static policy alignment – all imported accounts will be set to the one specified User Policy</a:t>
            </a:r>
          </a:p>
          <a:p>
            <a:pPr lvl="1"/>
            <a:r>
              <a:rPr lang="en-US" dirty="0" smtClean="0"/>
              <a:t>Dynamic policy alignment – *Option only available if two or more User Policies are defined. imported accounts will be set to one of multiple User Policies based on a match between an Active Directory attribute and the User Policy</a:t>
            </a:r>
          </a:p>
          <a:p>
            <a:r>
              <a:rPr lang="en-US" b="1" dirty="0" smtClean="0"/>
              <a:t>Attribute</a:t>
            </a:r>
            <a:r>
              <a:rPr lang="en-US" dirty="0" smtClean="0"/>
              <a:t> – This is the field in the LDAP/AD directory that you want to key off of for User Policy alignment. </a:t>
            </a:r>
          </a:p>
          <a:p>
            <a:r>
              <a:rPr lang="en-US" b="1" dirty="0" smtClean="0"/>
              <a:t>Value – </a:t>
            </a:r>
            <a:r>
              <a:rPr lang="en-US" dirty="0" smtClean="0"/>
              <a:t>one or more lines defining the value of the attribute and the Policy that it maps to. </a:t>
            </a:r>
            <a:r>
              <a:rPr lang="en-US" dirty="0" err="1" smtClean="0"/>
              <a:t>i.e</a:t>
            </a:r>
            <a:r>
              <a:rPr lang="en-US" dirty="0" smtClean="0"/>
              <a:t> the attribute is “department” and one value is “operations” mapping to the Operations Policy and another value can be “customer” mapping to the End User Policy.</a:t>
            </a:r>
            <a:endParaRPr lang="en-US" b="1" dirty="0" smtClean="0"/>
          </a:p>
          <a:p>
            <a:endParaRPr lang="en-US" dirty="0"/>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2CAC6A1-F60E-45D6-B4F2-4F317452BBCC}" type="slidenum">
              <a:rPr lang="en-US" smtClean="0"/>
              <a:t>75</a:t>
            </a:fld>
            <a:endParaRPr lang="en-US" dirty="0"/>
          </a:p>
        </p:txBody>
      </p:sp>
    </p:spTree>
    <p:extLst>
      <p:ext uri="{BB962C8B-B14F-4D97-AF65-F5344CB8AC3E}">
        <p14:creationId xmlns:p14="http://schemas.microsoft.com/office/powerpoint/2010/main" val="1130285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3C0A9-B445-452F-8961-D3F589D3A823}" type="slidenum">
              <a:rPr lang="en-US" smtClean="0"/>
              <a:pPr/>
              <a:t>76</a:t>
            </a:fld>
            <a:endParaRPr lang="en-US" dirty="0"/>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3473553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EC514-6247-480F-834F-2AB3F5E87FEF}" type="slidenum">
              <a:rPr lang="en-US" smtClean="0"/>
              <a:t>77</a:t>
            </a:fld>
            <a:endParaRPr lang="en-US"/>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3081165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a:t>
            </a:r>
            <a:r>
              <a:rPr lang="en-US" dirty="0" smtClean="0">
                <a:solidFill>
                  <a:prstClr val="black"/>
                </a:solidFill>
                <a:cs typeface="Arial" charset="0"/>
              </a:rPr>
              <a:t>2010, </a:t>
            </a:r>
            <a:r>
              <a:rPr lang="en-US" dirty="0">
                <a:solidFill>
                  <a:prstClr val="black"/>
                </a:solidFill>
                <a:cs typeface="Arial" charset="0"/>
              </a:rPr>
              <a:t>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279CF2AF-E6C8-4A6E-BE63-457E79F4F4E4}" type="slidenum">
              <a:rPr lang="en-US">
                <a:solidFill>
                  <a:prstClr val="black"/>
                </a:solidFill>
              </a:rPr>
              <a:pPr/>
              <a:t>86</a:t>
            </a:fld>
            <a:endParaRPr lang="en-US" dirty="0">
              <a:solidFill>
                <a:prstClr val="black"/>
              </a:solidFill>
            </a:endParaRPr>
          </a:p>
        </p:txBody>
      </p:sp>
      <p:sp>
        <p:nvSpPr>
          <p:cNvPr id="333826" name="Rectangle 2"/>
          <p:cNvSpPr>
            <a:spLocks noGrp="1" noRot="1" noChangeAspect="1" noChangeArrowheads="1" noTextEdit="1"/>
          </p:cNvSpPr>
          <p:nvPr>
            <p:ph type="sldImg"/>
          </p:nvPr>
        </p:nvSpPr>
        <p:spPr>
          <a:xfrm>
            <a:off x="1084263" y="1163638"/>
            <a:ext cx="4851400" cy="3140075"/>
          </a:xfrm>
          <a:ln/>
        </p:spPr>
      </p:sp>
      <p:sp>
        <p:nvSpPr>
          <p:cNvPr id="333827"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1512280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Automatically populates the Asset record for a device using data collected by configuration Dynamic Applications.</a:t>
            </a:r>
          </a:p>
          <a:p>
            <a:r>
              <a:rPr lang="en-US" dirty="0" smtClean="0"/>
              <a:t>Asset Fields Available:</a:t>
            </a:r>
          </a:p>
          <a:p>
            <a:pPr lvl="1"/>
            <a:r>
              <a:rPr lang="en-US" dirty="0" smtClean="0"/>
              <a:t>Make</a:t>
            </a:r>
          </a:p>
          <a:p>
            <a:pPr lvl="1"/>
            <a:r>
              <a:rPr lang="en-US" dirty="0" smtClean="0"/>
              <a:t>Model</a:t>
            </a:r>
          </a:p>
          <a:p>
            <a:pPr lvl="1"/>
            <a:r>
              <a:rPr lang="en-US" dirty="0" smtClean="0"/>
              <a:t>Serial Number</a:t>
            </a:r>
          </a:p>
          <a:p>
            <a:pPr lvl="1"/>
            <a:r>
              <a:rPr lang="en-US" dirty="0" smtClean="0"/>
              <a:t>Operating System</a:t>
            </a:r>
          </a:p>
          <a:p>
            <a:pPr lvl="1"/>
            <a:r>
              <a:rPr lang="en-US" dirty="0" smtClean="0"/>
              <a:t>Host ID / SID</a:t>
            </a:r>
          </a:p>
          <a:p>
            <a:pPr lvl="1"/>
            <a:r>
              <a:rPr lang="en-US" dirty="0" smtClean="0"/>
              <a:t>OS System Name</a:t>
            </a:r>
          </a:p>
          <a:p>
            <a:pPr lvl="1"/>
            <a:r>
              <a:rPr lang="en-US" dirty="0" smtClean="0"/>
              <a:t>CPU Count</a:t>
            </a:r>
          </a:p>
          <a:p>
            <a:pPr lvl="1"/>
            <a:r>
              <a:rPr lang="en-US" dirty="0" smtClean="0"/>
              <a:t>CPU Type / Make</a:t>
            </a:r>
          </a:p>
          <a:p>
            <a:pPr lvl="1"/>
            <a:r>
              <a:rPr lang="en-US" dirty="0" smtClean="0"/>
              <a:t>CPU Speed</a:t>
            </a:r>
          </a:p>
          <a:p>
            <a:pPr lvl="1"/>
            <a:r>
              <a:rPr lang="en-US" dirty="0" smtClean="0"/>
              <a:t>Firmware / BIOS Name</a:t>
            </a:r>
          </a:p>
          <a:p>
            <a:pPr lvl="1"/>
            <a:r>
              <a:rPr lang="en-US" dirty="0" smtClean="0"/>
              <a:t>Installed Memory</a:t>
            </a:r>
          </a:p>
          <a:p>
            <a:pPr lvl="1"/>
            <a:r>
              <a:rPr lang="en-US" dirty="0" smtClean="0"/>
              <a:t>Asset Tag</a:t>
            </a:r>
          </a:p>
          <a:p>
            <a:pPr lvl="1"/>
            <a:r>
              <a:rPr lang="en-US" dirty="0" smtClean="0"/>
              <a:t>Disk Array Size</a:t>
            </a:r>
          </a:p>
          <a:p>
            <a:pPr lvl="1"/>
            <a:r>
              <a:rPr lang="en-US" dirty="0" smtClean="0"/>
              <a:t>Disk Count</a:t>
            </a:r>
          </a:p>
          <a:p>
            <a:pPr lvl="1"/>
            <a:r>
              <a:rPr lang="en-US" dirty="0" smtClean="0"/>
              <a:t>Disk Size</a:t>
            </a:r>
          </a:p>
          <a:p>
            <a:r>
              <a:rPr lang="en-US" dirty="0" smtClean="0"/>
              <a:t>All Custom Fields are also available</a:t>
            </a:r>
          </a:p>
          <a:p>
            <a:r>
              <a:rPr lang="en-US" dirty="0" smtClean="0"/>
              <a:t>Automatic updates require that the Enterprise Database: Asset Record Maintenance process be enabled on the System &gt; Settings &gt; Processes page</a:t>
            </a:r>
          </a:p>
          <a:p>
            <a:endParaRPr lang="en-US" dirty="0"/>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2CAC6A1-F60E-45D6-B4F2-4F317452BBCC}" type="slidenum">
              <a:rPr lang="en-US" smtClean="0"/>
              <a:t>92</a:t>
            </a:fld>
            <a:endParaRPr lang="en-US" dirty="0"/>
          </a:p>
        </p:txBody>
      </p:sp>
    </p:spTree>
    <p:extLst>
      <p:ext uri="{BB962C8B-B14F-4D97-AF65-F5344CB8AC3E}">
        <p14:creationId xmlns:p14="http://schemas.microsoft.com/office/powerpoint/2010/main" val="4129804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3C0A9-B445-452F-8961-D3F589D3A823}" type="slidenum">
              <a:rPr lang="en-US" smtClean="0"/>
              <a:pPr/>
              <a:t>97</a:t>
            </a:fld>
            <a:endParaRPr lang="en-US" dirty="0"/>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506453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EC514-6247-480F-834F-2AB3F5E87FEF}" type="slidenum">
              <a:rPr lang="en-US" smtClean="0"/>
              <a:t>101</a:t>
            </a:fld>
            <a:endParaRPr lang="en-US"/>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4053841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EC514-6247-480F-834F-2AB3F5E87FEF}" type="slidenum">
              <a:rPr lang="en-US" smtClean="0"/>
              <a:t>102</a:t>
            </a:fld>
            <a:endParaRPr lang="en-US"/>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3553973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a:t>
            </a:r>
            <a:r>
              <a:rPr lang="en-US" dirty="0" smtClean="0">
                <a:solidFill>
                  <a:prstClr val="black"/>
                </a:solidFill>
                <a:cs typeface="Arial" charset="0"/>
              </a:rPr>
              <a:t>2010, </a:t>
            </a:r>
            <a:r>
              <a:rPr lang="en-US" dirty="0">
                <a:solidFill>
                  <a:prstClr val="black"/>
                </a:solidFill>
                <a:cs typeface="Arial" charset="0"/>
              </a:rPr>
              <a:t>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279CF2AF-E6C8-4A6E-BE63-457E79F4F4E4}" type="slidenum">
              <a:rPr lang="en-US">
                <a:solidFill>
                  <a:prstClr val="black"/>
                </a:solidFill>
              </a:rPr>
              <a:pPr/>
              <a:t>104</a:t>
            </a:fld>
            <a:endParaRPr lang="en-US" dirty="0">
              <a:solidFill>
                <a:prstClr val="black"/>
              </a:solidFill>
            </a:endParaRPr>
          </a:p>
        </p:txBody>
      </p:sp>
      <p:sp>
        <p:nvSpPr>
          <p:cNvPr id="333826" name="Rectangle 2"/>
          <p:cNvSpPr>
            <a:spLocks noGrp="1" noRot="1" noChangeAspect="1" noChangeArrowheads="1" noTextEdit="1"/>
          </p:cNvSpPr>
          <p:nvPr>
            <p:ph type="sldImg"/>
          </p:nvPr>
        </p:nvSpPr>
        <p:spPr>
          <a:xfrm>
            <a:off x="1084263" y="1163638"/>
            <a:ext cx="4851400" cy="3140075"/>
          </a:xfrm>
          <a:ln/>
        </p:spPr>
      </p:sp>
      <p:sp>
        <p:nvSpPr>
          <p:cNvPr id="333827"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3065175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EC514-6247-480F-834F-2AB3F5E87FEF}" type="slidenum">
              <a:rPr lang="en-US" smtClean="0"/>
              <a:t>107</a:t>
            </a:fld>
            <a:endParaRPr lang="en-US"/>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49459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2800" y="696913"/>
            <a:ext cx="5394325" cy="34909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3C0A9-B445-452F-8961-D3F589D3A823}" type="slidenum">
              <a:rPr lang="en-US" smtClean="0"/>
              <a:pPr/>
              <a:t>29</a:t>
            </a:fld>
            <a:endParaRPr lang="en-US" dirty="0"/>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301220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dirty="0" smtClean="0"/>
              <a:t>2 ways to reach Event Policy Editor:</a:t>
            </a:r>
          </a:p>
          <a:p>
            <a:r>
              <a:rPr lang="en-US" sz="2000" dirty="0" smtClean="0"/>
              <a:t>Registry &gt; Events &gt; Event Manager &gt; wrench</a:t>
            </a:r>
          </a:p>
          <a:p>
            <a:r>
              <a:rPr lang="en-US" sz="2000" dirty="0" smtClean="0"/>
              <a:t>Event Console &gt;       on an active event &gt; Edit aligned event policy</a:t>
            </a:r>
          </a:p>
          <a:p>
            <a:r>
              <a:rPr lang="en-US" sz="2000" dirty="0" smtClean="0"/>
              <a:t>Device Logs tab, click the notepad icon to create an Event Policy</a:t>
            </a:r>
          </a:p>
          <a:p>
            <a:endParaRPr lang="en-US" dirty="0"/>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2CAC6A1-F60E-45D6-B4F2-4F317452BBCC}" type="slidenum">
              <a:rPr lang="en-US" smtClean="0"/>
              <a:t>111</a:t>
            </a:fld>
            <a:endParaRPr lang="en-US" dirty="0"/>
          </a:p>
        </p:txBody>
      </p:sp>
    </p:spTree>
    <p:extLst>
      <p:ext uri="{BB962C8B-B14F-4D97-AF65-F5344CB8AC3E}">
        <p14:creationId xmlns:p14="http://schemas.microsoft.com/office/powerpoint/2010/main" val="3312928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r>
              <a:rPr lang="en-US" dirty="0" smtClean="0"/>
              <a:t>Body Slide</a:t>
            </a:r>
            <a:r>
              <a:rPr lang="en-US" baseline="0" dirty="0" smtClean="0"/>
              <a:t> Option 2</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98BB92C-AC75-44B0-A619-EFD251A28CB0}" type="slidenum">
              <a:rPr lang="en-US" smtClean="0">
                <a:solidFill>
                  <a:prstClr val="black"/>
                </a:solidFill>
              </a:rPr>
              <a:pPr/>
              <a:t>121</a:t>
            </a:fld>
            <a:endParaRPr lang="en-US">
              <a:solidFill>
                <a:prstClr val="black"/>
              </a:solidFill>
            </a:endParaRPr>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2260603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kern="1200" dirty="0" smtClean="0">
                <a:solidFill>
                  <a:schemeClr val="tx1"/>
                </a:solidFill>
                <a:latin typeface="+mn-lt"/>
                <a:ea typeface="+mn-ea"/>
                <a:cs typeface="+mn-cs"/>
              </a:rPr>
              <a:t>Allows you to suppress the event on selected devices and device groups.</a:t>
            </a:r>
          </a:p>
          <a:p>
            <a:r>
              <a:rPr lang="en-US" sz="2000" kern="1200" dirty="0" smtClean="0">
                <a:solidFill>
                  <a:schemeClr val="tx1"/>
                </a:solidFill>
                <a:latin typeface="+mn-lt"/>
                <a:ea typeface="+mn-ea"/>
                <a:cs typeface="+mn-cs"/>
              </a:rPr>
              <a:t>Collection of the data continues and Events continue to be written to the device log</a:t>
            </a:r>
          </a:p>
          <a:p>
            <a:r>
              <a:rPr lang="en-US" sz="2000" kern="1200" dirty="0" smtClean="0">
                <a:solidFill>
                  <a:schemeClr val="tx1"/>
                </a:solidFill>
                <a:latin typeface="+mn-lt"/>
                <a:ea typeface="+mn-ea"/>
                <a:cs typeface="+mn-cs"/>
              </a:rPr>
              <a:t>Suppressed Events will not be shown on the Event Console or on the Events tab for a device.</a:t>
            </a:r>
            <a:endParaRPr lang="en-US" sz="1050" kern="1200" dirty="0" smtClean="0">
              <a:solidFill>
                <a:schemeClr val="tx1"/>
              </a:solidFill>
              <a:latin typeface="+mn-lt"/>
              <a:ea typeface="+mn-ea"/>
              <a:cs typeface="+mn-cs"/>
            </a:endParaRPr>
          </a:p>
          <a:p>
            <a:endParaRPr lang="en-US" dirty="0"/>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2CAC6A1-F60E-45D6-B4F2-4F317452BBCC}" type="slidenum">
              <a:rPr lang="en-US" smtClean="0"/>
              <a:t>134</a:t>
            </a:fld>
            <a:endParaRPr lang="en-US" dirty="0"/>
          </a:p>
        </p:txBody>
      </p:sp>
    </p:spTree>
    <p:extLst>
      <p:ext uri="{BB962C8B-B14F-4D97-AF65-F5344CB8AC3E}">
        <p14:creationId xmlns:p14="http://schemas.microsoft.com/office/powerpoint/2010/main" val="2147507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information on this page includes the user that created the suppression and the date the suppression was created.</a:t>
            </a:r>
          </a:p>
          <a:p>
            <a:r>
              <a:rPr lang="en-US" dirty="0" smtClean="0"/>
              <a:t>Device/Group Name</a:t>
            </a:r>
          </a:p>
          <a:p>
            <a:r>
              <a:rPr lang="en-US" dirty="0" smtClean="0"/>
              <a:t>IP Address</a:t>
            </a:r>
          </a:p>
          <a:p>
            <a:r>
              <a:rPr lang="en-US" dirty="0" smtClean="0"/>
              <a:t>Event Name</a:t>
            </a:r>
          </a:p>
          <a:p>
            <a:r>
              <a:rPr lang="en-US" dirty="0" smtClean="0"/>
              <a:t>Severity</a:t>
            </a:r>
          </a:p>
          <a:p>
            <a:r>
              <a:rPr lang="en-US" dirty="0" smtClean="0"/>
              <a:t>Event ID</a:t>
            </a:r>
          </a:p>
          <a:p>
            <a:r>
              <a:rPr lang="en-US" dirty="0" smtClean="0"/>
              <a:t>Created By</a:t>
            </a:r>
          </a:p>
          <a:p>
            <a:r>
              <a:rPr lang="en-US" dirty="0" smtClean="0"/>
              <a:t>Create Date</a:t>
            </a:r>
          </a:p>
          <a:p>
            <a:pPr marL="0" indent="0">
              <a:buNone/>
            </a:pPr>
            <a:r>
              <a:rPr lang="en-US" dirty="0" smtClean="0"/>
              <a:t>Delete the Suppression to remove it. The Event will now become active on the Event Console and View Events for a device.</a:t>
            </a:r>
          </a:p>
          <a:p>
            <a:endParaRPr lang="en-US" dirty="0"/>
          </a:p>
        </p:txBody>
      </p:sp>
      <p:sp>
        <p:nvSpPr>
          <p:cNvPr id="4" name="Date Placeholder 3"/>
          <p:cNvSpPr>
            <a:spLocks noGrp="1"/>
          </p:cNvSpPr>
          <p:nvPr>
            <p:ph type="dt"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2CAC6A1-F60E-45D6-B4F2-4F317452BBCC}" type="slidenum">
              <a:rPr lang="en-US" smtClean="0"/>
              <a:t>135</a:t>
            </a:fld>
            <a:endParaRPr lang="en-US" dirty="0"/>
          </a:p>
        </p:txBody>
      </p:sp>
    </p:spTree>
    <p:extLst>
      <p:ext uri="{BB962C8B-B14F-4D97-AF65-F5344CB8AC3E}">
        <p14:creationId xmlns:p14="http://schemas.microsoft.com/office/powerpoint/2010/main" val="1096852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3C0A9-B445-452F-8961-D3F589D3A823}" type="slidenum">
              <a:rPr lang="en-US" smtClean="0"/>
              <a:pPr/>
              <a:t>138</a:t>
            </a:fld>
            <a:endParaRPr lang="en-US" dirty="0"/>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1117895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93EC514-6247-480F-834F-2AB3F5E87FEF}" type="slidenum">
              <a:rPr lang="en-US" smtClean="0"/>
              <a:t>144</a:t>
            </a:fld>
            <a:endParaRPr lang="en-US"/>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250484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2800" y="696913"/>
            <a:ext cx="5394325" cy="34909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EC514-6247-480F-834F-2AB3F5E87FEF}" type="slidenum">
              <a:rPr lang="en-US" smtClean="0"/>
              <a:t>30</a:t>
            </a:fld>
            <a:endParaRPr lang="en-US"/>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2436811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a:t>
            </a:r>
            <a:r>
              <a:rPr lang="en-US" dirty="0" smtClean="0">
                <a:solidFill>
                  <a:prstClr val="black"/>
                </a:solidFill>
                <a:cs typeface="Arial" charset="0"/>
              </a:rPr>
              <a:t>2010, </a:t>
            </a:r>
            <a:r>
              <a:rPr lang="en-US" dirty="0">
                <a:solidFill>
                  <a:prstClr val="black"/>
                </a:solidFill>
                <a:cs typeface="Arial" charset="0"/>
              </a:rPr>
              <a:t>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279CF2AF-E6C8-4A6E-BE63-457E79F4F4E4}" type="slidenum">
              <a:rPr lang="en-US">
                <a:solidFill>
                  <a:prstClr val="black"/>
                </a:solidFill>
              </a:rPr>
              <a:pPr/>
              <a:t>32</a:t>
            </a:fld>
            <a:endParaRPr lang="en-US" dirty="0">
              <a:solidFill>
                <a:prstClr val="black"/>
              </a:solidFill>
            </a:endParaRPr>
          </a:p>
        </p:txBody>
      </p:sp>
      <p:sp>
        <p:nvSpPr>
          <p:cNvPr id="333826" name="Rectangle 2"/>
          <p:cNvSpPr>
            <a:spLocks noGrp="1" noRot="1" noChangeAspect="1" noChangeArrowheads="1" noTextEdit="1"/>
          </p:cNvSpPr>
          <p:nvPr>
            <p:ph type="sldImg"/>
          </p:nvPr>
        </p:nvSpPr>
        <p:spPr>
          <a:xfrm>
            <a:off x="1084263" y="1163638"/>
            <a:ext cx="4851400" cy="3140075"/>
          </a:xfrm>
          <a:ln/>
        </p:spPr>
      </p:sp>
      <p:sp>
        <p:nvSpPr>
          <p:cNvPr id="333827"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1369519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r>
              <a:rPr lang="en-US" dirty="0" smtClean="0"/>
              <a:t>Body Slide</a:t>
            </a:r>
            <a:r>
              <a:rPr lang="en-US" baseline="0" dirty="0" smtClean="0"/>
              <a:t> Option 2</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98BB92C-AC75-44B0-A619-EFD251A28CB0}" type="slidenum">
              <a:rPr lang="en-US" smtClean="0"/>
              <a:pPr/>
              <a:t>44</a:t>
            </a:fld>
            <a:endParaRPr lang="en-US"/>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127564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r>
              <a:rPr lang="en-US" dirty="0" smtClean="0"/>
              <a:t>Body Slide</a:t>
            </a:r>
            <a:r>
              <a:rPr lang="en-US" baseline="0" dirty="0" smtClean="0"/>
              <a:t> Option 2</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98BB92C-AC75-44B0-A619-EFD251A28CB0}" type="slidenum">
              <a:rPr lang="en-US" smtClean="0"/>
              <a:pPr/>
              <a:t>45</a:t>
            </a:fld>
            <a:endParaRPr lang="en-US"/>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4209297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pPr fontAlgn="ctr"/>
            <a:r>
              <a:rPr lang="en-US" dirty="0"/>
              <a:t>What does a hook look like?</a:t>
            </a:r>
          </a:p>
          <a:p>
            <a:pPr fontAlgn="ctr"/>
            <a:endParaRPr lang="en-US" dirty="0"/>
          </a:p>
          <a:p>
            <a:pPr fontAlgn="ctr"/>
            <a:r>
              <a:rPr lang="en-US" dirty="0"/>
              <a:t>Hooks are part of the interface code</a:t>
            </a:r>
          </a:p>
          <a:p>
            <a:pPr fontAlgn="ctr"/>
            <a:r>
              <a:rPr lang="en-US" dirty="0"/>
              <a:t>Hooks are evaluated every time a page loads. Every time a link is clicked or refreshed all of your access permissions are validated.</a:t>
            </a:r>
          </a:p>
          <a:p>
            <a:endParaRPr lang="en-US" dirty="0"/>
          </a:p>
        </p:txBody>
      </p:sp>
      <p:sp>
        <p:nvSpPr>
          <p:cNvPr id="4" name="Slide Number Placeholder 3"/>
          <p:cNvSpPr>
            <a:spLocks noGrp="1"/>
          </p:cNvSpPr>
          <p:nvPr>
            <p:ph type="sldNum" sz="quarter" idx="10"/>
          </p:nvPr>
        </p:nvSpPr>
        <p:spPr/>
        <p:txBody>
          <a:bodyPr/>
          <a:lstStyle/>
          <a:p>
            <a:fld id="{198BB92C-AC75-44B0-A619-EFD251A28CB0}" type="slidenum">
              <a:rPr lang="en-US" smtClean="0"/>
              <a:pPr/>
              <a:t>46</a:t>
            </a:fld>
            <a:endParaRPr lang="en-US"/>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318227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r>
              <a:rPr lang="en-US" dirty="0" smtClean="0"/>
              <a:t>As you can see, Access</a:t>
            </a:r>
            <a:r>
              <a:rPr lang="en-US" baseline="0" dirty="0" smtClean="0"/>
              <a:t> Hooks are groups around feature and functional areas. Some are clearly aligned to a feature and some to the general administration of the overall system.</a:t>
            </a:r>
          </a:p>
          <a:p>
            <a:endParaRPr lang="en-US" baseline="0" dirty="0" smtClean="0"/>
          </a:p>
          <a:p>
            <a:r>
              <a:rPr lang="en-US" baseline="0" dirty="0" smtClean="0"/>
              <a:t>They are somewhat human readable and there is a description that should clear up an questions as to what hook does</a:t>
            </a:r>
          </a:p>
          <a:p>
            <a:endParaRPr lang="en-US" baseline="0" dirty="0" smtClean="0"/>
          </a:p>
          <a:p>
            <a:r>
              <a:rPr lang="en-US" baseline="0" dirty="0" smtClean="0"/>
              <a:t>Some hooks are there just to control weather or not a tab or navigation link shows up</a:t>
            </a:r>
          </a:p>
          <a:p>
            <a:endParaRPr lang="en-US" baseline="0" dirty="0" smtClean="0"/>
          </a:p>
          <a:p>
            <a:r>
              <a:rPr lang="en-US" baseline="0" dirty="0" smtClean="0"/>
              <a:t>There are also a lot of them, currently 374 individual hooks in the system.</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98BB92C-AC75-44B0-A619-EFD251A28CB0}" type="slidenum">
              <a:rPr lang="en-US" smtClean="0"/>
              <a:pPr/>
              <a:t>47</a:t>
            </a:fld>
            <a:endParaRPr lang="en-US"/>
          </a:p>
        </p:txBody>
      </p:sp>
      <p:sp>
        <p:nvSpPr>
          <p:cNvPr id="5" name="Date Placeholder 4"/>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3023349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4" name="Picture 3" descr="powerPoint_image_edited_widescree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2" y="-7193"/>
            <a:ext cx="15562791" cy="6223845"/>
          </a:xfrm>
          <a:prstGeom prst="rect">
            <a:avLst/>
          </a:prstGeom>
        </p:spPr>
      </p:pic>
      <p:sp>
        <p:nvSpPr>
          <p:cNvPr id="2" name="Title 1"/>
          <p:cNvSpPr>
            <a:spLocks noGrp="1"/>
          </p:cNvSpPr>
          <p:nvPr>
            <p:ph type="ctrTitle"/>
          </p:nvPr>
        </p:nvSpPr>
        <p:spPr>
          <a:xfrm>
            <a:off x="1181339" y="6960704"/>
            <a:ext cx="13213080" cy="1159500"/>
          </a:xfrm>
        </p:spPr>
        <p:txBody>
          <a:bodyPr>
            <a:noAutofit/>
          </a:bodyPr>
          <a:lstStyle>
            <a:lvl1pPr algn="ctr">
              <a:defRPr sz="6800" b="1" i="0">
                <a:solidFill>
                  <a:schemeClr val="accent1"/>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2331720" y="8298915"/>
            <a:ext cx="10881360" cy="1229495"/>
          </a:xfrm>
        </p:spPr>
        <p:txBody>
          <a:bodyPr>
            <a:normAutofit/>
          </a:bodyPr>
          <a:lstStyle>
            <a:lvl1pPr marL="0" indent="0" algn="ctr">
              <a:buNone/>
              <a:defRPr sz="4760" b="0" i="0">
                <a:solidFill>
                  <a:schemeClr val="accent3"/>
                </a:solidFill>
                <a:latin typeface="Arial"/>
                <a:cs typeface="Arial"/>
              </a:defRPr>
            </a:lvl1pPr>
            <a:lvl2pPr marL="777240" indent="0" algn="ctr">
              <a:buNone/>
              <a:defRPr>
                <a:solidFill>
                  <a:schemeClr val="tx1">
                    <a:tint val="75000"/>
                  </a:schemeClr>
                </a:solidFill>
              </a:defRPr>
            </a:lvl2pPr>
            <a:lvl3pPr marL="1554480" indent="0" algn="ctr">
              <a:buNone/>
              <a:defRPr>
                <a:solidFill>
                  <a:schemeClr val="tx1">
                    <a:tint val="75000"/>
                  </a:schemeClr>
                </a:solidFill>
              </a:defRPr>
            </a:lvl3pPr>
            <a:lvl4pPr marL="2331720" indent="0" algn="ctr">
              <a:buNone/>
              <a:defRPr>
                <a:solidFill>
                  <a:schemeClr val="tx1">
                    <a:tint val="75000"/>
                  </a:schemeClr>
                </a:solidFill>
              </a:defRPr>
            </a:lvl4pPr>
            <a:lvl5pPr marL="3108960" indent="0" algn="ctr">
              <a:buNone/>
              <a:defRPr>
                <a:solidFill>
                  <a:schemeClr val="tx1">
                    <a:tint val="75000"/>
                  </a:schemeClr>
                </a:solidFill>
              </a:defRPr>
            </a:lvl5pPr>
            <a:lvl6pPr marL="3886200" indent="0" algn="ctr">
              <a:buNone/>
              <a:defRPr>
                <a:solidFill>
                  <a:schemeClr val="tx1">
                    <a:tint val="75000"/>
                  </a:schemeClr>
                </a:solidFill>
              </a:defRPr>
            </a:lvl6pPr>
            <a:lvl7pPr marL="4663440" indent="0" algn="ctr">
              <a:buNone/>
              <a:defRPr>
                <a:solidFill>
                  <a:schemeClr val="tx1">
                    <a:tint val="75000"/>
                  </a:schemeClr>
                </a:solidFill>
              </a:defRPr>
            </a:lvl7pPr>
            <a:lvl8pPr marL="5440680" indent="0" algn="ctr">
              <a:buNone/>
              <a:defRPr>
                <a:solidFill>
                  <a:schemeClr val="tx1">
                    <a:tint val="75000"/>
                  </a:schemeClr>
                </a:solidFill>
              </a:defRPr>
            </a:lvl8pPr>
            <a:lvl9pPr marL="6217920" indent="0" algn="ctr">
              <a:buNone/>
              <a:defRPr>
                <a:solidFill>
                  <a:schemeClr val="tx1">
                    <a:tint val="75000"/>
                  </a:schemeClr>
                </a:solidFill>
              </a:defRPr>
            </a:lvl9pPr>
          </a:lstStyle>
          <a:p>
            <a:r>
              <a:rPr lang="en-US" smtClean="0"/>
              <a:t>Click to edit Master subtitle style</a:t>
            </a:r>
            <a:endParaRPr lang="en-US" dirty="0"/>
          </a:p>
        </p:txBody>
      </p:sp>
      <p:sp>
        <p:nvSpPr>
          <p:cNvPr id="14" name="Rectangle 13"/>
          <p:cNvSpPr/>
          <p:nvPr/>
        </p:nvSpPr>
        <p:spPr>
          <a:xfrm>
            <a:off x="-17991" y="6135140"/>
            <a:ext cx="15613337" cy="1010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4930"/>
          </a:p>
        </p:txBody>
      </p:sp>
      <p:pic>
        <p:nvPicPr>
          <p:cNvPr id="10" name="Picture 9" descr="logo_color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2229" y="406096"/>
            <a:ext cx="3575066" cy="846339"/>
          </a:xfrm>
          <a:prstGeom prst="rect">
            <a:avLst/>
          </a:prstGeom>
        </p:spPr>
      </p:pic>
    </p:spTree>
    <p:extLst>
      <p:ext uri="{BB962C8B-B14F-4D97-AF65-F5344CB8AC3E}">
        <p14:creationId xmlns:p14="http://schemas.microsoft.com/office/powerpoint/2010/main" val="2061626276"/>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9"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6" name="Picture 5" descr="new_ScienceLogic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37558" y="251113"/>
            <a:ext cx="3376557" cy="599903"/>
          </a:xfrm>
          <a:prstGeom prst="rect">
            <a:avLst/>
          </a:prstGeom>
        </p:spPr>
      </p:pic>
    </p:spTree>
    <p:extLst>
      <p:ext uri="{BB962C8B-B14F-4D97-AF65-F5344CB8AC3E}">
        <p14:creationId xmlns:p14="http://schemas.microsoft.com/office/powerpoint/2010/main" val="290011567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th_Slide">
    <p:spTree>
      <p:nvGrpSpPr>
        <p:cNvPr id="1" name=""/>
        <p:cNvGrpSpPr/>
        <p:nvPr/>
      </p:nvGrpSpPr>
      <p:grpSpPr>
        <a:xfrm>
          <a:off x="0" y="0"/>
          <a:ext cx="0" cy="0"/>
          <a:chOff x="0" y="0"/>
          <a:chExt cx="0" cy="0"/>
        </a:xfrm>
      </p:grpSpPr>
      <p:sp>
        <p:nvSpPr>
          <p:cNvPr id="11" name="Rectangle 10"/>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6" name="Title 1"/>
          <p:cNvSpPr>
            <a:spLocks noGrp="1"/>
          </p:cNvSpPr>
          <p:nvPr>
            <p:ph type="title"/>
          </p:nvPr>
        </p:nvSpPr>
        <p:spPr>
          <a:xfrm>
            <a:off x="777241" y="11672"/>
            <a:ext cx="13275846" cy="1073370"/>
          </a:xfrm>
        </p:spPr>
        <p:txBody>
          <a:bodyPr>
            <a:normAutofit/>
          </a:bodyPr>
          <a:lstStyle>
            <a:lvl1pPr>
              <a:defRPr sz="4500">
                <a:solidFill>
                  <a:schemeClr val="tx1">
                    <a:lumMod val="50000"/>
                  </a:schemeClr>
                </a:solidFill>
                <a:latin typeface="Futura Bk BT" pitchFamily="34" charset="0"/>
              </a:defRPr>
            </a:lvl1pPr>
          </a:lstStyle>
          <a:p>
            <a:r>
              <a:rPr lang="en-US" dirty="0" smtClean="0"/>
              <a:t>Click to edit Master title style</a:t>
            </a:r>
            <a:endParaRPr lang="en-US" dirty="0"/>
          </a:p>
        </p:txBody>
      </p:sp>
      <p:sp>
        <p:nvSpPr>
          <p:cNvPr id="15" name="Rectangle 14"/>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16" name="Picture 15"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
        <p:nvSpPr>
          <p:cNvPr id="3" name="Content Placeholder 2"/>
          <p:cNvSpPr>
            <a:spLocks noGrp="1"/>
          </p:cNvSpPr>
          <p:nvPr>
            <p:ph sz="quarter" idx="10"/>
          </p:nvPr>
        </p:nvSpPr>
        <p:spPr>
          <a:xfrm>
            <a:off x="777240" y="2726479"/>
            <a:ext cx="14519275" cy="6407573"/>
          </a:xfrm>
        </p:spPr>
        <p:txBody>
          <a:bodyPr vert="horz" lIns="91440" tIns="45720" rIns="91440" bIns="45720" rtlCol="0">
            <a:normAutofit/>
          </a:bodyPr>
          <a:lstStyle>
            <a:lvl1pPr>
              <a:defRPr lang="en-US" sz="3600" dirty="0" smtClean="0">
                <a:solidFill>
                  <a:schemeClr val="tx1">
                    <a:lumMod val="50000"/>
                  </a:schemeClr>
                </a:solidFill>
              </a:defRPr>
            </a:lvl1pPr>
            <a:lvl2pPr>
              <a:defRPr lang="en-US" sz="3600" baseline="0" dirty="0" smtClean="0">
                <a:solidFill>
                  <a:schemeClr val="tx1">
                    <a:lumMod val="50000"/>
                  </a:schemeClr>
                </a:solidFill>
              </a:defRPr>
            </a:lvl2pPr>
            <a:lvl3pPr>
              <a:defRPr lang="en-US" sz="3600" baseline="0" dirty="0" smtClean="0">
                <a:solidFill>
                  <a:schemeClr val="tx1">
                    <a:lumMod val="50000"/>
                  </a:schemeClr>
                </a:solidFill>
              </a:defRPr>
            </a:lvl3pPr>
            <a:lvl4pPr>
              <a:defRPr lang="en-US" sz="3600" dirty="0" smtClean="0">
                <a:solidFill>
                  <a:schemeClr val="tx1">
                    <a:lumMod val="50000"/>
                  </a:schemeClr>
                </a:solidFill>
              </a:defRPr>
            </a:lvl4pPr>
            <a:lvl5pPr>
              <a:defRPr lang="en-US" sz="3600" dirty="0">
                <a:solidFill>
                  <a:schemeClr val="tx1">
                    <a:lumMod val="50000"/>
                  </a:schemeClr>
                </a:solidFill>
              </a:defRPr>
            </a:lvl5pPr>
          </a:lstStyle>
          <a:p>
            <a:pPr marL="571500" lvl="0" indent="-571500" defTabSz="457200">
              <a:spcBef>
                <a:spcPts val="0"/>
              </a:spcBef>
              <a:buFont typeface="Arial" panose="020B0604020202020204" pitchFamily="34" charset="0"/>
            </a:pPr>
            <a:r>
              <a:rPr lang="en-US" dirty="0" smtClean="0"/>
              <a:t>Click to edit Master text styles</a:t>
            </a:r>
          </a:p>
          <a:p>
            <a:pPr marL="1348740" lvl="1" indent="-571500" defTabSz="457200">
              <a:spcBef>
                <a:spcPts val="0"/>
              </a:spcBef>
              <a:buClr>
                <a:srgbClr val="53B948"/>
              </a:buClr>
              <a:buFont typeface="Arial" panose="020B0604020202020204" pitchFamily="34" charset="0"/>
            </a:pPr>
            <a:r>
              <a:rPr lang="en-US" dirty="0" smtClean="0"/>
              <a:t>Second level</a:t>
            </a:r>
          </a:p>
          <a:p>
            <a:pPr marL="2034540" lvl="2" indent="-571500" defTabSz="457200">
              <a:spcBef>
                <a:spcPts val="0"/>
              </a:spcBef>
              <a:buFont typeface="Arial" panose="020B0604020202020204" pitchFamily="34" charset="0"/>
            </a:pPr>
            <a:r>
              <a:rPr lang="en-US" dirty="0" smtClean="0"/>
              <a:t>Third level</a:t>
            </a:r>
          </a:p>
          <a:p>
            <a:pPr marL="2903220" lvl="3" indent="-571500" defTabSz="457200">
              <a:spcBef>
                <a:spcPts val="0"/>
              </a:spcBef>
              <a:buFont typeface="Arial" panose="020B0604020202020204" pitchFamily="34" charset="0"/>
            </a:pPr>
            <a:r>
              <a:rPr lang="en-US" dirty="0" smtClean="0"/>
              <a:t>Fourth level</a:t>
            </a:r>
          </a:p>
          <a:p>
            <a:pPr marL="3680460" lvl="4" indent="-571500" defTabSz="457200">
              <a:spcBef>
                <a:spcPts val="0"/>
              </a:spcBef>
              <a:buFont typeface="Arial" panose="020B0604020202020204" pitchFamily="34" charset="0"/>
            </a:pPr>
            <a:r>
              <a:rPr lang="en-US" dirty="0" smtClean="0"/>
              <a:t>Fifth level</a:t>
            </a:r>
            <a:endParaRPr lang="en-US" dirty="0"/>
          </a:p>
        </p:txBody>
      </p:sp>
      <p:sp>
        <p:nvSpPr>
          <p:cNvPr id="9" name="Text Placeholder 8"/>
          <p:cNvSpPr>
            <a:spLocks noGrp="1"/>
          </p:cNvSpPr>
          <p:nvPr>
            <p:ph type="body" sz="quarter" idx="11" hasCustomPrompt="1"/>
          </p:nvPr>
        </p:nvSpPr>
        <p:spPr>
          <a:xfrm>
            <a:off x="777240" y="1578610"/>
            <a:ext cx="14519275" cy="642620"/>
          </a:xfrm>
        </p:spPr>
        <p:txBody>
          <a:bodyPr/>
          <a:lstStyle>
            <a:lvl1pPr marL="0" indent="0">
              <a:buNone/>
              <a:defRPr baseline="0">
                <a:solidFill>
                  <a:srgbClr val="0070C0"/>
                </a:solidFill>
              </a:defRPr>
            </a:lvl1pPr>
            <a:lvl2pPr marL="731520" indent="0">
              <a:buNone/>
              <a:defRPr/>
            </a:lvl2pPr>
            <a:lvl3pPr marL="1463040" indent="0">
              <a:buNone/>
              <a:defRPr/>
            </a:lvl3pPr>
            <a:lvl4pPr marL="2194560" indent="0">
              <a:buNone/>
              <a:defRPr/>
            </a:lvl4pPr>
            <a:lvl5pPr marL="2926080" indent="0">
              <a:buNone/>
              <a:defRPr/>
            </a:lvl5pPr>
          </a:lstStyle>
          <a:p>
            <a:pPr lvl="0"/>
            <a:r>
              <a:rPr lang="en-US" dirty="0" smtClean="0"/>
              <a:t>Click to insert text</a:t>
            </a:r>
          </a:p>
        </p:txBody>
      </p:sp>
    </p:spTree>
    <p:extLst>
      <p:ext uri="{BB962C8B-B14F-4D97-AF65-F5344CB8AC3E}">
        <p14:creationId xmlns:p14="http://schemas.microsoft.com/office/powerpoint/2010/main" val="29295096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4" name="Text Placeholder 12"/>
          <p:cNvSpPr>
            <a:spLocks noGrp="1"/>
          </p:cNvSpPr>
          <p:nvPr>
            <p:ph type="body" sz="quarter" idx="11"/>
          </p:nvPr>
        </p:nvSpPr>
        <p:spPr>
          <a:xfrm>
            <a:off x="785338" y="1311597"/>
            <a:ext cx="13962877" cy="619337"/>
          </a:xfrm>
        </p:spPr>
        <p:txBody>
          <a:bodyPr/>
          <a:lstStyle>
            <a:lvl1pPr marL="0" indent="0">
              <a:buFontTx/>
              <a:buNone/>
              <a:defRPr sz="3200"/>
            </a:lvl1pPr>
          </a:lstStyle>
          <a:p>
            <a:pPr lvl="0"/>
            <a:r>
              <a:rPr lang="en-US" dirty="0" smtClean="0"/>
              <a:t>Click to edit Master text styles</a:t>
            </a:r>
          </a:p>
        </p:txBody>
      </p:sp>
      <p:sp>
        <p:nvSpPr>
          <p:cNvPr id="5" name="Content Placeholder 2"/>
          <p:cNvSpPr>
            <a:spLocks noGrp="1"/>
          </p:cNvSpPr>
          <p:nvPr>
            <p:ph idx="1"/>
          </p:nvPr>
        </p:nvSpPr>
        <p:spPr>
          <a:xfrm>
            <a:off x="777240" y="2081552"/>
            <a:ext cx="13990320" cy="6470438"/>
          </a:xfrm>
        </p:spPr>
        <p:txBody>
          <a:bodyPr vert="horz" lIns="91440" tIns="45720" rIns="91440" bIns="45720" rtlCol="0">
            <a:normAutofit/>
          </a:bodyPr>
          <a:lstStyle>
            <a:lvl1pPr>
              <a:defRPr lang="en-US" sz="3600" dirty="0" smtClean="0">
                <a:solidFill>
                  <a:schemeClr val="tx1">
                    <a:lumMod val="50000"/>
                  </a:schemeClr>
                </a:solidFill>
              </a:defRPr>
            </a:lvl1pPr>
            <a:lvl2pPr>
              <a:defRPr lang="en-US" sz="3600" baseline="0" dirty="0" smtClean="0">
                <a:solidFill>
                  <a:schemeClr val="tx1">
                    <a:lumMod val="50000"/>
                  </a:schemeClr>
                </a:solidFill>
              </a:defRPr>
            </a:lvl2pPr>
            <a:lvl3pPr>
              <a:defRPr lang="en-US" sz="3600" baseline="0" dirty="0" smtClean="0">
                <a:solidFill>
                  <a:schemeClr val="tx1">
                    <a:lumMod val="50000"/>
                  </a:schemeClr>
                </a:solidFill>
              </a:defRPr>
            </a:lvl3pPr>
            <a:lvl4pPr>
              <a:defRPr lang="en-US" sz="3600" dirty="0" smtClean="0">
                <a:solidFill>
                  <a:schemeClr val="tx1">
                    <a:lumMod val="50000"/>
                  </a:schemeClr>
                </a:solidFill>
              </a:defRPr>
            </a:lvl4pPr>
            <a:lvl5pPr>
              <a:defRPr lang="en-US" sz="3600" dirty="0">
                <a:solidFill>
                  <a:schemeClr val="tx1">
                    <a:lumMod val="50000"/>
                  </a:schemeClr>
                </a:solidFill>
              </a:defRPr>
            </a:lvl5pPr>
          </a:lstStyle>
          <a:p>
            <a:pPr marL="571500" lvl="0" indent="-571500" defTabSz="457200">
              <a:spcBef>
                <a:spcPts val="0"/>
              </a:spcBef>
              <a:buFont typeface="Arial" panose="020B0604020202020204" pitchFamily="34" charset="0"/>
            </a:pPr>
            <a:r>
              <a:rPr lang="en-US" dirty="0" smtClean="0"/>
              <a:t>Click to edit Master text styles</a:t>
            </a:r>
          </a:p>
          <a:p>
            <a:pPr marL="1348740" lvl="1" indent="-571500" defTabSz="457200">
              <a:spcBef>
                <a:spcPts val="0"/>
              </a:spcBef>
              <a:buClr>
                <a:srgbClr val="53B948"/>
              </a:buClr>
              <a:buFont typeface="Arial" panose="020B0604020202020204" pitchFamily="34" charset="0"/>
            </a:pPr>
            <a:r>
              <a:rPr lang="en-US" dirty="0" smtClean="0"/>
              <a:t>Second level</a:t>
            </a:r>
          </a:p>
          <a:p>
            <a:pPr marL="2034540" lvl="2" indent="-571500" defTabSz="457200">
              <a:spcBef>
                <a:spcPts val="0"/>
              </a:spcBef>
              <a:buFont typeface="Arial" panose="020B0604020202020204" pitchFamily="34" charset="0"/>
            </a:pPr>
            <a:r>
              <a:rPr lang="en-US" dirty="0" smtClean="0"/>
              <a:t>Third level</a:t>
            </a:r>
          </a:p>
          <a:p>
            <a:pPr marL="2903220" lvl="3" indent="-571500" defTabSz="457200">
              <a:spcBef>
                <a:spcPts val="0"/>
              </a:spcBef>
              <a:buFont typeface="Arial" panose="020B0604020202020204" pitchFamily="34" charset="0"/>
            </a:pPr>
            <a:r>
              <a:rPr lang="en-US" dirty="0" smtClean="0"/>
              <a:t>Fourth level</a:t>
            </a:r>
          </a:p>
          <a:p>
            <a:pPr marL="3680460" lvl="4" indent="-571500" defTabSz="457200">
              <a:spcBef>
                <a:spcPts val="0"/>
              </a:spcBef>
              <a:buFont typeface="Arial" panose="020B0604020202020204" pitchFamily="34" charset="0"/>
            </a:pPr>
            <a:r>
              <a:rPr lang="en-US" dirty="0" smtClean="0"/>
              <a:t>Fifth level</a:t>
            </a:r>
            <a:endParaRPr lang="en-US" dirty="0"/>
          </a:p>
        </p:txBody>
      </p:sp>
      <p:sp>
        <p:nvSpPr>
          <p:cNvPr id="6" name="Rectangle 5"/>
          <p:cNvSpPr/>
          <p:nvPr userDrawn="1"/>
        </p:nvSpPr>
        <p:spPr>
          <a:xfrm>
            <a:off x="-1" y="1039605"/>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03668" y="215373"/>
            <a:ext cx="1327785" cy="824230"/>
          </a:xfrm>
          <a:prstGeom prst="rect">
            <a:avLst/>
          </a:prstGeom>
        </p:spPr>
      </p:pic>
      <p:sp>
        <p:nvSpPr>
          <p:cNvPr id="8" name="Title 7"/>
          <p:cNvSpPr>
            <a:spLocks noGrp="1"/>
          </p:cNvSpPr>
          <p:nvPr>
            <p:ph type="title"/>
          </p:nvPr>
        </p:nvSpPr>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Tree>
    <p:extLst>
      <p:ext uri="{BB962C8B-B14F-4D97-AF65-F5344CB8AC3E}">
        <p14:creationId xmlns:p14="http://schemas.microsoft.com/office/powerpoint/2010/main" val="10591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77240" y="1363073"/>
            <a:ext cx="6865620" cy="7792286"/>
          </a:xfrm>
        </p:spPr>
        <p:txBody>
          <a:bodyPr/>
          <a:lstStyle>
            <a:lvl1pPr>
              <a:defRPr sz="3800">
                <a:solidFill>
                  <a:schemeClr val="tx1">
                    <a:lumMod val="50000"/>
                  </a:schemeClr>
                </a:solidFill>
              </a:defRPr>
            </a:lvl1pPr>
            <a:lvl2pPr>
              <a:defRPr sz="3200">
                <a:solidFill>
                  <a:schemeClr val="tx1">
                    <a:lumMod val="50000"/>
                  </a:schemeClr>
                </a:solidFill>
              </a:defRPr>
            </a:lvl2pPr>
            <a:lvl3pPr>
              <a:defRPr sz="2900">
                <a:solidFill>
                  <a:schemeClr val="tx1">
                    <a:lumMod val="50000"/>
                  </a:schemeClr>
                </a:solidFill>
              </a:defRPr>
            </a:lvl3pPr>
            <a:lvl4pPr>
              <a:defRPr sz="2600">
                <a:solidFill>
                  <a:schemeClr val="tx1">
                    <a:lumMod val="50000"/>
                  </a:schemeClr>
                </a:solidFill>
              </a:defRPr>
            </a:lvl4pPr>
            <a:lvl5pPr>
              <a:defRPr sz="2200">
                <a:solidFill>
                  <a:schemeClr val="tx1">
                    <a:lumMod val="50000"/>
                  </a:schemeClr>
                </a:solidFill>
              </a:defRPr>
            </a:lvl5pPr>
            <a:lvl6pPr>
              <a:defRPr sz="2900"/>
            </a:lvl6pPr>
            <a:lvl7pPr>
              <a:defRPr sz="2900"/>
            </a:lvl7pPr>
            <a:lvl8pPr>
              <a:defRPr sz="2900"/>
            </a:lvl8pPr>
            <a:lvl9pPr>
              <a:defRPr sz="2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7901940" y="1363073"/>
            <a:ext cx="6865620" cy="7792286"/>
          </a:xfrm>
        </p:spPr>
        <p:txBody>
          <a:bodyPr/>
          <a:lstStyle>
            <a:lvl1pPr>
              <a:defRPr sz="3800">
                <a:solidFill>
                  <a:schemeClr val="tx1">
                    <a:lumMod val="50000"/>
                  </a:schemeClr>
                </a:solidFill>
              </a:defRPr>
            </a:lvl1pPr>
            <a:lvl2pPr>
              <a:defRPr sz="3200">
                <a:solidFill>
                  <a:schemeClr val="tx1">
                    <a:lumMod val="50000"/>
                  </a:schemeClr>
                </a:solidFill>
              </a:defRPr>
            </a:lvl2pPr>
            <a:lvl3pPr>
              <a:defRPr sz="2900">
                <a:solidFill>
                  <a:schemeClr val="tx1">
                    <a:lumMod val="50000"/>
                  </a:schemeClr>
                </a:solidFill>
              </a:defRPr>
            </a:lvl3pPr>
            <a:lvl4pPr>
              <a:defRPr sz="2600">
                <a:solidFill>
                  <a:schemeClr val="tx1">
                    <a:lumMod val="50000"/>
                  </a:schemeClr>
                </a:solidFill>
              </a:defRPr>
            </a:lvl4pPr>
            <a:lvl5pPr>
              <a:defRPr sz="2200">
                <a:solidFill>
                  <a:schemeClr val="tx1">
                    <a:lumMod val="50000"/>
                  </a:schemeClr>
                </a:solidFill>
              </a:defRPr>
            </a:lvl5pPr>
            <a:lvl6pPr>
              <a:defRPr sz="2900"/>
            </a:lvl6pPr>
            <a:lvl7pPr>
              <a:defRPr sz="2900"/>
            </a:lvl7pPr>
            <a:lvl8pPr>
              <a:defRPr sz="2900"/>
            </a:lvl8pPr>
            <a:lvl9pPr>
              <a:defRPr sz="2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0"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1" name="Rectangle 10"/>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2" name="Title 1"/>
          <p:cNvSpPr txBox="1">
            <a:spLocks/>
          </p:cNvSpPr>
          <p:nvPr userDrawn="1"/>
        </p:nvSpPr>
        <p:spPr>
          <a:xfrm>
            <a:off x="777241" y="11672"/>
            <a:ext cx="13275846" cy="1073370"/>
          </a:xfrm>
          <a:prstGeom prst="rect">
            <a:avLst/>
          </a:prstGeom>
        </p:spPr>
        <p:txBody>
          <a:bodyPr vert="horz" lIns="146304" tIns="73152" rIns="146304" bIns="73152" rtlCol="0" anchor="ctr">
            <a:normAutofit/>
          </a:bodyPr>
          <a:lstStyle>
            <a:lvl1pPr algn="l" defTabSz="457200" rtl="0" eaLnBrk="1" latinLnBrk="0" hangingPunct="1">
              <a:spcBef>
                <a:spcPct val="0"/>
              </a:spcBef>
              <a:buNone/>
              <a:defRPr sz="3000" b="0" i="0" kern="1200">
                <a:solidFill>
                  <a:schemeClr val="bg1">
                    <a:lumMod val="50000"/>
                  </a:schemeClr>
                </a:solidFill>
                <a:latin typeface="Lato Bold"/>
                <a:ea typeface="+mj-ea"/>
                <a:cs typeface="Lato Bold"/>
              </a:defRPr>
            </a:lvl1pPr>
          </a:lstStyle>
          <a:p>
            <a:endParaRPr lang="en-US" sz="4500" b="0" i="0" dirty="0">
              <a:solidFill>
                <a:schemeClr val="tx1">
                  <a:lumMod val="50000"/>
                </a:schemeClr>
              </a:solidFill>
              <a:latin typeface="Futura Bk BT" pitchFamily="34" charset="0"/>
              <a:cs typeface="Futura Book"/>
            </a:endParaRPr>
          </a:p>
        </p:txBody>
      </p:sp>
      <p:sp>
        <p:nvSpPr>
          <p:cNvPr id="18" name="Rectangle 17"/>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13" name="Picture 12"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318370681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6" name="Title 1"/>
          <p:cNvSpPr>
            <a:spLocks noGrp="1"/>
          </p:cNvSpPr>
          <p:nvPr>
            <p:ph type="title"/>
          </p:nvPr>
        </p:nvSpPr>
        <p:spPr>
          <a:xfrm>
            <a:off x="777241" y="11672"/>
            <a:ext cx="13275846" cy="1073370"/>
          </a:xfrm>
        </p:spPr>
        <p:txBody>
          <a:bodyPr>
            <a:normAutofit/>
          </a:bodyPr>
          <a:lstStyle>
            <a:lvl1pPr>
              <a:defRPr sz="4500">
                <a:solidFill>
                  <a:schemeClr val="tx1">
                    <a:lumMod val="50000"/>
                  </a:schemeClr>
                </a:solidFill>
                <a:latin typeface="Futura Bk BT" pitchFamily="34" charset="0"/>
              </a:defRPr>
            </a:lvl1pPr>
          </a:lstStyle>
          <a:p>
            <a:r>
              <a:rPr lang="en-US" dirty="0" smtClean="0"/>
              <a:t>Click to edit Master title style</a:t>
            </a:r>
            <a:endParaRPr lang="en-US" dirty="0"/>
          </a:p>
        </p:txBody>
      </p:sp>
      <p:sp>
        <p:nvSpPr>
          <p:cNvPr id="15" name="Rectangle 14"/>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16" name="Picture 15"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5350602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777240" y="1386307"/>
            <a:ext cx="13990320" cy="7787864"/>
          </a:xfrm>
        </p:spPr>
        <p:txBody>
          <a:bodyPr vert="eaVert"/>
          <a:lstStyle>
            <a:lvl1pPr>
              <a:buClr>
                <a:schemeClr val="accent1"/>
              </a:buClr>
              <a:defRPr/>
            </a:lvl1pPr>
            <a:lvl2pPr>
              <a:buClr>
                <a:srgbClr val="53B948"/>
              </a:buClr>
              <a:defRPr/>
            </a:lvl2pPr>
            <a:lvl3pPr>
              <a:buClr>
                <a:schemeClr val="accent4"/>
              </a:buClr>
              <a:defRPr/>
            </a:lvl3pPr>
            <a:lvl4pPr>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Rectangle 10"/>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2"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8" name="Title 1"/>
          <p:cNvSpPr>
            <a:spLocks noGrp="1"/>
          </p:cNvSpPr>
          <p:nvPr>
            <p:ph type="title"/>
          </p:nvPr>
        </p:nvSpPr>
        <p:spPr>
          <a:xfrm>
            <a:off x="777241" y="11672"/>
            <a:ext cx="13073539" cy="1073370"/>
          </a:xfrm>
        </p:spPr>
        <p:txBody>
          <a:bodyPr>
            <a:normAutofit/>
          </a:bodyPr>
          <a:lstStyle>
            <a:lvl1pPr>
              <a:defRPr sz="4500"/>
            </a:lvl1pPr>
          </a:lstStyle>
          <a:p>
            <a:r>
              <a:rPr lang="en-US" smtClean="0"/>
              <a:t>Click to edit Master title style</a:t>
            </a:r>
            <a:endParaRPr lang="en-US" dirty="0"/>
          </a:p>
        </p:txBody>
      </p:sp>
      <p:sp>
        <p:nvSpPr>
          <p:cNvPr id="17" name="Rectangle 16"/>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19" name="Picture 18"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237716159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22034" y="6234178"/>
            <a:ext cx="15588867" cy="3849478"/>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5" name="Rectangle 4"/>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8" name="Title 1"/>
          <p:cNvSpPr>
            <a:spLocks noGrp="1"/>
          </p:cNvSpPr>
          <p:nvPr>
            <p:ph type="ctrTitle"/>
          </p:nvPr>
        </p:nvSpPr>
        <p:spPr>
          <a:xfrm>
            <a:off x="572774" y="5074678"/>
            <a:ext cx="13213080" cy="1159500"/>
          </a:xfrm>
        </p:spPr>
        <p:txBody>
          <a:bodyPr>
            <a:normAutofit/>
          </a:bodyPr>
          <a:lstStyle>
            <a:lvl1pPr algn="l">
              <a:defRPr sz="5400">
                <a:solidFill>
                  <a:schemeClr val="accent1"/>
                </a:solidFill>
                <a:latin typeface="Futura Bk BT" pitchFamily="34" charset="0"/>
              </a:defRPr>
            </a:lvl1pPr>
          </a:lstStyle>
          <a:p>
            <a:r>
              <a:rPr lang="en-US" smtClean="0"/>
              <a:t>Click to edit Master title style</a:t>
            </a:r>
            <a:endParaRPr lang="en-US" dirty="0"/>
          </a:p>
        </p:txBody>
      </p:sp>
      <p:sp>
        <p:nvSpPr>
          <p:cNvPr id="10" name="Rectangle 9"/>
          <p:cNvSpPr/>
          <p:nvPr userDrawn="1"/>
        </p:nvSpPr>
        <p:spPr>
          <a:xfrm>
            <a:off x="1" y="6234179"/>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solidFill>
                <a:schemeClr val="accent1"/>
              </a:solidFill>
            </a:endParaRPr>
          </a:p>
        </p:txBody>
      </p:sp>
      <p:sp>
        <p:nvSpPr>
          <p:cNvPr id="13"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pic>
        <p:nvPicPr>
          <p:cNvPr id="3" name="Picture 2" descr="new_ScienceLogic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37558" y="251113"/>
            <a:ext cx="3376557" cy="599903"/>
          </a:xfrm>
          <a:prstGeom prst="rect">
            <a:avLst/>
          </a:prstGeom>
        </p:spPr>
      </p:pic>
    </p:spTree>
    <p:extLst>
      <p:ext uri="{BB962C8B-B14F-4D97-AF65-F5344CB8AC3E}">
        <p14:creationId xmlns:p14="http://schemas.microsoft.com/office/powerpoint/2010/main" val="3921222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concluding image.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65747"/>
            <a:ext cx="15613337" cy="6263704"/>
          </a:xfrm>
          <a:prstGeom prst="rect">
            <a:avLst/>
          </a:prstGeom>
        </p:spPr>
      </p:pic>
      <p:sp>
        <p:nvSpPr>
          <p:cNvPr id="3" name="Title 1"/>
          <p:cNvSpPr>
            <a:spLocks noGrp="1"/>
          </p:cNvSpPr>
          <p:nvPr>
            <p:ph type="ctrTitle"/>
          </p:nvPr>
        </p:nvSpPr>
        <p:spPr>
          <a:xfrm>
            <a:off x="330400" y="2765690"/>
            <a:ext cx="13213080" cy="1159500"/>
          </a:xfrm>
        </p:spPr>
        <p:txBody>
          <a:bodyPr>
            <a:normAutofit/>
          </a:bodyPr>
          <a:lstStyle>
            <a:lvl1pPr algn="l">
              <a:defRPr sz="5400">
                <a:solidFill>
                  <a:schemeClr val="accent1"/>
                </a:solidFill>
                <a:latin typeface="Futura Bk BT" pitchFamily="34" charset="0"/>
              </a:defRPr>
            </a:lvl1pPr>
          </a:lstStyle>
          <a:p>
            <a:r>
              <a:rPr lang="en-US" smtClean="0"/>
              <a:t>Click to edit Master title style</a:t>
            </a:r>
            <a:endParaRPr lang="en-US" dirty="0"/>
          </a:p>
        </p:txBody>
      </p:sp>
      <p:sp>
        <p:nvSpPr>
          <p:cNvPr id="8" name="Rectangle 7"/>
          <p:cNvSpPr/>
          <p:nvPr userDrawn="1"/>
        </p:nvSpPr>
        <p:spPr>
          <a:xfrm>
            <a:off x="-17991" y="3865747"/>
            <a:ext cx="15613337" cy="101072"/>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solidFill>
                <a:schemeClr val="accent1"/>
              </a:solidFill>
            </a:endParaRPr>
          </a:p>
        </p:txBody>
      </p:sp>
      <p:sp>
        <p:nvSpPr>
          <p:cNvPr id="12" name="Rectangle 11"/>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7" name="Picture 6" descr="new_ScienceLogic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7558" y="251113"/>
            <a:ext cx="3376557" cy="599903"/>
          </a:xfrm>
          <a:prstGeom prst="rect">
            <a:avLst/>
          </a:prstGeom>
        </p:spPr>
      </p:pic>
    </p:spTree>
    <p:extLst>
      <p:ext uri="{BB962C8B-B14F-4D97-AF65-F5344CB8AC3E}">
        <p14:creationId xmlns:p14="http://schemas.microsoft.com/office/powerpoint/2010/main" val="3353529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4" name="Text Placeholder 12"/>
          <p:cNvSpPr>
            <a:spLocks noGrp="1"/>
          </p:cNvSpPr>
          <p:nvPr>
            <p:ph type="body" sz="quarter" idx="11"/>
          </p:nvPr>
        </p:nvSpPr>
        <p:spPr>
          <a:xfrm>
            <a:off x="785338" y="1311597"/>
            <a:ext cx="13962877" cy="619337"/>
          </a:xfrm>
        </p:spPr>
        <p:txBody>
          <a:bodyPr/>
          <a:lstStyle>
            <a:lvl1pPr marL="0" indent="0">
              <a:buFontTx/>
              <a:buNone/>
              <a:defRPr sz="3200"/>
            </a:lvl1pPr>
          </a:lstStyle>
          <a:p>
            <a:pPr lvl="0"/>
            <a:r>
              <a:rPr lang="en-US" dirty="0" smtClean="0"/>
              <a:t>Click to edit Master text styles</a:t>
            </a:r>
          </a:p>
        </p:txBody>
      </p:sp>
      <p:sp>
        <p:nvSpPr>
          <p:cNvPr id="5" name="Content Placeholder 2"/>
          <p:cNvSpPr>
            <a:spLocks noGrp="1"/>
          </p:cNvSpPr>
          <p:nvPr>
            <p:ph idx="1"/>
          </p:nvPr>
        </p:nvSpPr>
        <p:spPr>
          <a:xfrm>
            <a:off x="777240" y="2081552"/>
            <a:ext cx="13990320" cy="6470438"/>
          </a:xfrm>
        </p:spPr>
        <p:txBody>
          <a:bodyPr/>
          <a:lstStyle>
            <a:lvl1pPr>
              <a:buSzPct val="65000"/>
              <a:defRPr sz="3800">
                <a:solidFill>
                  <a:schemeClr val="tx1">
                    <a:lumMod val="50000"/>
                  </a:schemeClr>
                </a:solidFill>
              </a:defRPr>
            </a:lvl1pPr>
            <a:lvl2pPr>
              <a:defRPr sz="3200">
                <a:solidFill>
                  <a:schemeClr val="tx1">
                    <a:lumMod val="50000"/>
                  </a:schemeClr>
                </a:solidFill>
              </a:defRPr>
            </a:lvl2pPr>
            <a:lvl3pPr marL="1579880" indent="-469901">
              <a:buSzPct val="75000"/>
              <a:buFont typeface="Arial" pitchFamily="34" charset="0"/>
              <a:buChar char="–"/>
              <a:defRPr sz="2900">
                <a:solidFill>
                  <a:schemeClr val="tx1">
                    <a:lumMod val="50000"/>
                  </a:schemeClr>
                </a:solidFill>
              </a:defRPr>
            </a:lvl3pPr>
            <a:lvl4pPr marL="2049781" indent="-467360">
              <a:buFont typeface="Arial" pitchFamily="34" charset="0"/>
              <a:buChar char="–"/>
              <a:defRPr sz="2600">
                <a:solidFill>
                  <a:schemeClr val="tx1">
                    <a:lumMod val="50000"/>
                  </a:schemeClr>
                </a:solidFill>
              </a:defRPr>
            </a:lvl4pPr>
            <a:lvl5pPr marL="2557781" indent="-505461">
              <a:buClr>
                <a:schemeClr val="tx1">
                  <a:lumMod val="75000"/>
                  <a:lumOff val="25000"/>
                </a:schemeClr>
              </a:buClr>
              <a:buFont typeface="Arial" pitchFamily="34" charset="0"/>
              <a:buChar char="–"/>
              <a:defRPr sz="22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1" y="1039605"/>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03668" y="215373"/>
            <a:ext cx="1327785" cy="824230"/>
          </a:xfrm>
          <a:prstGeom prst="rect">
            <a:avLst/>
          </a:prstGeom>
        </p:spPr>
      </p:pic>
      <p:sp>
        <p:nvSpPr>
          <p:cNvPr id="8" name="Title 7"/>
          <p:cNvSpPr>
            <a:spLocks noGrp="1"/>
          </p:cNvSpPr>
          <p:nvPr>
            <p:ph type="title"/>
          </p:nvPr>
        </p:nvSpPr>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Tree>
    <p:extLst>
      <p:ext uri="{BB962C8B-B14F-4D97-AF65-F5344CB8AC3E}">
        <p14:creationId xmlns:p14="http://schemas.microsoft.com/office/powerpoint/2010/main" val="342885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70" y="1387025"/>
            <a:ext cx="14291592" cy="7749249"/>
          </a:xfrm>
        </p:spPr>
        <p:txBody>
          <a:bodyPr/>
          <a:lstStyle>
            <a:lvl1pPr marL="731520" indent="-731520">
              <a:buClr>
                <a:schemeClr val="accent1"/>
              </a:buClr>
              <a:buFont typeface="Arial"/>
              <a:buChar char="•"/>
              <a:defRPr>
                <a:solidFill>
                  <a:schemeClr val="tx1">
                    <a:lumMod val="50000"/>
                  </a:schemeClr>
                </a:solidFill>
              </a:defRPr>
            </a:lvl1pPr>
            <a:lvl2pPr>
              <a:buClr>
                <a:srgbClr val="53B948"/>
              </a:buClr>
              <a:defRPr baseline="0">
                <a:solidFill>
                  <a:schemeClr val="tx1">
                    <a:lumMod val="50000"/>
                  </a:schemeClr>
                </a:solidFill>
              </a:defRPr>
            </a:lvl2pPr>
            <a:lvl3pPr marL="1920240" indent="-457200">
              <a:buClr>
                <a:schemeClr val="accent4"/>
              </a:buClr>
              <a:buFont typeface="Arial"/>
              <a:buChar char="•"/>
              <a:defRPr baseline="0">
                <a:solidFill>
                  <a:schemeClr val="tx1">
                    <a:lumMod val="50000"/>
                  </a:schemeClr>
                </a:solidFill>
              </a:defRPr>
            </a:lvl3pPr>
            <a:lvl4pPr>
              <a:buClr>
                <a:schemeClr val="accent4"/>
              </a:buClr>
              <a:defRPr>
                <a:solidFill>
                  <a:schemeClr val="tx1">
                    <a:lumMod val="50000"/>
                  </a:schemeClr>
                </a:solidFill>
              </a:defRPr>
            </a:lvl4pPr>
            <a:lvl5pPr>
              <a:buClr>
                <a:schemeClr val="accent4"/>
              </a:buClr>
              <a:defRPr>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75972" y="11675"/>
            <a:ext cx="13577116" cy="1073370"/>
          </a:xfrm>
        </p:spPr>
        <p:txBody>
          <a:bodyPr>
            <a:normAutofit/>
          </a:bodyPr>
          <a:lstStyle>
            <a:lvl1pPr>
              <a:defRPr sz="4500">
                <a:solidFill>
                  <a:schemeClr val="tx1">
                    <a:lumMod val="50000"/>
                  </a:schemeClr>
                </a:solidFill>
              </a:defRPr>
            </a:lvl1pPr>
          </a:lstStyle>
          <a:p>
            <a:r>
              <a:rPr lang="en-US" dirty="0" smtClean="0"/>
              <a:t>Click to edit Master title style</a:t>
            </a:r>
            <a:endParaRPr lang="en-US" dirty="0"/>
          </a:p>
        </p:txBody>
      </p:sp>
      <p:sp>
        <p:nvSpPr>
          <p:cNvPr id="17" name="Rectangle 16"/>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srgbClr val="3298D4"/>
              </a:solidFill>
            </a:endParaRPr>
          </a:p>
        </p:txBody>
      </p:sp>
      <p:sp>
        <p:nvSpPr>
          <p:cNvPr id="8" name="Rectangle 7"/>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solidFill>
                <a:prstClr val="white"/>
              </a:solidFill>
            </a:endParaRPr>
          </a:p>
        </p:txBody>
      </p:sp>
      <p:sp>
        <p:nvSpPr>
          <p:cNvPr id="9"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0" name="Rectangle 9"/>
          <p:cNvSpPr/>
          <p:nvPr userDrawn="1"/>
        </p:nvSpPr>
        <p:spPr>
          <a:xfrm>
            <a:off x="572777" y="9568064"/>
            <a:ext cx="4575426" cy="363176"/>
          </a:xfrm>
          <a:prstGeom prst="rect">
            <a:avLst/>
          </a:prstGeom>
        </p:spPr>
        <p:txBody>
          <a:bodyPr wrap="square" lIns="146304" tIns="73152" rIns="146304" bIns="73152">
            <a:spAutoFit/>
          </a:bodyPr>
          <a:lstStyle/>
          <a:p>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2015 </a:t>
            </a:r>
            <a:r>
              <a:rPr lang="en-US" sz="1400" dirty="0">
                <a:solidFill>
                  <a:prstClr val="white">
                    <a:lumMod val="65000"/>
                  </a:prstClr>
                </a:solidFill>
                <a:latin typeface="Futura Bk BT" pitchFamily="34" charset="0"/>
                <a:cs typeface="Lato Light"/>
              </a:rPr>
              <a:t>ScienceLogic Inc. All rights reserved</a:t>
            </a:r>
          </a:p>
        </p:txBody>
      </p:sp>
      <p:pic>
        <p:nvPicPr>
          <p:cNvPr id="11" name="Picture 10"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
        <p:nvSpPr>
          <p:cNvPr id="12" name="TextBox 11"/>
          <p:cNvSpPr txBox="1"/>
          <p:nvPr userDrawn="1"/>
        </p:nvSpPr>
        <p:spPr>
          <a:xfrm>
            <a:off x="6062935" y="9558338"/>
            <a:ext cx="3440958" cy="440120"/>
          </a:xfrm>
          <a:prstGeom prst="rect">
            <a:avLst/>
          </a:prstGeom>
          <a:noFill/>
        </p:spPr>
        <p:txBody>
          <a:bodyPr wrap="square" lIns="146304" tIns="73152" rIns="146304" bIns="73152" rtlCol="0">
            <a:spAutoFit/>
          </a:bodyPr>
          <a:lstStyle/>
          <a:p>
            <a:pPr algn="ctr"/>
            <a:r>
              <a:rPr lang="en-US" sz="1900" dirty="0" smtClean="0">
                <a:solidFill>
                  <a:prstClr val="white"/>
                </a:solidFill>
              </a:rPr>
              <a:t>Customization</a:t>
            </a:r>
            <a:endParaRPr lang="en-US" sz="1900" dirty="0">
              <a:solidFill>
                <a:prstClr val="white"/>
              </a:solidFill>
            </a:endParaRPr>
          </a:p>
        </p:txBody>
      </p:sp>
    </p:spTree>
    <p:extLst>
      <p:ext uri="{BB962C8B-B14F-4D97-AF65-F5344CB8AC3E}">
        <p14:creationId xmlns:p14="http://schemas.microsoft.com/office/powerpoint/2010/main" val="31971439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74" y="1387025"/>
            <a:ext cx="14291592" cy="7749249"/>
          </a:xfrm>
        </p:spPr>
        <p:txBody>
          <a:bodyPr/>
          <a:lstStyle>
            <a:lvl1pPr marL="777240" indent="-777240">
              <a:buClr>
                <a:schemeClr val="accent1"/>
              </a:buClr>
              <a:buFont typeface="Arial"/>
              <a:buChar char="•"/>
              <a:defRPr>
                <a:solidFill>
                  <a:schemeClr val="accent3"/>
                </a:solidFill>
              </a:defRPr>
            </a:lvl1pPr>
            <a:lvl2pPr>
              <a:buClr>
                <a:srgbClr val="53B948"/>
              </a:buClr>
              <a:defRPr baseline="0">
                <a:solidFill>
                  <a:schemeClr val="accent3"/>
                </a:solidFill>
              </a:defRPr>
            </a:lvl2pPr>
            <a:lvl3pPr marL="2040255" indent="-485775">
              <a:buClr>
                <a:schemeClr val="accent4"/>
              </a:buClr>
              <a:buFont typeface="Arial"/>
              <a:buChar char="•"/>
              <a:defRPr baseline="0">
                <a:solidFill>
                  <a:schemeClr val="accent3"/>
                </a:solidFill>
              </a:defRPr>
            </a:lvl3pPr>
            <a:lvl4pPr>
              <a:buClr>
                <a:schemeClr val="accent4"/>
              </a:buClr>
              <a:defRPr>
                <a:solidFill>
                  <a:schemeClr val="accent3"/>
                </a:solidFill>
              </a:defRPr>
            </a:lvl4pPr>
            <a:lvl5pPr>
              <a:buClr>
                <a:schemeClr val="accent4"/>
              </a:buCl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75976" y="11675"/>
            <a:ext cx="13577116" cy="1073369"/>
          </a:xfrm>
        </p:spPr>
        <p:txBody>
          <a:bodyPr>
            <a:normAutofit/>
          </a:bodyPr>
          <a:lstStyle>
            <a:lvl1pPr>
              <a:defRPr sz="4250">
                <a:solidFill>
                  <a:schemeClr val="accent3"/>
                </a:solidFill>
              </a:defRPr>
            </a:lvl1pPr>
          </a:lstStyle>
          <a:p>
            <a:r>
              <a:rPr lang="en-US" smtClean="0"/>
              <a:t>Click to edit Master title style</a:t>
            </a:r>
            <a:endParaRPr lang="en-US" dirty="0"/>
          </a:p>
        </p:txBody>
      </p:sp>
      <p:sp>
        <p:nvSpPr>
          <p:cNvPr id="17" name="Rectangle 16"/>
          <p:cNvSpPr/>
          <p:nvPr/>
        </p:nvSpPr>
        <p:spPr>
          <a:xfrm>
            <a:off x="-1" y="1039608"/>
            <a:ext cx="15566834" cy="67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4930">
              <a:solidFill>
                <a:schemeClr val="accent1"/>
              </a:solidFill>
            </a:endParaRPr>
          </a:p>
        </p:txBody>
      </p:sp>
      <p:sp>
        <p:nvSpPr>
          <p:cNvPr id="8" name="Rectangle 7"/>
          <p:cNvSpPr/>
          <p:nvPr/>
        </p:nvSpPr>
        <p:spPr>
          <a:xfrm>
            <a:off x="6" y="9448089"/>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930"/>
          </a:p>
        </p:txBody>
      </p:sp>
      <p:sp>
        <p:nvSpPr>
          <p:cNvPr id="12" name="Rectangle 11"/>
          <p:cNvSpPr/>
          <p:nvPr/>
        </p:nvSpPr>
        <p:spPr>
          <a:xfrm>
            <a:off x="572780" y="9526674"/>
            <a:ext cx="4575426" cy="301621"/>
          </a:xfrm>
          <a:prstGeom prst="rect">
            <a:avLst/>
          </a:prstGeom>
        </p:spPr>
        <p:txBody>
          <a:bodyPr wrap="square">
            <a:spAutoFit/>
          </a:bodyPr>
          <a:lstStyle/>
          <a:p>
            <a:pPr algn="l"/>
            <a:r>
              <a:rPr lang="en-US" sz="1360" b="0" i="0" dirty="0" smtClean="0">
                <a:solidFill>
                  <a:schemeClr val="bg1">
                    <a:lumMod val="65000"/>
                  </a:schemeClr>
                </a:solidFill>
                <a:latin typeface="Arial"/>
                <a:cs typeface="Arial"/>
              </a:rPr>
              <a:t>© 2015 ScienceLogic Inc. All rights reserved.</a:t>
            </a:r>
            <a:endParaRPr lang="en-US" sz="1360" b="0" i="0" dirty="0">
              <a:solidFill>
                <a:schemeClr val="bg1">
                  <a:lumMod val="65000"/>
                </a:schemeClr>
              </a:solidFill>
              <a:latin typeface="Arial"/>
              <a:cs typeface="Arial"/>
            </a:endParaRPr>
          </a:p>
        </p:txBody>
      </p:sp>
      <p:pic>
        <p:nvPicPr>
          <p:cNvPr id="16" name="Picture 15" descr="do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7318" y="135585"/>
            <a:ext cx="777189" cy="786738"/>
          </a:xfrm>
          <a:prstGeom prst="rect">
            <a:avLst/>
          </a:prstGeom>
        </p:spPr>
      </p:pic>
    </p:spTree>
    <p:extLst>
      <p:ext uri="{BB962C8B-B14F-4D97-AF65-F5344CB8AC3E}">
        <p14:creationId xmlns:p14="http://schemas.microsoft.com/office/powerpoint/2010/main" val="2296632250"/>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77240" y="1363073"/>
            <a:ext cx="6865620" cy="7792286"/>
          </a:xfrm>
        </p:spPr>
        <p:txBody>
          <a:bodyPr/>
          <a:lstStyle>
            <a:lvl1pPr>
              <a:defRPr sz="3800">
                <a:solidFill>
                  <a:schemeClr val="tx1">
                    <a:lumMod val="50000"/>
                  </a:schemeClr>
                </a:solidFill>
              </a:defRPr>
            </a:lvl1pPr>
            <a:lvl2pPr>
              <a:defRPr sz="3200">
                <a:solidFill>
                  <a:schemeClr val="tx1">
                    <a:lumMod val="50000"/>
                  </a:schemeClr>
                </a:solidFill>
              </a:defRPr>
            </a:lvl2pPr>
            <a:lvl3pPr>
              <a:defRPr sz="2900">
                <a:solidFill>
                  <a:schemeClr val="tx1">
                    <a:lumMod val="50000"/>
                  </a:schemeClr>
                </a:solidFill>
              </a:defRPr>
            </a:lvl3pPr>
            <a:lvl4pPr>
              <a:defRPr sz="2600">
                <a:solidFill>
                  <a:schemeClr val="tx1">
                    <a:lumMod val="50000"/>
                  </a:schemeClr>
                </a:solidFill>
              </a:defRPr>
            </a:lvl4pPr>
            <a:lvl5pPr>
              <a:defRPr sz="2200">
                <a:solidFill>
                  <a:schemeClr val="tx1">
                    <a:lumMod val="50000"/>
                  </a:schemeClr>
                </a:solidFill>
              </a:defRPr>
            </a:lvl5pPr>
            <a:lvl6pPr>
              <a:defRPr sz="2900"/>
            </a:lvl6pPr>
            <a:lvl7pPr>
              <a:defRPr sz="2900"/>
            </a:lvl7pPr>
            <a:lvl8pPr>
              <a:defRPr sz="2900"/>
            </a:lvl8pPr>
            <a:lvl9pPr>
              <a:defRPr sz="2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7901940" y="1363073"/>
            <a:ext cx="6865620" cy="7792286"/>
          </a:xfrm>
        </p:spPr>
        <p:txBody>
          <a:bodyPr/>
          <a:lstStyle>
            <a:lvl1pPr>
              <a:defRPr sz="3800">
                <a:solidFill>
                  <a:schemeClr val="tx1">
                    <a:lumMod val="50000"/>
                  </a:schemeClr>
                </a:solidFill>
              </a:defRPr>
            </a:lvl1pPr>
            <a:lvl2pPr>
              <a:defRPr sz="3200">
                <a:solidFill>
                  <a:schemeClr val="tx1">
                    <a:lumMod val="50000"/>
                  </a:schemeClr>
                </a:solidFill>
              </a:defRPr>
            </a:lvl2pPr>
            <a:lvl3pPr>
              <a:defRPr sz="2900">
                <a:solidFill>
                  <a:schemeClr val="tx1">
                    <a:lumMod val="50000"/>
                  </a:schemeClr>
                </a:solidFill>
              </a:defRPr>
            </a:lvl3pPr>
            <a:lvl4pPr>
              <a:defRPr sz="2600">
                <a:solidFill>
                  <a:schemeClr val="tx1">
                    <a:lumMod val="50000"/>
                  </a:schemeClr>
                </a:solidFill>
              </a:defRPr>
            </a:lvl4pPr>
            <a:lvl5pPr>
              <a:defRPr sz="2200">
                <a:solidFill>
                  <a:schemeClr val="tx1">
                    <a:lumMod val="50000"/>
                  </a:schemeClr>
                </a:solidFill>
              </a:defRPr>
            </a:lvl5pPr>
            <a:lvl6pPr>
              <a:defRPr sz="2900"/>
            </a:lvl6pPr>
            <a:lvl7pPr>
              <a:defRPr sz="2900"/>
            </a:lvl7pPr>
            <a:lvl8pPr>
              <a:defRPr sz="2900"/>
            </a:lvl8pPr>
            <a:lvl9pPr>
              <a:defRPr sz="2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solidFill>
                <a:prstClr val="white"/>
              </a:solidFill>
            </a:endParaRPr>
          </a:p>
        </p:txBody>
      </p:sp>
      <p:sp>
        <p:nvSpPr>
          <p:cNvPr id="10"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1" name="Rectangle 10"/>
          <p:cNvSpPr/>
          <p:nvPr userDrawn="1"/>
        </p:nvSpPr>
        <p:spPr>
          <a:xfrm>
            <a:off x="572777" y="9568064"/>
            <a:ext cx="4575426" cy="363176"/>
          </a:xfrm>
          <a:prstGeom prst="rect">
            <a:avLst/>
          </a:prstGeom>
        </p:spPr>
        <p:txBody>
          <a:bodyPr wrap="square" lIns="146304" tIns="73152" rIns="146304" bIns="73152">
            <a:spAutoFit/>
          </a:bodyPr>
          <a:lstStyle/>
          <a:p>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2015 </a:t>
            </a:r>
            <a:r>
              <a:rPr lang="en-US" sz="1400" dirty="0">
                <a:solidFill>
                  <a:prstClr val="white">
                    <a:lumMod val="65000"/>
                  </a:prstClr>
                </a:solidFill>
                <a:latin typeface="Futura Bk BT" pitchFamily="34" charset="0"/>
                <a:cs typeface="Lato Light"/>
              </a:rPr>
              <a:t>ScienceLogic Inc. All rights reserved</a:t>
            </a:r>
          </a:p>
        </p:txBody>
      </p:sp>
      <p:sp>
        <p:nvSpPr>
          <p:cNvPr id="12" name="Title 1"/>
          <p:cNvSpPr txBox="1">
            <a:spLocks/>
          </p:cNvSpPr>
          <p:nvPr userDrawn="1"/>
        </p:nvSpPr>
        <p:spPr>
          <a:xfrm>
            <a:off x="777242" y="11675"/>
            <a:ext cx="13275846" cy="1073370"/>
          </a:xfrm>
          <a:prstGeom prst="rect">
            <a:avLst/>
          </a:prstGeom>
        </p:spPr>
        <p:txBody>
          <a:bodyPr vert="horz" lIns="146304" tIns="73152" rIns="146304" bIns="73152" rtlCol="0" anchor="ctr">
            <a:normAutofit/>
          </a:bodyPr>
          <a:lstStyle>
            <a:lvl1pPr algn="l" defTabSz="457200" rtl="0" eaLnBrk="1" latinLnBrk="0" hangingPunct="1">
              <a:spcBef>
                <a:spcPct val="0"/>
              </a:spcBef>
              <a:buNone/>
              <a:defRPr sz="3000" b="0" i="0" kern="1200">
                <a:solidFill>
                  <a:schemeClr val="bg1">
                    <a:lumMod val="50000"/>
                  </a:schemeClr>
                </a:solidFill>
                <a:latin typeface="Lato Bold"/>
                <a:ea typeface="+mj-ea"/>
                <a:cs typeface="Lato Bold"/>
              </a:defRPr>
            </a:lvl1pPr>
          </a:lstStyle>
          <a:p>
            <a:r>
              <a:rPr lang="en-US" sz="4500" dirty="0" smtClean="0">
                <a:solidFill>
                  <a:schemeClr val="tx1">
                    <a:lumMod val="50000"/>
                  </a:schemeClr>
                </a:solidFill>
                <a:latin typeface="Futura Bk BT" pitchFamily="34" charset="0"/>
                <a:cs typeface="Futura Book"/>
              </a:rPr>
              <a:t>Click to edit Master title style</a:t>
            </a:r>
            <a:endParaRPr lang="en-US" sz="4500" dirty="0">
              <a:solidFill>
                <a:schemeClr val="tx1">
                  <a:lumMod val="50000"/>
                </a:schemeClr>
              </a:solidFill>
              <a:latin typeface="Futura Bk BT" pitchFamily="34" charset="0"/>
              <a:cs typeface="Futura Book"/>
            </a:endParaRPr>
          </a:p>
        </p:txBody>
      </p:sp>
      <p:sp>
        <p:nvSpPr>
          <p:cNvPr id="18" name="Rectangle 17"/>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prstClr val="white"/>
              </a:solidFill>
            </a:endParaRPr>
          </a:p>
        </p:txBody>
      </p:sp>
      <p:pic>
        <p:nvPicPr>
          <p:cNvPr id="13" name="Picture 12"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
        <p:nvSpPr>
          <p:cNvPr id="14" name="TextBox 13"/>
          <p:cNvSpPr txBox="1"/>
          <p:nvPr userDrawn="1"/>
        </p:nvSpPr>
        <p:spPr>
          <a:xfrm>
            <a:off x="6062935" y="9558338"/>
            <a:ext cx="3440958" cy="440120"/>
          </a:xfrm>
          <a:prstGeom prst="rect">
            <a:avLst/>
          </a:prstGeom>
          <a:noFill/>
        </p:spPr>
        <p:txBody>
          <a:bodyPr wrap="square" lIns="146304" tIns="73152" rIns="146304" bIns="73152" rtlCol="0">
            <a:spAutoFit/>
          </a:bodyPr>
          <a:lstStyle/>
          <a:p>
            <a:pPr algn="ctr"/>
            <a:r>
              <a:rPr lang="en-US" sz="1900" dirty="0" smtClean="0">
                <a:solidFill>
                  <a:prstClr val="white"/>
                </a:solidFill>
              </a:rPr>
              <a:t>Customization</a:t>
            </a:r>
            <a:endParaRPr lang="en-US" sz="1900" dirty="0">
              <a:solidFill>
                <a:prstClr val="white"/>
              </a:solidFill>
            </a:endParaRPr>
          </a:p>
        </p:txBody>
      </p:sp>
    </p:spTree>
    <p:extLst>
      <p:ext uri="{BB962C8B-B14F-4D97-AF65-F5344CB8AC3E}">
        <p14:creationId xmlns:p14="http://schemas.microsoft.com/office/powerpoint/2010/main" val="543668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7240" y="1350691"/>
            <a:ext cx="6868320" cy="713283"/>
          </a:xfrm>
        </p:spPr>
        <p:txBody>
          <a:bodyPr anchor="b">
            <a:noAutofit/>
          </a:bodyPr>
          <a:lstStyle>
            <a:lvl1pPr marL="0" indent="0">
              <a:buNone/>
              <a:defRPr sz="3500" b="1">
                <a:solidFill>
                  <a:schemeClr val="tx1">
                    <a:lumMod val="50000"/>
                  </a:schemeClr>
                </a:solidFill>
              </a:defRPr>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dirty="0" smtClean="0"/>
              <a:t>Click to edit Master text styles</a:t>
            </a:r>
          </a:p>
        </p:txBody>
      </p:sp>
      <p:sp>
        <p:nvSpPr>
          <p:cNvPr id="4" name="Content Placeholder 3"/>
          <p:cNvSpPr>
            <a:spLocks noGrp="1"/>
          </p:cNvSpPr>
          <p:nvPr>
            <p:ph sz="half" idx="2"/>
          </p:nvPr>
        </p:nvSpPr>
        <p:spPr>
          <a:xfrm>
            <a:off x="777240" y="2259436"/>
            <a:ext cx="6868320" cy="6964077"/>
          </a:xfrm>
        </p:spPr>
        <p:txBody>
          <a:bodyPr/>
          <a:lstStyle>
            <a:lvl1pPr>
              <a:buClr>
                <a:schemeClr val="accent1"/>
              </a:buClr>
              <a:defRPr sz="3200">
                <a:solidFill>
                  <a:schemeClr val="tx1">
                    <a:lumMod val="50000"/>
                  </a:schemeClr>
                </a:solidFill>
              </a:defRPr>
            </a:lvl1pPr>
            <a:lvl2pPr>
              <a:buClr>
                <a:schemeClr val="accent2"/>
              </a:buClr>
              <a:defRPr sz="2900">
                <a:solidFill>
                  <a:schemeClr val="tx1">
                    <a:lumMod val="50000"/>
                  </a:schemeClr>
                </a:solidFill>
              </a:defRPr>
            </a:lvl2pPr>
            <a:lvl3pPr>
              <a:buClr>
                <a:schemeClr val="accent4"/>
              </a:buClr>
              <a:defRPr sz="2600">
                <a:solidFill>
                  <a:schemeClr val="tx1">
                    <a:lumMod val="50000"/>
                  </a:schemeClr>
                </a:solidFill>
              </a:defRPr>
            </a:lvl3pPr>
            <a:lvl4pPr>
              <a:buClr>
                <a:schemeClr val="accent4"/>
              </a:buClr>
              <a:defRPr sz="2200">
                <a:solidFill>
                  <a:schemeClr val="tx1">
                    <a:lumMod val="50000"/>
                  </a:schemeClr>
                </a:solidFill>
              </a:defRPr>
            </a:lvl4pPr>
            <a:lvl5pPr>
              <a:buClr>
                <a:schemeClr val="accent4"/>
              </a:buClr>
              <a:defRPr sz="2200">
                <a:solidFill>
                  <a:schemeClr val="tx1">
                    <a:lumMod val="50000"/>
                  </a:schemeClr>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7896545" y="1350691"/>
            <a:ext cx="6871018" cy="713283"/>
          </a:xfrm>
        </p:spPr>
        <p:txBody>
          <a:bodyPr anchor="b">
            <a:normAutofit/>
          </a:bodyPr>
          <a:lstStyle>
            <a:lvl1pPr marL="0" indent="0">
              <a:buNone/>
              <a:defRPr sz="3500" b="1">
                <a:solidFill>
                  <a:schemeClr val="tx1">
                    <a:lumMod val="50000"/>
                  </a:schemeClr>
                </a:solidFill>
              </a:defRPr>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dirty="0" smtClean="0"/>
              <a:t>Click to edit Master text styles</a:t>
            </a:r>
          </a:p>
        </p:txBody>
      </p:sp>
      <p:sp>
        <p:nvSpPr>
          <p:cNvPr id="6" name="Content Placeholder 5"/>
          <p:cNvSpPr>
            <a:spLocks noGrp="1"/>
          </p:cNvSpPr>
          <p:nvPr>
            <p:ph sz="quarter" idx="4"/>
          </p:nvPr>
        </p:nvSpPr>
        <p:spPr>
          <a:xfrm>
            <a:off x="7896545" y="2259436"/>
            <a:ext cx="6871018" cy="6964077"/>
          </a:xfrm>
        </p:spPr>
        <p:txBody>
          <a:bodyPr/>
          <a:lstStyle>
            <a:lvl1pPr marL="548640" indent="-548640">
              <a:buClr>
                <a:schemeClr val="accent1"/>
              </a:buClr>
              <a:buFont typeface="Arial"/>
              <a:buChar char="•"/>
              <a:defRPr sz="3200">
                <a:solidFill>
                  <a:schemeClr val="tx1">
                    <a:lumMod val="50000"/>
                  </a:schemeClr>
                </a:solidFill>
              </a:defRPr>
            </a:lvl1pPr>
            <a:lvl2pPr marL="1188720" indent="-457200">
              <a:buClr>
                <a:schemeClr val="accent2"/>
              </a:buClr>
              <a:buFont typeface="Arial"/>
              <a:buChar char="•"/>
              <a:defRPr sz="2900">
                <a:solidFill>
                  <a:schemeClr val="tx1">
                    <a:lumMod val="50000"/>
                  </a:schemeClr>
                </a:solidFill>
              </a:defRPr>
            </a:lvl2pPr>
            <a:lvl3pPr>
              <a:buClr>
                <a:schemeClr val="accent4"/>
              </a:buClr>
              <a:defRPr sz="2600">
                <a:solidFill>
                  <a:schemeClr val="tx1">
                    <a:lumMod val="50000"/>
                  </a:schemeClr>
                </a:solidFill>
              </a:defRPr>
            </a:lvl3pPr>
            <a:lvl4pPr>
              <a:buClr>
                <a:schemeClr val="accent4"/>
              </a:buClr>
              <a:defRPr sz="2200">
                <a:solidFill>
                  <a:schemeClr val="tx1">
                    <a:lumMod val="50000"/>
                  </a:schemeClr>
                </a:solidFill>
              </a:defRPr>
            </a:lvl4pPr>
            <a:lvl5pPr>
              <a:buClr>
                <a:schemeClr val="accent4"/>
              </a:buClr>
              <a:defRPr sz="2200">
                <a:solidFill>
                  <a:schemeClr val="tx1">
                    <a:lumMod val="50000"/>
                  </a:schemeClr>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Rectangle 13"/>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solidFill>
                <a:prstClr val="white"/>
              </a:solidFill>
            </a:endParaRPr>
          </a:p>
        </p:txBody>
      </p:sp>
      <p:sp>
        <p:nvSpPr>
          <p:cNvPr id="15" name="Slide Number Placeholder 5"/>
          <p:cNvSpPr>
            <a:spLocks noGrp="1"/>
          </p:cNvSpPr>
          <p:nvPr>
            <p:ph type="sldNum" sz="quarter" idx="10"/>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6" name="Rectangle 15"/>
          <p:cNvSpPr/>
          <p:nvPr userDrawn="1"/>
        </p:nvSpPr>
        <p:spPr>
          <a:xfrm>
            <a:off x="572777" y="9568064"/>
            <a:ext cx="4575426" cy="363176"/>
          </a:xfrm>
          <a:prstGeom prst="rect">
            <a:avLst/>
          </a:prstGeom>
        </p:spPr>
        <p:txBody>
          <a:bodyPr wrap="square" lIns="146304" tIns="73152" rIns="146304" bIns="73152">
            <a:spAutoFit/>
          </a:bodyPr>
          <a:lstStyle/>
          <a:p>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2015 </a:t>
            </a:r>
            <a:r>
              <a:rPr lang="en-US" sz="1400" dirty="0">
                <a:solidFill>
                  <a:prstClr val="white">
                    <a:lumMod val="65000"/>
                  </a:prstClr>
                </a:solidFill>
                <a:latin typeface="Futura Bk BT" pitchFamily="34" charset="0"/>
                <a:cs typeface="Lato Light"/>
              </a:rPr>
              <a:t>ScienceLogic Inc. All rights reserved</a:t>
            </a:r>
          </a:p>
        </p:txBody>
      </p:sp>
      <p:sp>
        <p:nvSpPr>
          <p:cNvPr id="11" name="Title 1"/>
          <p:cNvSpPr>
            <a:spLocks noGrp="1"/>
          </p:cNvSpPr>
          <p:nvPr>
            <p:ph type="title"/>
          </p:nvPr>
        </p:nvSpPr>
        <p:spPr>
          <a:xfrm>
            <a:off x="777242" y="11675"/>
            <a:ext cx="13275846" cy="1073370"/>
          </a:xfrm>
        </p:spPr>
        <p:txBody>
          <a:bodyPr>
            <a:normAutofit/>
          </a:bodyPr>
          <a:lstStyle>
            <a:lvl1pPr>
              <a:defRPr sz="4500" b="0" i="0">
                <a:solidFill>
                  <a:schemeClr val="tx1">
                    <a:lumMod val="50000"/>
                  </a:schemeClr>
                </a:solidFill>
                <a:latin typeface="Futura Bk BT" pitchFamily="34" charset="0"/>
                <a:cs typeface="Futura Bk BT" pitchFamily="34" charset="0"/>
              </a:defRPr>
            </a:lvl1pPr>
          </a:lstStyle>
          <a:p>
            <a:r>
              <a:rPr lang="en-US" dirty="0" smtClean="0"/>
              <a:t>Click to edit Master title style</a:t>
            </a:r>
            <a:endParaRPr lang="en-US" dirty="0"/>
          </a:p>
        </p:txBody>
      </p:sp>
      <p:sp>
        <p:nvSpPr>
          <p:cNvPr id="20" name="Rectangle 19"/>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prstClr val="white"/>
              </a:solidFill>
            </a:endParaRPr>
          </a:p>
        </p:txBody>
      </p:sp>
      <p:pic>
        <p:nvPicPr>
          <p:cNvPr id="17" name="Picture 16"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
        <p:nvSpPr>
          <p:cNvPr id="12" name="TextBox 11"/>
          <p:cNvSpPr txBox="1"/>
          <p:nvPr userDrawn="1"/>
        </p:nvSpPr>
        <p:spPr>
          <a:xfrm>
            <a:off x="6062935" y="9558338"/>
            <a:ext cx="3440958" cy="440120"/>
          </a:xfrm>
          <a:prstGeom prst="rect">
            <a:avLst/>
          </a:prstGeom>
          <a:noFill/>
        </p:spPr>
        <p:txBody>
          <a:bodyPr wrap="square" lIns="146304" tIns="73152" rIns="146304" bIns="73152" rtlCol="0">
            <a:spAutoFit/>
          </a:bodyPr>
          <a:lstStyle/>
          <a:p>
            <a:pPr algn="ctr"/>
            <a:r>
              <a:rPr lang="en-US" sz="1900" dirty="0" smtClean="0">
                <a:solidFill>
                  <a:prstClr val="white"/>
                </a:solidFill>
              </a:rPr>
              <a:t>Customization</a:t>
            </a:r>
            <a:endParaRPr lang="en-US" sz="1900" dirty="0">
              <a:solidFill>
                <a:prstClr val="white"/>
              </a:solidFill>
            </a:endParaRPr>
          </a:p>
        </p:txBody>
      </p:sp>
    </p:spTree>
    <p:extLst>
      <p:ext uri="{BB962C8B-B14F-4D97-AF65-F5344CB8AC3E}">
        <p14:creationId xmlns:p14="http://schemas.microsoft.com/office/powerpoint/2010/main" val="408876291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solidFill>
                <a:prstClr val="white"/>
              </a:solidFill>
            </a:endParaRPr>
          </a:p>
        </p:txBody>
      </p:sp>
      <p:sp>
        <p:nvSpPr>
          <p:cNvPr id="12"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7" y="9568064"/>
            <a:ext cx="4575426" cy="363176"/>
          </a:xfrm>
          <a:prstGeom prst="rect">
            <a:avLst/>
          </a:prstGeom>
        </p:spPr>
        <p:txBody>
          <a:bodyPr wrap="square" lIns="146304" tIns="73152" rIns="146304" bIns="73152">
            <a:spAutoFit/>
          </a:bodyPr>
          <a:lstStyle/>
          <a:p>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2015 </a:t>
            </a:r>
            <a:r>
              <a:rPr lang="en-US" sz="1400" dirty="0">
                <a:solidFill>
                  <a:prstClr val="white">
                    <a:lumMod val="65000"/>
                  </a:prstClr>
                </a:solidFill>
                <a:latin typeface="Futura Bk BT" pitchFamily="34" charset="0"/>
                <a:cs typeface="Lato Light"/>
              </a:rPr>
              <a:t>ScienceLogic Inc. All rights reserved</a:t>
            </a:r>
          </a:p>
        </p:txBody>
      </p:sp>
      <p:sp>
        <p:nvSpPr>
          <p:cNvPr id="6" name="Title 1"/>
          <p:cNvSpPr>
            <a:spLocks noGrp="1"/>
          </p:cNvSpPr>
          <p:nvPr>
            <p:ph type="title"/>
          </p:nvPr>
        </p:nvSpPr>
        <p:spPr>
          <a:xfrm>
            <a:off x="777242" y="11675"/>
            <a:ext cx="13275846" cy="1073370"/>
          </a:xfrm>
        </p:spPr>
        <p:txBody>
          <a:bodyPr>
            <a:normAutofit/>
          </a:bodyPr>
          <a:lstStyle>
            <a:lvl1pPr>
              <a:defRPr sz="4500">
                <a:solidFill>
                  <a:schemeClr val="tx1">
                    <a:lumMod val="50000"/>
                  </a:schemeClr>
                </a:solidFill>
                <a:latin typeface="Futura Bk BT" pitchFamily="34" charset="0"/>
              </a:defRPr>
            </a:lvl1pPr>
          </a:lstStyle>
          <a:p>
            <a:r>
              <a:rPr lang="en-US" dirty="0" smtClean="0"/>
              <a:t>Click to edit Master title style</a:t>
            </a:r>
            <a:endParaRPr lang="en-US" dirty="0"/>
          </a:p>
        </p:txBody>
      </p:sp>
      <p:sp>
        <p:nvSpPr>
          <p:cNvPr id="15" name="Rectangle 14"/>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prstClr val="white"/>
              </a:solidFill>
            </a:endParaRPr>
          </a:p>
        </p:txBody>
      </p:sp>
      <p:pic>
        <p:nvPicPr>
          <p:cNvPr id="16" name="Picture 15"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
        <p:nvSpPr>
          <p:cNvPr id="8" name="TextBox 7"/>
          <p:cNvSpPr txBox="1"/>
          <p:nvPr userDrawn="1"/>
        </p:nvSpPr>
        <p:spPr>
          <a:xfrm>
            <a:off x="6062935" y="9558338"/>
            <a:ext cx="3440958" cy="440120"/>
          </a:xfrm>
          <a:prstGeom prst="rect">
            <a:avLst/>
          </a:prstGeom>
          <a:noFill/>
        </p:spPr>
        <p:txBody>
          <a:bodyPr wrap="square" lIns="146304" tIns="73152" rIns="146304" bIns="73152" rtlCol="0">
            <a:spAutoFit/>
          </a:bodyPr>
          <a:lstStyle/>
          <a:p>
            <a:pPr algn="ctr"/>
            <a:r>
              <a:rPr lang="en-US" sz="1900" dirty="0" smtClean="0">
                <a:solidFill>
                  <a:prstClr val="white"/>
                </a:solidFill>
              </a:rPr>
              <a:t>Customization</a:t>
            </a:r>
            <a:endParaRPr lang="en-US" sz="1900" dirty="0">
              <a:solidFill>
                <a:prstClr val="white"/>
              </a:solidFill>
            </a:endParaRPr>
          </a:p>
        </p:txBody>
      </p:sp>
    </p:spTree>
    <p:extLst>
      <p:ext uri="{BB962C8B-B14F-4D97-AF65-F5344CB8AC3E}">
        <p14:creationId xmlns:p14="http://schemas.microsoft.com/office/powerpoint/2010/main" val="297914138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ath_Slide">
    <p:spTree>
      <p:nvGrpSpPr>
        <p:cNvPr id="1" name=""/>
        <p:cNvGrpSpPr/>
        <p:nvPr/>
      </p:nvGrpSpPr>
      <p:grpSpPr>
        <a:xfrm>
          <a:off x="0" y="0"/>
          <a:ext cx="0" cy="0"/>
          <a:chOff x="0" y="0"/>
          <a:chExt cx="0" cy="0"/>
        </a:xfrm>
      </p:grpSpPr>
      <p:sp>
        <p:nvSpPr>
          <p:cNvPr id="11" name="Rectangle 10"/>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solidFill>
                <a:prstClr val="white"/>
              </a:solidFill>
            </a:endParaRPr>
          </a:p>
        </p:txBody>
      </p:sp>
      <p:sp>
        <p:nvSpPr>
          <p:cNvPr id="12"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7" y="9568064"/>
            <a:ext cx="4575426" cy="363176"/>
          </a:xfrm>
          <a:prstGeom prst="rect">
            <a:avLst/>
          </a:prstGeom>
        </p:spPr>
        <p:txBody>
          <a:bodyPr wrap="square" lIns="146304" tIns="73152" rIns="146304" bIns="73152">
            <a:spAutoFit/>
          </a:bodyPr>
          <a:lstStyle/>
          <a:p>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2015 </a:t>
            </a:r>
            <a:r>
              <a:rPr lang="en-US" sz="1400" dirty="0">
                <a:solidFill>
                  <a:prstClr val="white">
                    <a:lumMod val="65000"/>
                  </a:prstClr>
                </a:solidFill>
                <a:latin typeface="Futura Bk BT" pitchFamily="34" charset="0"/>
                <a:cs typeface="Lato Light"/>
              </a:rPr>
              <a:t>ScienceLogic Inc. All rights reserved</a:t>
            </a:r>
          </a:p>
        </p:txBody>
      </p:sp>
      <p:sp>
        <p:nvSpPr>
          <p:cNvPr id="6" name="Title 1"/>
          <p:cNvSpPr>
            <a:spLocks noGrp="1"/>
          </p:cNvSpPr>
          <p:nvPr>
            <p:ph type="title"/>
          </p:nvPr>
        </p:nvSpPr>
        <p:spPr>
          <a:xfrm>
            <a:off x="777242" y="11675"/>
            <a:ext cx="13275846" cy="1073370"/>
          </a:xfrm>
        </p:spPr>
        <p:txBody>
          <a:bodyPr>
            <a:normAutofit/>
          </a:bodyPr>
          <a:lstStyle>
            <a:lvl1pPr>
              <a:defRPr sz="4500">
                <a:solidFill>
                  <a:schemeClr val="tx1">
                    <a:lumMod val="50000"/>
                  </a:schemeClr>
                </a:solidFill>
                <a:latin typeface="Futura Bk BT" pitchFamily="34" charset="0"/>
              </a:defRPr>
            </a:lvl1pPr>
          </a:lstStyle>
          <a:p>
            <a:r>
              <a:rPr lang="en-US" dirty="0" smtClean="0"/>
              <a:t>Click to edit Master title style</a:t>
            </a:r>
            <a:endParaRPr lang="en-US" dirty="0"/>
          </a:p>
        </p:txBody>
      </p:sp>
      <p:sp>
        <p:nvSpPr>
          <p:cNvPr id="15" name="Rectangle 14"/>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prstClr val="white"/>
              </a:solidFill>
            </a:endParaRPr>
          </a:p>
        </p:txBody>
      </p:sp>
      <p:pic>
        <p:nvPicPr>
          <p:cNvPr id="16" name="Picture 15"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
        <p:nvSpPr>
          <p:cNvPr id="3" name="Content Placeholder 2"/>
          <p:cNvSpPr>
            <a:spLocks noGrp="1"/>
          </p:cNvSpPr>
          <p:nvPr>
            <p:ph sz="quarter" idx="10"/>
          </p:nvPr>
        </p:nvSpPr>
        <p:spPr>
          <a:xfrm>
            <a:off x="777242" y="2726479"/>
            <a:ext cx="14519275" cy="6407573"/>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hasCustomPrompt="1"/>
          </p:nvPr>
        </p:nvSpPr>
        <p:spPr>
          <a:xfrm>
            <a:off x="777242" y="1296673"/>
            <a:ext cx="14519275" cy="642620"/>
          </a:xfrm>
        </p:spPr>
        <p:txBody>
          <a:bodyPr/>
          <a:lstStyle>
            <a:lvl1pPr marL="0" indent="0">
              <a:buNone/>
              <a:defRPr baseline="0">
                <a:solidFill>
                  <a:srgbClr val="0070C0"/>
                </a:solidFill>
              </a:defRPr>
            </a:lvl1pPr>
            <a:lvl2pPr marL="731520" indent="0">
              <a:buNone/>
              <a:defRPr/>
            </a:lvl2pPr>
            <a:lvl3pPr marL="1463040" indent="0">
              <a:buNone/>
              <a:defRPr/>
            </a:lvl3pPr>
            <a:lvl4pPr marL="2194560" indent="0">
              <a:buNone/>
              <a:defRPr/>
            </a:lvl4pPr>
            <a:lvl5pPr marL="2926080" indent="0">
              <a:buNone/>
              <a:defRPr/>
            </a:lvl5pPr>
          </a:lstStyle>
          <a:p>
            <a:pPr lvl="0"/>
            <a:r>
              <a:rPr lang="en-US" dirty="0" smtClean="0"/>
              <a:t>Click to insert text</a:t>
            </a:r>
          </a:p>
        </p:txBody>
      </p:sp>
      <p:sp>
        <p:nvSpPr>
          <p:cNvPr id="10" name="TextBox 9"/>
          <p:cNvSpPr txBox="1"/>
          <p:nvPr userDrawn="1"/>
        </p:nvSpPr>
        <p:spPr>
          <a:xfrm>
            <a:off x="6062935" y="9558338"/>
            <a:ext cx="3440958" cy="440120"/>
          </a:xfrm>
          <a:prstGeom prst="rect">
            <a:avLst/>
          </a:prstGeom>
          <a:noFill/>
        </p:spPr>
        <p:txBody>
          <a:bodyPr wrap="square" lIns="146304" tIns="73152" rIns="146304" bIns="73152" rtlCol="0">
            <a:spAutoFit/>
          </a:bodyPr>
          <a:lstStyle/>
          <a:p>
            <a:pPr algn="ctr"/>
            <a:r>
              <a:rPr lang="en-US" sz="1900" dirty="0" smtClean="0">
                <a:solidFill>
                  <a:prstClr val="white"/>
                </a:solidFill>
              </a:rPr>
              <a:t>Customization</a:t>
            </a:r>
            <a:endParaRPr lang="en-US" sz="1900" dirty="0">
              <a:solidFill>
                <a:prstClr val="white"/>
              </a:solidFill>
            </a:endParaRPr>
          </a:p>
        </p:txBody>
      </p:sp>
    </p:spTree>
    <p:extLst>
      <p:ext uri="{BB962C8B-B14F-4D97-AF65-F5344CB8AC3E}">
        <p14:creationId xmlns:p14="http://schemas.microsoft.com/office/powerpoint/2010/main" val="77650217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777240" y="1386310"/>
            <a:ext cx="13990320" cy="7787864"/>
          </a:xfrm>
        </p:spPr>
        <p:txBody>
          <a:bodyPr vert="eaVert"/>
          <a:lstStyle>
            <a:lvl1pPr>
              <a:buClr>
                <a:schemeClr val="accent1"/>
              </a:buClr>
              <a:defRPr/>
            </a:lvl1pPr>
            <a:lvl2pPr>
              <a:buClr>
                <a:srgbClr val="53B948"/>
              </a:buClr>
              <a:defRPr/>
            </a:lvl2pPr>
            <a:lvl3pPr>
              <a:buClr>
                <a:schemeClr val="accent4"/>
              </a:buClr>
              <a:defRPr/>
            </a:lvl3pPr>
            <a:lvl4pPr>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Rectangle 10"/>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solidFill>
                <a:prstClr val="white"/>
              </a:solidFill>
            </a:endParaRPr>
          </a:p>
        </p:txBody>
      </p:sp>
      <p:sp>
        <p:nvSpPr>
          <p:cNvPr id="12"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3" name="Rectangle 12"/>
          <p:cNvSpPr/>
          <p:nvPr userDrawn="1"/>
        </p:nvSpPr>
        <p:spPr>
          <a:xfrm>
            <a:off x="572777" y="9568064"/>
            <a:ext cx="4575426" cy="363176"/>
          </a:xfrm>
          <a:prstGeom prst="rect">
            <a:avLst/>
          </a:prstGeom>
        </p:spPr>
        <p:txBody>
          <a:bodyPr wrap="square" lIns="146304" tIns="73152" rIns="146304" bIns="73152">
            <a:spAutoFit/>
          </a:bodyPr>
          <a:lstStyle/>
          <a:p>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2015 </a:t>
            </a:r>
            <a:r>
              <a:rPr lang="en-US" sz="1400" dirty="0">
                <a:solidFill>
                  <a:prstClr val="white">
                    <a:lumMod val="65000"/>
                  </a:prstClr>
                </a:solidFill>
                <a:latin typeface="Futura Bk BT" pitchFamily="34" charset="0"/>
                <a:cs typeface="Lato Light"/>
              </a:rPr>
              <a:t>ScienceLogic Inc. All rights reserved</a:t>
            </a:r>
          </a:p>
        </p:txBody>
      </p:sp>
      <p:sp>
        <p:nvSpPr>
          <p:cNvPr id="8" name="Title 1"/>
          <p:cNvSpPr>
            <a:spLocks noGrp="1"/>
          </p:cNvSpPr>
          <p:nvPr>
            <p:ph type="title"/>
          </p:nvPr>
        </p:nvSpPr>
        <p:spPr>
          <a:xfrm>
            <a:off x="777243" y="11675"/>
            <a:ext cx="13073539" cy="1073370"/>
          </a:xfrm>
        </p:spPr>
        <p:txBody>
          <a:bodyPr>
            <a:normAutofit/>
          </a:bodyPr>
          <a:lstStyle>
            <a:lvl1pPr>
              <a:defRPr sz="4500"/>
            </a:lvl1pPr>
          </a:lstStyle>
          <a:p>
            <a:r>
              <a:rPr lang="en-US" smtClean="0"/>
              <a:t>Click to edit Master title style</a:t>
            </a:r>
            <a:endParaRPr lang="en-US" dirty="0"/>
          </a:p>
        </p:txBody>
      </p:sp>
      <p:sp>
        <p:nvSpPr>
          <p:cNvPr id="17" name="Rectangle 16"/>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a:solidFill>
                <a:prstClr val="white"/>
              </a:solidFill>
            </a:endParaRPr>
          </a:p>
        </p:txBody>
      </p:sp>
      <p:pic>
        <p:nvPicPr>
          <p:cNvPr id="19" name="Picture 18"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
        <p:nvSpPr>
          <p:cNvPr id="9" name="TextBox 8"/>
          <p:cNvSpPr txBox="1"/>
          <p:nvPr userDrawn="1"/>
        </p:nvSpPr>
        <p:spPr>
          <a:xfrm>
            <a:off x="6062935" y="9558338"/>
            <a:ext cx="3440958" cy="440120"/>
          </a:xfrm>
          <a:prstGeom prst="rect">
            <a:avLst/>
          </a:prstGeom>
          <a:noFill/>
        </p:spPr>
        <p:txBody>
          <a:bodyPr wrap="square" lIns="146304" tIns="73152" rIns="146304" bIns="73152" rtlCol="0">
            <a:spAutoFit/>
          </a:bodyPr>
          <a:lstStyle/>
          <a:p>
            <a:pPr algn="ctr"/>
            <a:r>
              <a:rPr lang="en-US" sz="1900" dirty="0" smtClean="0">
                <a:solidFill>
                  <a:prstClr val="white"/>
                </a:solidFill>
              </a:rPr>
              <a:t>Customization</a:t>
            </a:r>
            <a:endParaRPr lang="en-US" sz="1900" dirty="0">
              <a:solidFill>
                <a:prstClr val="white"/>
              </a:solidFill>
            </a:endParaRPr>
          </a:p>
        </p:txBody>
      </p:sp>
    </p:spTree>
    <p:extLst>
      <p:ext uri="{BB962C8B-B14F-4D97-AF65-F5344CB8AC3E}">
        <p14:creationId xmlns:p14="http://schemas.microsoft.com/office/powerpoint/2010/main" val="42089856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ndard - 2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77240" y="1363075"/>
            <a:ext cx="6865620" cy="7792287"/>
          </a:xfrm>
        </p:spPr>
        <p:txBody>
          <a:bodyPr/>
          <a:lstStyle>
            <a:lvl1pPr>
              <a:defRPr sz="3910"/>
            </a:lvl1pPr>
            <a:lvl2pPr>
              <a:defRPr sz="2720"/>
            </a:lvl2pPr>
            <a:lvl3pPr>
              <a:defRPr sz="2380"/>
            </a:lvl3pPr>
            <a:lvl4pPr>
              <a:defRPr sz="2040"/>
            </a:lvl4pPr>
            <a:lvl5pPr>
              <a:defRPr sz="1700"/>
            </a:lvl5pPr>
            <a:lvl6pPr>
              <a:defRPr sz="3060"/>
            </a:lvl6pPr>
            <a:lvl7pPr>
              <a:defRPr sz="3060"/>
            </a:lvl7pPr>
            <a:lvl8pPr>
              <a:defRPr sz="3060"/>
            </a:lvl8pPr>
            <a:lvl9pPr>
              <a:defRPr sz="30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901940" y="1363075"/>
            <a:ext cx="6865620" cy="7792287"/>
          </a:xfrm>
        </p:spPr>
        <p:txBody>
          <a:bodyPr/>
          <a:lstStyle>
            <a:lvl1pPr>
              <a:defRPr sz="3910"/>
            </a:lvl1pPr>
            <a:lvl2pPr>
              <a:defRPr sz="2720"/>
            </a:lvl2pPr>
            <a:lvl3pPr>
              <a:defRPr sz="2380"/>
            </a:lvl3pPr>
            <a:lvl4pPr>
              <a:defRPr sz="2040"/>
            </a:lvl4pPr>
            <a:lvl5pPr>
              <a:defRPr sz="1700"/>
            </a:lvl5pPr>
            <a:lvl6pPr>
              <a:defRPr sz="3060"/>
            </a:lvl6pPr>
            <a:lvl7pPr>
              <a:defRPr sz="3060"/>
            </a:lvl7pPr>
            <a:lvl8pPr>
              <a:defRPr sz="3060"/>
            </a:lvl8pPr>
            <a:lvl9pPr>
              <a:defRPr sz="30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6" y="9448089"/>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930"/>
          </a:p>
        </p:txBody>
      </p:sp>
      <p:sp>
        <p:nvSpPr>
          <p:cNvPr id="18" name="Rectangle 17"/>
          <p:cNvSpPr/>
          <p:nvPr/>
        </p:nvSpPr>
        <p:spPr>
          <a:xfrm>
            <a:off x="-1" y="1039608"/>
            <a:ext cx="15566834" cy="67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4930"/>
          </a:p>
        </p:txBody>
      </p:sp>
      <p:sp>
        <p:nvSpPr>
          <p:cNvPr id="13" name="Title 1"/>
          <p:cNvSpPr>
            <a:spLocks noGrp="1"/>
          </p:cNvSpPr>
          <p:nvPr>
            <p:ph type="title"/>
          </p:nvPr>
        </p:nvSpPr>
        <p:spPr>
          <a:xfrm>
            <a:off x="475976" y="11675"/>
            <a:ext cx="13577116" cy="1073369"/>
          </a:xfrm>
        </p:spPr>
        <p:txBody>
          <a:bodyPr>
            <a:normAutofit/>
          </a:bodyPr>
          <a:lstStyle>
            <a:lvl1pPr>
              <a:defRPr sz="4250"/>
            </a:lvl1pPr>
          </a:lstStyle>
          <a:p>
            <a:r>
              <a:rPr lang="en-US" smtClean="0"/>
              <a:t>Click to edit Master title style</a:t>
            </a:r>
            <a:endParaRPr lang="en-US" dirty="0"/>
          </a:p>
        </p:txBody>
      </p:sp>
      <p:sp>
        <p:nvSpPr>
          <p:cNvPr id="10" name="Rectangle 9"/>
          <p:cNvSpPr/>
          <p:nvPr/>
        </p:nvSpPr>
        <p:spPr>
          <a:xfrm>
            <a:off x="572780" y="9526674"/>
            <a:ext cx="4575426" cy="301621"/>
          </a:xfrm>
          <a:prstGeom prst="rect">
            <a:avLst/>
          </a:prstGeom>
        </p:spPr>
        <p:txBody>
          <a:bodyPr wrap="square">
            <a:spAutoFit/>
          </a:bodyPr>
          <a:lstStyle/>
          <a:p>
            <a:pPr algn="l"/>
            <a:r>
              <a:rPr lang="en-US" sz="1360" b="0" i="0" dirty="0" smtClean="0">
                <a:solidFill>
                  <a:schemeClr val="bg1">
                    <a:lumMod val="65000"/>
                  </a:schemeClr>
                </a:solidFill>
                <a:latin typeface="Arial"/>
                <a:cs typeface="Arial"/>
              </a:rPr>
              <a:t>© 2015 ScienceLogic Inc. All rights reserved.</a:t>
            </a:r>
            <a:endParaRPr lang="en-US" sz="1360" b="0" i="0" dirty="0">
              <a:solidFill>
                <a:schemeClr val="bg1">
                  <a:lumMod val="65000"/>
                </a:schemeClr>
              </a:solidFill>
              <a:latin typeface="Arial"/>
              <a:cs typeface="Arial"/>
            </a:endParaRPr>
          </a:p>
        </p:txBody>
      </p:sp>
      <p:pic>
        <p:nvPicPr>
          <p:cNvPr id="17" name="Picture 16" descr="do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7318" y="135585"/>
            <a:ext cx="777189" cy="786738"/>
          </a:xfrm>
          <a:prstGeom prst="rect">
            <a:avLst/>
          </a:prstGeom>
        </p:spPr>
      </p:pic>
    </p:spTree>
    <p:extLst>
      <p:ext uri="{BB962C8B-B14F-4D97-AF65-F5344CB8AC3E}">
        <p14:creationId xmlns:p14="http://schemas.microsoft.com/office/powerpoint/2010/main" val="3159092383"/>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Rectangle 10"/>
          <p:cNvSpPr/>
          <p:nvPr/>
        </p:nvSpPr>
        <p:spPr>
          <a:xfrm>
            <a:off x="6" y="9448089"/>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930"/>
          </a:p>
        </p:txBody>
      </p:sp>
      <p:sp>
        <p:nvSpPr>
          <p:cNvPr id="15" name="Rectangle 14"/>
          <p:cNvSpPr/>
          <p:nvPr/>
        </p:nvSpPr>
        <p:spPr>
          <a:xfrm>
            <a:off x="-1" y="1039608"/>
            <a:ext cx="15566834" cy="67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4930"/>
          </a:p>
        </p:txBody>
      </p:sp>
      <p:sp>
        <p:nvSpPr>
          <p:cNvPr id="9" name="Title 1"/>
          <p:cNvSpPr>
            <a:spLocks noGrp="1"/>
          </p:cNvSpPr>
          <p:nvPr>
            <p:ph type="title"/>
          </p:nvPr>
        </p:nvSpPr>
        <p:spPr>
          <a:xfrm>
            <a:off x="475976" y="11675"/>
            <a:ext cx="13577116" cy="1073369"/>
          </a:xfrm>
        </p:spPr>
        <p:txBody>
          <a:bodyPr>
            <a:normAutofit/>
          </a:bodyPr>
          <a:lstStyle>
            <a:lvl1pPr>
              <a:defRPr sz="4250"/>
            </a:lvl1pPr>
          </a:lstStyle>
          <a:p>
            <a:r>
              <a:rPr lang="en-US" smtClean="0"/>
              <a:t>Click to edit Master title style</a:t>
            </a:r>
            <a:endParaRPr lang="en-US" dirty="0"/>
          </a:p>
        </p:txBody>
      </p:sp>
      <p:sp>
        <p:nvSpPr>
          <p:cNvPr id="10" name="Rectangle 9"/>
          <p:cNvSpPr/>
          <p:nvPr/>
        </p:nvSpPr>
        <p:spPr>
          <a:xfrm>
            <a:off x="572780" y="9526674"/>
            <a:ext cx="4575426" cy="301621"/>
          </a:xfrm>
          <a:prstGeom prst="rect">
            <a:avLst/>
          </a:prstGeom>
        </p:spPr>
        <p:txBody>
          <a:bodyPr wrap="square">
            <a:spAutoFit/>
          </a:bodyPr>
          <a:lstStyle/>
          <a:p>
            <a:pPr algn="l"/>
            <a:r>
              <a:rPr lang="en-US" sz="1360" b="0" i="0" dirty="0" smtClean="0">
                <a:solidFill>
                  <a:schemeClr val="bg1">
                    <a:lumMod val="65000"/>
                  </a:schemeClr>
                </a:solidFill>
                <a:latin typeface="Arial"/>
                <a:cs typeface="Arial"/>
              </a:rPr>
              <a:t>© 2015 ScienceLogic Inc. All rights reserved.</a:t>
            </a:r>
            <a:endParaRPr lang="en-US" sz="1360" b="0" i="0" dirty="0">
              <a:solidFill>
                <a:schemeClr val="bg1">
                  <a:lumMod val="65000"/>
                </a:schemeClr>
              </a:solidFill>
              <a:latin typeface="Arial"/>
              <a:cs typeface="Arial"/>
            </a:endParaRPr>
          </a:p>
        </p:txBody>
      </p:sp>
      <p:pic>
        <p:nvPicPr>
          <p:cNvPr id="16" name="Picture 15" descr="do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7318" y="135585"/>
            <a:ext cx="777189" cy="786738"/>
          </a:xfrm>
          <a:prstGeom prst="rect">
            <a:avLst/>
          </a:prstGeom>
        </p:spPr>
      </p:pic>
      <p:sp>
        <p:nvSpPr>
          <p:cNvPr id="7" name="Rectangle 6"/>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8" name="Rectangle 7"/>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2" name="Rectangle 11"/>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13" name="Picture 12" descr="new_ScienceLogic_Logo_dot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20858947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ransition">
    <p:spTree>
      <p:nvGrpSpPr>
        <p:cNvPr id="1" name=""/>
        <p:cNvGrpSpPr/>
        <p:nvPr/>
      </p:nvGrpSpPr>
      <p:grpSpPr>
        <a:xfrm>
          <a:off x="0" y="0"/>
          <a:ext cx="0" cy="0"/>
          <a:chOff x="0" y="0"/>
          <a:chExt cx="0" cy="0"/>
        </a:xfrm>
      </p:grpSpPr>
      <p:sp>
        <p:nvSpPr>
          <p:cNvPr id="4" name="Rectangle 3"/>
          <p:cNvSpPr/>
          <p:nvPr/>
        </p:nvSpPr>
        <p:spPr>
          <a:xfrm>
            <a:off x="-22034" y="6234181"/>
            <a:ext cx="15588867" cy="3849478"/>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930" dirty="0"/>
          </a:p>
        </p:txBody>
      </p:sp>
      <p:sp>
        <p:nvSpPr>
          <p:cNvPr id="8" name="Title 1"/>
          <p:cNvSpPr>
            <a:spLocks noGrp="1"/>
          </p:cNvSpPr>
          <p:nvPr>
            <p:ph type="ctrTitle"/>
          </p:nvPr>
        </p:nvSpPr>
        <p:spPr>
          <a:xfrm>
            <a:off x="572774" y="5053983"/>
            <a:ext cx="13213080" cy="1159500"/>
          </a:xfrm>
        </p:spPr>
        <p:txBody>
          <a:bodyPr>
            <a:normAutofit/>
          </a:bodyPr>
          <a:lstStyle>
            <a:lvl1pPr algn="l">
              <a:defRPr sz="5780" b="1" i="0">
                <a:solidFill>
                  <a:schemeClr val="accent1"/>
                </a:solidFill>
                <a:latin typeface="Arial"/>
                <a:cs typeface="Arial"/>
              </a:defRPr>
            </a:lvl1pPr>
          </a:lstStyle>
          <a:p>
            <a:r>
              <a:rPr lang="en-US" smtClean="0"/>
              <a:t>Click to edit Master title style</a:t>
            </a:r>
            <a:endParaRPr lang="en-US" dirty="0"/>
          </a:p>
        </p:txBody>
      </p:sp>
      <p:sp>
        <p:nvSpPr>
          <p:cNvPr id="10" name="Rectangle 9"/>
          <p:cNvSpPr/>
          <p:nvPr/>
        </p:nvSpPr>
        <p:spPr>
          <a:xfrm>
            <a:off x="6" y="6234183"/>
            <a:ext cx="15566834" cy="67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4930">
              <a:solidFill>
                <a:schemeClr val="accent1"/>
              </a:solidFill>
            </a:endParaRPr>
          </a:p>
        </p:txBody>
      </p:sp>
      <p:sp>
        <p:nvSpPr>
          <p:cNvPr id="9" name="Rectangle 8"/>
          <p:cNvSpPr/>
          <p:nvPr/>
        </p:nvSpPr>
        <p:spPr>
          <a:xfrm>
            <a:off x="572780" y="9526674"/>
            <a:ext cx="4575426" cy="301621"/>
          </a:xfrm>
          <a:prstGeom prst="rect">
            <a:avLst/>
          </a:prstGeom>
        </p:spPr>
        <p:txBody>
          <a:bodyPr wrap="square">
            <a:spAutoFit/>
          </a:bodyPr>
          <a:lstStyle/>
          <a:p>
            <a:pPr algn="l"/>
            <a:r>
              <a:rPr lang="en-US" sz="1360" b="0" i="0" dirty="0" smtClean="0">
                <a:solidFill>
                  <a:schemeClr val="bg1">
                    <a:lumMod val="65000"/>
                  </a:schemeClr>
                </a:solidFill>
                <a:latin typeface="Arial"/>
                <a:cs typeface="Arial"/>
              </a:rPr>
              <a:t>© 2015 ScienceLogic Inc. All rights reserved.</a:t>
            </a:r>
            <a:endParaRPr lang="en-US" sz="1360" b="0" i="0" dirty="0">
              <a:solidFill>
                <a:schemeClr val="bg1">
                  <a:lumMod val="65000"/>
                </a:schemeClr>
              </a:solidFill>
              <a:latin typeface="Arial"/>
              <a:cs typeface="Arial"/>
            </a:endParaRPr>
          </a:p>
        </p:txBody>
      </p:sp>
      <p:pic>
        <p:nvPicPr>
          <p:cNvPr id="2" name="Picture 1" descr="logo_colorgr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8679" y="408292"/>
            <a:ext cx="3575066" cy="846339"/>
          </a:xfrm>
          <a:prstGeom prst="rect">
            <a:avLst/>
          </a:prstGeom>
        </p:spPr>
      </p:pic>
    </p:spTree>
    <p:extLst>
      <p:ext uri="{BB962C8B-B14F-4D97-AF65-F5344CB8AC3E}">
        <p14:creationId xmlns:p14="http://schemas.microsoft.com/office/powerpoint/2010/main" val="3317973966"/>
      </p:ext>
    </p:extLst>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pic>
        <p:nvPicPr>
          <p:cNvPr id="4" name="Picture 3" descr="concluding-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41751"/>
            <a:ext cx="15544800" cy="6216650"/>
          </a:xfrm>
          <a:prstGeom prst="rect">
            <a:avLst/>
          </a:prstGeom>
        </p:spPr>
      </p:pic>
      <p:sp>
        <p:nvSpPr>
          <p:cNvPr id="3" name="Title 1"/>
          <p:cNvSpPr>
            <a:spLocks noGrp="1"/>
          </p:cNvSpPr>
          <p:nvPr>
            <p:ph type="ctrTitle"/>
          </p:nvPr>
        </p:nvSpPr>
        <p:spPr>
          <a:xfrm>
            <a:off x="330400" y="2669484"/>
            <a:ext cx="13213080" cy="1159500"/>
          </a:xfrm>
        </p:spPr>
        <p:txBody>
          <a:bodyPr>
            <a:normAutofit/>
          </a:bodyPr>
          <a:lstStyle>
            <a:lvl1pPr algn="l">
              <a:defRPr sz="5780" b="1" i="0">
                <a:solidFill>
                  <a:schemeClr val="accent1"/>
                </a:solidFill>
                <a:latin typeface="Arial"/>
                <a:cs typeface="Arial"/>
              </a:defRPr>
            </a:lvl1pPr>
          </a:lstStyle>
          <a:p>
            <a:r>
              <a:rPr lang="en-US" smtClean="0"/>
              <a:t>Click to edit Master title style</a:t>
            </a:r>
            <a:endParaRPr lang="en-US" dirty="0"/>
          </a:p>
        </p:txBody>
      </p:sp>
      <p:sp>
        <p:nvSpPr>
          <p:cNvPr id="8" name="Rectangle 7"/>
          <p:cNvSpPr/>
          <p:nvPr/>
        </p:nvSpPr>
        <p:spPr>
          <a:xfrm>
            <a:off x="-17991" y="3838899"/>
            <a:ext cx="15613337" cy="1010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4930">
              <a:solidFill>
                <a:schemeClr val="accent1"/>
              </a:solidFill>
            </a:endParaRPr>
          </a:p>
        </p:txBody>
      </p:sp>
      <p:sp>
        <p:nvSpPr>
          <p:cNvPr id="10" name="Rectangle 9"/>
          <p:cNvSpPr/>
          <p:nvPr/>
        </p:nvSpPr>
        <p:spPr>
          <a:xfrm>
            <a:off x="572780" y="9526674"/>
            <a:ext cx="4575426" cy="301621"/>
          </a:xfrm>
          <a:prstGeom prst="rect">
            <a:avLst/>
          </a:prstGeom>
        </p:spPr>
        <p:txBody>
          <a:bodyPr wrap="square">
            <a:spAutoFit/>
          </a:bodyPr>
          <a:lstStyle/>
          <a:p>
            <a:pPr algn="l"/>
            <a:r>
              <a:rPr lang="en-US" sz="1360" b="0" i="0" dirty="0" smtClean="0">
                <a:solidFill>
                  <a:schemeClr val="bg1">
                    <a:lumMod val="65000"/>
                  </a:schemeClr>
                </a:solidFill>
                <a:latin typeface="Arial"/>
                <a:cs typeface="Arial"/>
              </a:rPr>
              <a:t>© 2015 ScienceLogic Inc. All rights reserved.</a:t>
            </a:r>
            <a:endParaRPr lang="en-US" sz="1360" b="0" i="0" dirty="0">
              <a:solidFill>
                <a:schemeClr val="bg1">
                  <a:lumMod val="65000"/>
                </a:schemeClr>
              </a:solidFill>
              <a:latin typeface="Arial"/>
              <a:cs typeface="Arial"/>
            </a:endParaRPr>
          </a:p>
        </p:txBody>
      </p:sp>
      <p:pic>
        <p:nvPicPr>
          <p:cNvPr id="11" name="Picture 10" descr="logo_colorgr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8679" y="408292"/>
            <a:ext cx="3575066" cy="846339"/>
          </a:xfrm>
          <a:prstGeom prst="rect">
            <a:avLst/>
          </a:prstGeom>
        </p:spPr>
      </p:pic>
    </p:spTree>
    <p:extLst>
      <p:ext uri="{BB962C8B-B14F-4D97-AF65-F5344CB8AC3E}">
        <p14:creationId xmlns:p14="http://schemas.microsoft.com/office/powerpoint/2010/main" val="4222225349"/>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11" name="Rectangle 10"/>
          <p:cNvSpPr/>
          <p:nvPr/>
        </p:nvSpPr>
        <p:spPr>
          <a:xfrm>
            <a:off x="6" y="9448089"/>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930"/>
          </a:p>
        </p:txBody>
      </p:sp>
      <p:sp>
        <p:nvSpPr>
          <p:cNvPr id="15" name="Rectangle 14"/>
          <p:cNvSpPr/>
          <p:nvPr/>
        </p:nvSpPr>
        <p:spPr>
          <a:xfrm>
            <a:off x="-1" y="1039608"/>
            <a:ext cx="15566834" cy="67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4930"/>
          </a:p>
        </p:txBody>
      </p:sp>
      <p:sp>
        <p:nvSpPr>
          <p:cNvPr id="9" name="Title 1"/>
          <p:cNvSpPr>
            <a:spLocks noGrp="1"/>
          </p:cNvSpPr>
          <p:nvPr>
            <p:ph type="title"/>
          </p:nvPr>
        </p:nvSpPr>
        <p:spPr>
          <a:xfrm>
            <a:off x="475976" y="11675"/>
            <a:ext cx="13577116" cy="1073369"/>
          </a:xfrm>
        </p:spPr>
        <p:txBody>
          <a:bodyPr>
            <a:normAutofit/>
          </a:bodyPr>
          <a:lstStyle>
            <a:lvl1pPr>
              <a:defRPr sz="4250"/>
            </a:lvl1pPr>
          </a:lstStyle>
          <a:p>
            <a:r>
              <a:rPr lang="en-US" smtClean="0"/>
              <a:t>Click to edit Master title style</a:t>
            </a:r>
            <a:endParaRPr lang="en-US" dirty="0"/>
          </a:p>
        </p:txBody>
      </p:sp>
      <p:sp>
        <p:nvSpPr>
          <p:cNvPr id="10" name="Rectangle 9"/>
          <p:cNvSpPr/>
          <p:nvPr/>
        </p:nvSpPr>
        <p:spPr>
          <a:xfrm>
            <a:off x="572780" y="9526674"/>
            <a:ext cx="4575426" cy="301621"/>
          </a:xfrm>
          <a:prstGeom prst="rect">
            <a:avLst/>
          </a:prstGeom>
        </p:spPr>
        <p:txBody>
          <a:bodyPr wrap="square">
            <a:spAutoFit/>
          </a:bodyPr>
          <a:lstStyle/>
          <a:p>
            <a:pPr algn="l"/>
            <a:r>
              <a:rPr lang="en-US" sz="1360" b="0" i="0" dirty="0" smtClean="0">
                <a:solidFill>
                  <a:schemeClr val="bg1">
                    <a:lumMod val="65000"/>
                  </a:schemeClr>
                </a:solidFill>
                <a:latin typeface="Arial"/>
                <a:cs typeface="Arial"/>
              </a:rPr>
              <a:t>© 2015 ScienceLogic Inc. All rights reserved.</a:t>
            </a:r>
            <a:endParaRPr lang="en-US" sz="1360" b="0" i="0" dirty="0">
              <a:solidFill>
                <a:schemeClr val="bg1">
                  <a:lumMod val="65000"/>
                </a:schemeClr>
              </a:solidFill>
              <a:latin typeface="Arial"/>
              <a:cs typeface="Arial"/>
            </a:endParaRPr>
          </a:p>
        </p:txBody>
      </p:sp>
      <p:pic>
        <p:nvPicPr>
          <p:cNvPr id="16" name="Picture 15" descr="do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7318" y="135585"/>
            <a:ext cx="777189" cy="786738"/>
          </a:xfrm>
          <a:prstGeom prst="rect">
            <a:avLst/>
          </a:prstGeom>
        </p:spPr>
      </p:pic>
    </p:spTree>
    <p:extLst>
      <p:ext uri="{BB962C8B-B14F-4D97-AF65-F5344CB8AC3E}">
        <p14:creationId xmlns:p14="http://schemas.microsoft.com/office/powerpoint/2010/main" val="1824864169"/>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7240" y="1350688"/>
            <a:ext cx="6868320" cy="713283"/>
          </a:xfrm>
        </p:spPr>
        <p:txBody>
          <a:bodyPr anchor="b">
            <a:noAutofit/>
          </a:bodyPr>
          <a:lstStyle>
            <a:lvl1pPr marL="0" indent="0">
              <a:buNone/>
              <a:defRPr sz="3500" b="1">
                <a:solidFill>
                  <a:schemeClr val="tx1">
                    <a:lumMod val="50000"/>
                  </a:schemeClr>
                </a:solidFill>
              </a:defRPr>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dirty="0" smtClean="0"/>
              <a:t>Click to edit Master text styles</a:t>
            </a:r>
          </a:p>
        </p:txBody>
      </p:sp>
      <p:sp>
        <p:nvSpPr>
          <p:cNvPr id="4" name="Content Placeholder 3"/>
          <p:cNvSpPr>
            <a:spLocks noGrp="1"/>
          </p:cNvSpPr>
          <p:nvPr>
            <p:ph sz="half" idx="2"/>
          </p:nvPr>
        </p:nvSpPr>
        <p:spPr>
          <a:xfrm>
            <a:off x="777240" y="2259436"/>
            <a:ext cx="6868320" cy="6964077"/>
          </a:xfrm>
        </p:spPr>
        <p:txBody>
          <a:bodyPr/>
          <a:lstStyle>
            <a:lvl1pPr>
              <a:buClr>
                <a:schemeClr val="accent1"/>
              </a:buClr>
              <a:defRPr sz="3200">
                <a:solidFill>
                  <a:schemeClr val="tx1">
                    <a:lumMod val="50000"/>
                  </a:schemeClr>
                </a:solidFill>
              </a:defRPr>
            </a:lvl1pPr>
            <a:lvl2pPr>
              <a:buClr>
                <a:schemeClr val="accent2"/>
              </a:buClr>
              <a:defRPr sz="2900">
                <a:solidFill>
                  <a:schemeClr val="tx1">
                    <a:lumMod val="50000"/>
                  </a:schemeClr>
                </a:solidFill>
              </a:defRPr>
            </a:lvl2pPr>
            <a:lvl3pPr>
              <a:buClr>
                <a:schemeClr val="accent4"/>
              </a:buClr>
              <a:defRPr sz="2600">
                <a:solidFill>
                  <a:schemeClr val="tx1">
                    <a:lumMod val="50000"/>
                  </a:schemeClr>
                </a:solidFill>
              </a:defRPr>
            </a:lvl3pPr>
            <a:lvl4pPr>
              <a:buClr>
                <a:schemeClr val="accent4"/>
              </a:buClr>
              <a:defRPr sz="2200">
                <a:solidFill>
                  <a:schemeClr val="tx1">
                    <a:lumMod val="50000"/>
                  </a:schemeClr>
                </a:solidFill>
              </a:defRPr>
            </a:lvl4pPr>
            <a:lvl5pPr>
              <a:buClr>
                <a:schemeClr val="accent4"/>
              </a:buClr>
              <a:defRPr sz="2200">
                <a:solidFill>
                  <a:schemeClr val="tx1">
                    <a:lumMod val="50000"/>
                  </a:schemeClr>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7896543" y="1350688"/>
            <a:ext cx="6871018" cy="713283"/>
          </a:xfrm>
        </p:spPr>
        <p:txBody>
          <a:bodyPr anchor="b">
            <a:normAutofit/>
          </a:bodyPr>
          <a:lstStyle>
            <a:lvl1pPr marL="0" indent="0">
              <a:buNone/>
              <a:defRPr sz="3500" b="1">
                <a:solidFill>
                  <a:schemeClr val="tx1">
                    <a:lumMod val="50000"/>
                  </a:schemeClr>
                </a:solidFill>
              </a:defRPr>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dirty="0" smtClean="0"/>
              <a:t>Click to edit Master text styles</a:t>
            </a:r>
          </a:p>
        </p:txBody>
      </p:sp>
      <p:sp>
        <p:nvSpPr>
          <p:cNvPr id="6" name="Content Placeholder 5"/>
          <p:cNvSpPr>
            <a:spLocks noGrp="1"/>
          </p:cNvSpPr>
          <p:nvPr>
            <p:ph sz="quarter" idx="4"/>
          </p:nvPr>
        </p:nvSpPr>
        <p:spPr>
          <a:xfrm>
            <a:off x="7896543" y="2259436"/>
            <a:ext cx="6871018" cy="6964077"/>
          </a:xfrm>
        </p:spPr>
        <p:txBody>
          <a:bodyPr/>
          <a:lstStyle>
            <a:lvl1pPr marL="548640" indent="-548640">
              <a:buClr>
                <a:schemeClr val="accent1"/>
              </a:buClr>
              <a:buFont typeface="Arial"/>
              <a:buChar char="•"/>
              <a:defRPr sz="3200">
                <a:solidFill>
                  <a:schemeClr val="tx1">
                    <a:lumMod val="50000"/>
                  </a:schemeClr>
                </a:solidFill>
              </a:defRPr>
            </a:lvl1pPr>
            <a:lvl2pPr marL="1188720" indent="-457200">
              <a:buClr>
                <a:schemeClr val="accent2"/>
              </a:buClr>
              <a:buFont typeface="Arial"/>
              <a:buChar char="•"/>
              <a:defRPr sz="2900">
                <a:solidFill>
                  <a:schemeClr val="tx1">
                    <a:lumMod val="50000"/>
                  </a:schemeClr>
                </a:solidFill>
              </a:defRPr>
            </a:lvl2pPr>
            <a:lvl3pPr>
              <a:buClr>
                <a:schemeClr val="accent4"/>
              </a:buClr>
              <a:defRPr sz="2600">
                <a:solidFill>
                  <a:schemeClr val="tx1">
                    <a:lumMod val="50000"/>
                  </a:schemeClr>
                </a:solidFill>
              </a:defRPr>
            </a:lvl3pPr>
            <a:lvl4pPr>
              <a:buClr>
                <a:schemeClr val="accent4"/>
              </a:buClr>
              <a:defRPr sz="2200">
                <a:solidFill>
                  <a:schemeClr val="tx1">
                    <a:lumMod val="50000"/>
                  </a:schemeClr>
                </a:solidFill>
              </a:defRPr>
            </a:lvl4pPr>
            <a:lvl5pPr>
              <a:buClr>
                <a:schemeClr val="accent4"/>
              </a:buClr>
              <a:defRPr sz="2200">
                <a:solidFill>
                  <a:schemeClr val="tx1">
                    <a:lumMod val="50000"/>
                  </a:schemeClr>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Rectangle 13"/>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5" name="Slide Number Placeholder 5"/>
          <p:cNvSpPr>
            <a:spLocks noGrp="1"/>
          </p:cNvSpPr>
          <p:nvPr>
            <p:ph type="sldNum" sz="quarter" idx="10"/>
          </p:nvPr>
        </p:nvSpPr>
        <p:spPr>
          <a:xfrm>
            <a:off x="11140440" y="9568065"/>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6" name="Rectangle 15"/>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Title 1"/>
          <p:cNvSpPr>
            <a:spLocks noGrp="1"/>
          </p:cNvSpPr>
          <p:nvPr>
            <p:ph type="title"/>
          </p:nvPr>
        </p:nvSpPr>
        <p:spPr>
          <a:xfrm>
            <a:off x="777241" y="11672"/>
            <a:ext cx="13275846" cy="1073370"/>
          </a:xfrm>
        </p:spPr>
        <p:txBody>
          <a:bodyPr>
            <a:normAutofit/>
          </a:bodyPr>
          <a:lstStyle>
            <a:lvl1pPr>
              <a:defRPr sz="4500" b="0" i="0">
                <a:solidFill>
                  <a:schemeClr val="tx1">
                    <a:lumMod val="50000"/>
                  </a:schemeClr>
                </a:solidFill>
                <a:latin typeface="Futura Bk BT" pitchFamily="34" charset="0"/>
                <a:cs typeface="Futura Bk BT" pitchFamily="34" charset="0"/>
              </a:defRPr>
            </a:lvl1pPr>
          </a:lstStyle>
          <a:p>
            <a:r>
              <a:rPr lang="en-US" dirty="0" smtClean="0"/>
              <a:t>Click to edit Master title style</a:t>
            </a:r>
            <a:endParaRPr lang="en-US" dirty="0"/>
          </a:p>
        </p:txBody>
      </p:sp>
      <p:sp>
        <p:nvSpPr>
          <p:cNvPr id="20" name="Rectangle 19"/>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17" name="Picture 16"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38310078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387025"/>
            <a:ext cx="14291592" cy="7749249"/>
          </a:xfrm>
        </p:spPr>
        <p:txBody>
          <a:bodyPr>
            <a:normAutofit/>
          </a:bodyPr>
          <a:lstStyle>
            <a:lvl1pPr marL="571500" indent="-571500" defTabSz="457200">
              <a:spcBef>
                <a:spcPts val="0"/>
              </a:spcBef>
              <a:buClr>
                <a:schemeClr val="accent1"/>
              </a:buClr>
              <a:buFont typeface="Arial" panose="020B0604020202020204" pitchFamily="34" charset="0"/>
              <a:buChar char="•"/>
              <a:defRPr sz="3600">
                <a:solidFill>
                  <a:schemeClr val="tx1">
                    <a:lumMod val="50000"/>
                  </a:schemeClr>
                </a:solidFill>
              </a:defRPr>
            </a:lvl1pPr>
            <a:lvl2pPr marL="1348740" indent="-571500" defTabSz="457200">
              <a:spcBef>
                <a:spcPts val="0"/>
              </a:spcBef>
              <a:buClr>
                <a:srgbClr val="53B948"/>
              </a:buClr>
              <a:buFont typeface="Arial" panose="020B0604020202020204" pitchFamily="34" charset="0"/>
              <a:buChar char="•"/>
              <a:defRPr sz="3600" baseline="0">
                <a:solidFill>
                  <a:schemeClr val="tx1">
                    <a:lumMod val="50000"/>
                  </a:schemeClr>
                </a:solidFill>
              </a:defRPr>
            </a:lvl2pPr>
            <a:lvl3pPr marL="2034540" indent="-571500" defTabSz="457200">
              <a:spcBef>
                <a:spcPts val="0"/>
              </a:spcBef>
              <a:buClr>
                <a:schemeClr val="accent4"/>
              </a:buClr>
              <a:buFont typeface="Arial" panose="020B0604020202020204" pitchFamily="34" charset="0"/>
              <a:buChar char="•"/>
              <a:defRPr sz="3600" baseline="0">
                <a:solidFill>
                  <a:schemeClr val="tx1">
                    <a:lumMod val="50000"/>
                  </a:schemeClr>
                </a:solidFill>
              </a:defRPr>
            </a:lvl3pPr>
            <a:lvl4pPr marL="2903220" indent="-571500" defTabSz="457200">
              <a:spcBef>
                <a:spcPts val="0"/>
              </a:spcBef>
              <a:buClr>
                <a:schemeClr val="accent4"/>
              </a:buClr>
              <a:buFont typeface="Arial" panose="020B0604020202020204" pitchFamily="34" charset="0"/>
              <a:buChar char="•"/>
              <a:defRPr sz="3600">
                <a:solidFill>
                  <a:schemeClr val="tx1">
                    <a:lumMod val="50000"/>
                  </a:schemeClr>
                </a:solidFill>
              </a:defRPr>
            </a:lvl4pPr>
            <a:lvl5pPr marL="3680460" indent="-571500" defTabSz="457200">
              <a:spcBef>
                <a:spcPts val="0"/>
              </a:spcBef>
              <a:buClr>
                <a:schemeClr val="accent4"/>
              </a:buClr>
              <a:buFont typeface="Arial" panose="020B0604020202020204" pitchFamily="34" charset="0"/>
              <a:buChar char="•"/>
              <a:defRPr sz="36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75970" y="11672"/>
            <a:ext cx="13577116" cy="1073370"/>
          </a:xfrm>
        </p:spPr>
        <p:txBody>
          <a:bodyPr>
            <a:normAutofit/>
          </a:bodyPr>
          <a:lstStyle>
            <a:lvl1pPr>
              <a:defRPr sz="4500">
                <a:solidFill>
                  <a:schemeClr val="tx1">
                    <a:lumMod val="50000"/>
                  </a:schemeClr>
                </a:solidFill>
              </a:defRPr>
            </a:lvl1pPr>
          </a:lstStyle>
          <a:p>
            <a:r>
              <a:rPr lang="en-US" dirty="0" smtClean="0"/>
              <a:t>Click to edit Master title style</a:t>
            </a:r>
            <a:endParaRPr lang="en-US" dirty="0"/>
          </a:p>
        </p:txBody>
      </p:sp>
      <p:sp>
        <p:nvSpPr>
          <p:cNvPr id="17" name="Rectangle 16"/>
          <p:cNvSpPr/>
          <p:nvPr userDrawn="1"/>
        </p:nvSpPr>
        <p:spPr>
          <a:xfrm>
            <a:off x="-1" y="1039605"/>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solidFill>
                <a:schemeClr val="accent1"/>
              </a:solidFill>
            </a:endParaRPr>
          </a:p>
        </p:txBody>
      </p:sp>
      <p:sp>
        <p:nvSpPr>
          <p:cNvPr id="8" name="Rectangle 7"/>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9"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fld id="{59FBCBD5-A728-384D-A41B-B8C6FE40EEBE}" type="slidenum">
              <a:rPr lang="en-US" smtClean="0"/>
              <a:pPr/>
              <a:t>‹#›</a:t>
            </a:fld>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2015 ScienceLogic Inc. All rights reserved</a:t>
            </a:r>
            <a:endParaRPr lang="en-US" sz="1400" b="0" i="0" dirty="0">
              <a:solidFill>
                <a:schemeClr val="bg1">
                  <a:lumMod val="65000"/>
                </a:schemeClr>
              </a:solidFill>
              <a:latin typeface="Futura Bk BT" pitchFamily="34" charset="0"/>
              <a:cs typeface="Lato Light"/>
            </a:endParaRPr>
          </a:p>
        </p:txBody>
      </p:sp>
      <p:pic>
        <p:nvPicPr>
          <p:cNvPr id="11" name="Picture 10" descr="new_ScienceLogic_Logo_dot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4893" y="157119"/>
            <a:ext cx="960986" cy="734540"/>
          </a:xfrm>
          <a:prstGeom prst="rect">
            <a:avLst/>
          </a:prstGeom>
        </p:spPr>
      </p:pic>
    </p:spTree>
    <p:extLst>
      <p:ext uri="{BB962C8B-B14F-4D97-AF65-F5344CB8AC3E}">
        <p14:creationId xmlns:p14="http://schemas.microsoft.com/office/powerpoint/2010/main" val="35769035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5975" y="132091"/>
            <a:ext cx="14291586" cy="108504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5975" y="1484250"/>
            <a:ext cx="14291586" cy="845608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12959136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652" r:id="rId13"/>
    <p:sldLayoutId id="2147483654" r:id="rId14"/>
    <p:sldLayoutId id="2147483658" r:id="rId15"/>
    <p:sldLayoutId id="2147483661" r:id="rId16"/>
    <p:sldLayoutId id="2147483660" r:id="rId17"/>
    <p:sldLayoutId id="2147483674" r:id="rId18"/>
    <p:sldLayoutId id="2147483677" r:id="rId19"/>
    <p:sldLayoutId id="2147483679" r:id="rId20"/>
    <p:sldLayoutId id="2147483680" r:id="rId21"/>
    <p:sldLayoutId id="2147483681" r:id="rId22"/>
    <p:sldLayoutId id="2147483682" r:id="rId23"/>
    <p:sldLayoutId id="2147483686" r:id="rId24"/>
  </p:sldLayoutIdLst>
  <p:timing>
    <p:tnLst>
      <p:par>
        <p:cTn id="1" dur="indefinite" restart="never" nodeType="tmRoot"/>
      </p:par>
    </p:tnLst>
  </p:timing>
  <p:hf hdr="0" ftr="0" dt="0"/>
  <p:txStyles>
    <p:titleStyle>
      <a:lvl1pPr algn="l" defTabSz="777240" rtl="0" eaLnBrk="1" latinLnBrk="0" hangingPunct="1">
        <a:spcBef>
          <a:spcPct val="0"/>
        </a:spcBef>
        <a:buNone/>
        <a:defRPr sz="4250" b="0" i="0" kern="1200">
          <a:solidFill>
            <a:schemeClr val="accent3"/>
          </a:solidFill>
          <a:latin typeface="Arial"/>
          <a:ea typeface="+mj-ea"/>
          <a:cs typeface="Arial"/>
        </a:defRPr>
      </a:lvl1pPr>
    </p:titleStyle>
    <p:bodyStyle>
      <a:lvl1pPr marL="582930" indent="-582930" algn="l" defTabSz="777240" rtl="0" eaLnBrk="1" latinLnBrk="0" hangingPunct="1">
        <a:lnSpc>
          <a:spcPct val="110000"/>
        </a:lnSpc>
        <a:spcBef>
          <a:spcPct val="20000"/>
        </a:spcBef>
        <a:buClr>
          <a:schemeClr val="accent1"/>
        </a:buClr>
        <a:buFont typeface="Arial"/>
        <a:buChar char="•"/>
        <a:defRPr sz="3910" b="0" i="0" kern="1200">
          <a:solidFill>
            <a:schemeClr val="accent3"/>
          </a:solidFill>
          <a:latin typeface="Arial"/>
          <a:ea typeface="+mn-ea"/>
          <a:cs typeface="Arial"/>
        </a:defRPr>
      </a:lvl1pPr>
      <a:lvl2pPr marL="1651635" indent="-874395" algn="l" defTabSz="777240" rtl="0" eaLnBrk="1" latinLnBrk="0" hangingPunct="1">
        <a:lnSpc>
          <a:spcPct val="90000"/>
        </a:lnSpc>
        <a:spcBef>
          <a:spcPct val="20000"/>
        </a:spcBef>
        <a:buClr>
          <a:schemeClr val="accent2"/>
        </a:buClr>
        <a:buFont typeface="Arial"/>
        <a:buChar char="•"/>
        <a:defRPr sz="2720" b="0" i="0" kern="1200">
          <a:solidFill>
            <a:schemeClr val="accent3"/>
          </a:solidFill>
          <a:latin typeface="Arial"/>
          <a:ea typeface="+mn-ea"/>
          <a:cs typeface="Arial"/>
        </a:defRPr>
      </a:lvl2pPr>
      <a:lvl3pPr marL="1943100" indent="-388620" algn="l" defTabSz="777240" rtl="0" eaLnBrk="1" latinLnBrk="0" hangingPunct="1">
        <a:lnSpc>
          <a:spcPct val="110000"/>
        </a:lnSpc>
        <a:spcBef>
          <a:spcPct val="20000"/>
        </a:spcBef>
        <a:buClr>
          <a:schemeClr val="accent4"/>
        </a:buClr>
        <a:buFont typeface="Arial"/>
        <a:buChar char="•"/>
        <a:defRPr sz="2380" b="0" i="0" kern="1200">
          <a:solidFill>
            <a:schemeClr val="accent3"/>
          </a:solidFill>
          <a:latin typeface="Arial"/>
          <a:ea typeface="+mn-ea"/>
          <a:cs typeface="Arial"/>
        </a:defRPr>
      </a:lvl3pPr>
      <a:lvl4pPr marL="2720340" indent="-388620" algn="l" defTabSz="777240" rtl="0" eaLnBrk="1" latinLnBrk="0" hangingPunct="1">
        <a:lnSpc>
          <a:spcPct val="110000"/>
        </a:lnSpc>
        <a:spcBef>
          <a:spcPct val="20000"/>
        </a:spcBef>
        <a:buClr>
          <a:schemeClr val="accent4"/>
        </a:buClr>
        <a:buFont typeface="Arial"/>
        <a:buChar char="•"/>
        <a:defRPr sz="2040" b="0" i="0" kern="1200">
          <a:solidFill>
            <a:schemeClr val="accent3"/>
          </a:solidFill>
          <a:latin typeface="Arial"/>
          <a:ea typeface="+mn-ea"/>
          <a:cs typeface="Arial"/>
        </a:defRPr>
      </a:lvl4pPr>
      <a:lvl5pPr marL="3497580" indent="-388620" algn="l" defTabSz="777240" rtl="0" eaLnBrk="1" latinLnBrk="0" hangingPunct="1">
        <a:lnSpc>
          <a:spcPct val="110000"/>
        </a:lnSpc>
        <a:spcBef>
          <a:spcPct val="20000"/>
        </a:spcBef>
        <a:buClr>
          <a:schemeClr val="accent4"/>
        </a:buClr>
        <a:buFont typeface="Arial"/>
        <a:buChar char="•"/>
        <a:defRPr sz="1700" b="0" i="0" kern="1200" baseline="0">
          <a:solidFill>
            <a:schemeClr val="accent3"/>
          </a:solidFill>
          <a:latin typeface="Arial"/>
          <a:ea typeface="+mn-ea"/>
          <a:cs typeface="Arial"/>
        </a:defRPr>
      </a:lvl5pPr>
      <a:lvl6pPr marL="4274820" indent="-388620" algn="l" defTabSz="777240" rtl="0" eaLnBrk="1" latinLnBrk="0" hangingPunct="1">
        <a:spcBef>
          <a:spcPct val="20000"/>
        </a:spcBef>
        <a:buFont typeface="Arial"/>
        <a:buChar char="•"/>
        <a:defRPr sz="3400" kern="1200">
          <a:solidFill>
            <a:schemeClr val="tx1"/>
          </a:solidFill>
          <a:latin typeface="+mn-lt"/>
          <a:ea typeface="+mn-ea"/>
          <a:cs typeface="+mn-cs"/>
        </a:defRPr>
      </a:lvl6pPr>
      <a:lvl7pPr marL="5052060" indent="-388620" algn="l" defTabSz="777240" rtl="0" eaLnBrk="1" latinLnBrk="0" hangingPunct="1">
        <a:spcBef>
          <a:spcPct val="20000"/>
        </a:spcBef>
        <a:buFont typeface="Arial"/>
        <a:buChar char="•"/>
        <a:defRPr sz="3400" kern="1200">
          <a:solidFill>
            <a:schemeClr val="tx1"/>
          </a:solidFill>
          <a:latin typeface="+mn-lt"/>
          <a:ea typeface="+mn-ea"/>
          <a:cs typeface="+mn-cs"/>
        </a:defRPr>
      </a:lvl7pPr>
      <a:lvl8pPr marL="5829300" indent="-388620" algn="l" defTabSz="777240" rtl="0" eaLnBrk="1" latinLnBrk="0" hangingPunct="1">
        <a:spcBef>
          <a:spcPct val="20000"/>
        </a:spcBef>
        <a:buFont typeface="Arial"/>
        <a:buChar char="•"/>
        <a:defRPr sz="3400" kern="1200">
          <a:solidFill>
            <a:schemeClr val="tx1"/>
          </a:solidFill>
          <a:latin typeface="+mn-lt"/>
          <a:ea typeface="+mn-ea"/>
          <a:cs typeface="+mn-cs"/>
        </a:defRPr>
      </a:lvl8pPr>
      <a:lvl9pPr marL="6606540" indent="-388620" algn="l" defTabSz="777240"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en-US"/>
      </a:defPPr>
      <a:lvl1pPr marL="0" algn="l" defTabSz="777240" rtl="0" eaLnBrk="1" latinLnBrk="0" hangingPunct="1">
        <a:defRPr sz="3060" kern="1200">
          <a:solidFill>
            <a:schemeClr val="tx1"/>
          </a:solidFill>
          <a:latin typeface="+mn-lt"/>
          <a:ea typeface="+mn-ea"/>
          <a:cs typeface="+mn-cs"/>
        </a:defRPr>
      </a:lvl1pPr>
      <a:lvl2pPr marL="777240" algn="l" defTabSz="777240" rtl="0" eaLnBrk="1" latinLnBrk="0" hangingPunct="1">
        <a:defRPr sz="3060" kern="1200">
          <a:solidFill>
            <a:schemeClr val="tx1"/>
          </a:solidFill>
          <a:latin typeface="+mn-lt"/>
          <a:ea typeface="+mn-ea"/>
          <a:cs typeface="+mn-cs"/>
        </a:defRPr>
      </a:lvl2pPr>
      <a:lvl3pPr marL="1554480" algn="l" defTabSz="777240" rtl="0" eaLnBrk="1" latinLnBrk="0" hangingPunct="1">
        <a:defRPr sz="3060" kern="1200">
          <a:solidFill>
            <a:schemeClr val="tx1"/>
          </a:solidFill>
          <a:latin typeface="+mn-lt"/>
          <a:ea typeface="+mn-ea"/>
          <a:cs typeface="+mn-cs"/>
        </a:defRPr>
      </a:lvl3pPr>
      <a:lvl4pPr marL="2331720" algn="l" defTabSz="777240" rtl="0" eaLnBrk="1" latinLnBrk="0" hangingPunct="1">
        <a:defRPr sz="3060" kern="1200">
          <a:solidFill>
            <a:schemeClr val="tx1"/>
          </a:solidFill>
          <a:latin typeface="+mn-lt"/>
          <a:ea typeface="+mn-ea"/>
          <a:cs typeface="+mn-cs"/>
        </a:defRPr>
      </a:lvl4pPr>
      <a:lvl5pPr marL="3108960" algn="l" defTabSz="777240" rtl="0" eaLnBrk="1" latinLnBrk="0" hangingPunct="1">
        <a:defRPr sz="3060" kern="1200">
          <a:solidFill>
            <a:schemeClr val="tx1"/>
          </a:solidFill>
          <a:latin typeface="+mn-lt"/>
          <a:ea typeface="+mn-ea"/>
          <a:cs typeface="+mn-cs"/>
        </a:defRPr>
      </a:lvl5pPr>
      <a:lvl6pPr marL="3886200" algn="l" defTabSz="777240" rtl="0" eaLnBrk="1" latinLnBrk="0" hangingPunct="1">
        <a:defRPr sz="3060" kern="1200">
          <a:solidFill>
            <a:schemeClr val="tx1"/>
          </a:solidFill>
          <a:latin typeface="+mn-lt"/>
          <a:ea typeface="+mn-ea"/>
          <a:cs typeface="+mn-cs"/>
        </a:defRPr>
      </a:lvl6pPr>
      <a:lvl7pPr marL="4663440" algn="l" defTabSz="777240" rtl="0" eaLnBrk="1" latinLnBrk="0" hangingPunct="1">
        <a:defRPr sz="3060" kern="1200">
          <a:solidFill>
            <a:schemeClr val="tx1"/>
          </a:solidFill>
          <a:latin typeface="+mn-lt"/>
          <a:ea typeface="+mn-ea"/>
          <a:cs typeface="+mn-cs"/>
        </a:defRPr>
      </a:lvl7pPr>
      <a:lvl8pPr marL="5440680" algn="l" defTabSz="777240" rtl="0" eaLnBrk="1" latinLnBrk="0" hangingPunct="1">
        <a:defRPr sz="3060" kern="1200">
          <a:solidFill>
            <a:schemeClr val="tx1"/>
          </a:solidFill>
          <a:latin typeface="+mn-lt"/>
          <a:ea typeface="+mn-ea"/>
          <a:cs typeface="+mn-cs"/>
        </a:defRPr>
      </a:lvl8pPr>
      <a:lvl9pPr marL="6217920" algn="l" defTabSz="777240" rtl="0" eaLnBrk="1" latinLnBrk="0" hangingPunct="1">
        <a:defRPr sz="30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9.xml"/><Relationship Id="rId5" Type="http://schemas.openxmlformats.org/officeDocument/2006/relationships/image" Target="../media/image25.jpg"/><Relationship Id="rId4" Type="http://schemas.openxmlformats.org/officeDocument/2006/relationships/image" Target="../media/image24.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3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4.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1.xml"/><Relationship Id="rId4" Type="http://schemas.openxmlformats.org/officeDocument/2006/relationships/image" Target="../media/image152.png"/></Relationships>
</file>

<file path=ppt/slides/_rels/slide12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1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162.png"/><Relationship Id="rId4" Type="http://schemas.openxmlformats.org/officeDocument/2006/relationships/image" Target="../media/image161.png"/></Relationships>
</file>

<file path=ppt/slides/_rels/slide13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67.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9.xml"/><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8.jpg"/><Relationship Id="rId1" Type="http://schemas.openxmlformats.org/officeDocument/2006/relationships/slideLayout" Target="../slideLayouts/slideLayout9.xml"/><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image" Target="../media/image44.jpg"/><Relationship Id="rId1" Type="http://schemas.openxmlformats.org/officeDocument/2006/relationships/slideLayout" Target="../slideLayouts/slideLayout9.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 Id="rId9"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jpg"/><Relationship Id="rId1" Type="http://schemas.openxmlformats.org/officeDocument/2006/relationships/slideLayout" Target="../slideLayouts/slideLayout9.xml"/><Relationship Id="rId5" Type="http://schemas.openxmlformats.org/officeDocument/2006/relationships/image" Target="../media/image58.jpg"/><Relationship Id="rId4" Type="http://schemas.openxmlformats.org/officeDocument/2006/relationships/image" Target="../media/image53.jpg"/></Relationships>
</file>

<file path=ppt/slides/_rels/slide2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9.xml"/><Relationship Id="rId4" Type="http://schemas.openxmlformats.org/officeDocument/2006/relationships/image" Target="../media/image61.jpg"/></Relationships>
</file>

<file path=ppt/slides/_rels/slide2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7.jp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portal.sciencelogic.com/"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8.jpg"/></Relationships>
</file>

<file path=ppt/slides/_rels/slide3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png"/><Relationship Id="rId1" Type="http://schemas.openxmlformats.org/officeDocument/2006/relationships/slideLayout" Target="../slideLayouts/slideLayout9.xm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8.jp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9.xml"/><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9.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9.xml"/><Relationship Id="rId4" Type="http://schemas.openxmlformats.org/officeDocument/2006/relationships/image" Target="../media/image12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23.jpg"/></Relationships>
</file>

<file path=ppt/slides/_rels/slide7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67.jp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1.xml"/><Relationship Id="rId4" Type="http://schemas.openxmlformats.org/officeDocument/2006/relationships/image" Target="../media/image19.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130.png"/><Relationship Id="rId4" Type="http://schemas.openxmlformats.org/officeDocument/2006/relationships/image" Target="../media/image129.png"/></Relationships>
</file>

<file path=ppt/slides/_rels/slide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67.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81339" y="6602897"/>
            <a:ext cx="13213080" cy="1159500"/>
          </a:xfrm>
        </p:spPr>
        <p:txBody>
          <a:bodyPr/>
          <a:lstStyle/>
          <a:p>
            <a:r>
              <a:rPr lang="en-US" dirty="0" smtClean="0"/>
              <a:t>DAY 3</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812" y="7762397"/>
            <a:ext cx="2605067" cy="2127803"/>
          </a:xfrm>
          <a:prstGeom prst="rect">
            <a:avLst/>
          </a:prstGeom>
        </p:spPr>
      </p:pic>
      <p:sp>
        <p:nvSpPr>
          <p:cNvPr id="6" name="TextBox 5"/>
          <p:cNvSpPr txBox="1"/>
          <p:nvPr/>
        </p:nvSpPr>
        <p:spPr>
          <a:xfrm>
            <a:off x="4272811" y="3288305"/>
            <a:ext cx="3058851" cy="830997"/>
          </a:xfrm>
          <a:prstGeom prst="rect">
            <a:avLst/>
          </a:prstGeom>
          <a:noFill/>
        </p:spPr>
        <p:txBody>
          <a:bodyPr wrap="none" rtlCol="0">
            <a:spAutoFit/>
          </a:bodyPr>
          <a:lstStyle/>
          <a:p>
            <a:r>
              <a:rPr lang="en-US" sz="4800" b="1" dirty="0" smtClean="0">
                <a:solidFill>
                  <a:schemeClr val="bg2">
                    <a:lumMod val="10000"/>
                  </a:schemeClr>
                </a:solidFill>
                <a:latin typeface="Futura Lt BT" panose="020B0402020204020303"/>
              </a:rPr>
              <a:t>Boot camp</a:t>
            </a:r>
            <a:endParaRPr lang="en-US" sz="4800" b="1" dirty="0">
              <a:solidFill>
                <a:schemeClr val="bg2">
                  <a:lumMod val="10000"/>
                </a:schemeClr>
              </a:solidFill>
              <a:latin typeface="Futura Lt BT" panose="020B0402020204020303"/>
            </a:endParaRPr>
          </a:p>
        </p:txBody>
      </p:sp>
    </p:spTree>
    <p:extLst>
      <p:ext uri="{BB962C8B-B14F-4D97-AF65-F5344CB8AC3E}">
        <p14:creationId xmlns:p14="http://schemas.microsoft.com/office/powerpoint/2010/main" val="29809843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387025"/>
            <a:ext cx="14291592" cy="1007027"/>
          </a:xfrm>
        </p:spPr>
        <p:txBody>
          <a:bodyPr>
            <a:normAutofit/>
          </a:bodyPr>
          <a:lstStyle/>
          <a:p>
            <a:pPr marL="0" indent="0">
              <a:buNone/>
            </a:pPr>
            <a:r>
              <a:rPr lang="en-GB" sz="3600" dirty="0" smtClean="0">
                <a:solidFill>
                  <a:schemeClr val="tx1">
                    <a:lumMod val="50000"/>
                  </a:schemeClr>
                </a:solidFill>
              </a:rPr>
              <a:t>You </a:t>
            </a:r>
            <a:r>
              <a:rPr lang="en-GB" sz="3600" dirty="0">
                <a:solidFill>
                  <a:schemeClr val="tx1">
                    <a:lumMod val="50000"/>
                  </a:schemeClr>
                </a:solidFill>
              </a:rPr>
              <a:t>can add </a:t>
            </a:r>
            <a:r>
              <a:rPr lang="en-GB" sz="3600" dirty="0" smtClean="0">
                <a:solidFill>
                  <a:schemeClr val="tx1">
                    <a:lumMod val="50000"/>
                  </a:schemeClr>
                </a:solidFill>
              </a:rPr>
              <a:t>Form Fields  to Tabbed Forms in the </a:t>
            </a:r>
            <a:r>
              <a:rPr lang="en-GB" sz="3600" dirty="0">
                <a:solidFill>
                  <a:schemeClr val="tx1">
                    <a:lumMod val="50000"/>
                  </a:schemeClr>
                </a:solidFill>
              </a:rPr>
              <a:t>following </a:t>
            </a:r>
            <a:r>
              <a:rPr lang="en-GB" sz="3600" dirty="0" smtClean="0">
                <a:solidFill>
                  <a:schemeClr val="tx1">
                    <a:lumMod val="50000"/>
                  </a:schemeClr>
                </a:solidFill>
              </a:rPr>
              <a:t>areas:</a:t>
            </a:r>
          </a:p>
        </p:txBody>
      </p:sp>
      <p:sp>
        <p:nvSpPr>
          <p:cNvPr id="2" name="Title 1"/>
          <p:cNvSpPr>
            <a:spLocks noGrp="1"/>
          </p:cNvSpPr>
          <p:nvPr>
            <p:ph type="title"/>
          </p:nvPr>
        </p:nvSpPr>
        <p:spPr/>
        <p:txBody>
          <a:bodyPr/>
          <a:lstStyle/>
          <a:p>
            <a:r>
              <a:rPr lang="en-US" dirty="0">
                <a:solidFill>
                  <a:schemeClr val="tx1">
                    <a:lumMod val="50000"/>
                  </a:schemeClr>
                </a:solidFill>
              </a:rPr>
              <a:t>Form Fields: Tabbed </a:t>
            </a:r>
          </a:p>
        </p:txBody>
      </p:sp>
      <p:sp>
        <p:nvSpPr>
          <p:cNvPr id="6" name="Slide Number Placeholder 5"/>
          <p:cNvSpPr>
            <a:spLocks noGrp="1"/>
          </p:cNvSpPr>
          <p:nvPr>
            <p:ph type="sldNum" sz="quarter" idx="4"/>
          </p:nvPr>
        </p:nvSpPr>
        <p:spPr/>
        <p:txBody>
          <a:bodyPr/>
          <a:lstStyle/>
          <a:p>
            <a:fld id="{59FBCBD5-A728-384D-A41B-B8C6FE40EEBE}" type="slidenum">
              <a:rPr lang="en-US" smtClean="0"/>
              <a:pPr/>
              <a:t>10</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336" y="2759907"/>
            <a:ext cx="7772400" cy="250102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966" y="6509584"/>
            <a:ext cx="7772400" cy="249663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032" y="2677680"/>
            <a:ext cx="6628130" cy="258325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8662" y="6471590"/>
            <a:ext cx="6628130" cy="2534624"/>
          </a:xfrm>
          <a:prstGeom prst="rect">
            <a:avLst/>
          </a:prstGeom>
        </p:spPr>
      </p:pic>
      <p:sp>
        <p:nvSpPr>
          <p:cNvPr id="15" name="TextBox 14"/>
          <p:cNvSpPr txBox="1"/>
          <p:nvPr/>
        </p:nvSpPr>
        <p:spPr>
          <a:xfrm>
            <a:off x="2139353" y="1892555"/>
            <a:ext cx="2066912" cy="594009"/>
          </a:xfrm>
          <a:prstGeom prst="rect">
            <a:avLst/>
          </a:prstGeom>
          <a:noFill/>
        </p:spPr>
        <p:txBody>
          <a:bodyPr wrap="none" lIns="146304" tIns="73152" rIns="146304" bIns="73152" rtlCol="0">
            <a:spAutoFit/>
          </a:bodyPr>
          <a:lstStyle/>
          <a:p>
            <a:pPr lvl="1"/>
            <a:r>
              <a:rPr lang="en-US" dirty="0" smtClean="0">
                <a:solidFill>
                  <a:schemeClr val="accent1"/>
                </a:solidFill>
              </a:rPr>
              <a:t>Tickets</a:t>
            </a:r>
            <a:endParaRPr lang="en-US" dirty="0">
              <a:solidFill>
                <a:schemeClr val="accent1"/>
              </a:solidFill>
            </a:endParaRPr>
          </a:p>
        </p:txBody>
      </p:sp>
      <p:sp>
        <p:nvSpPr>
          <p:cNvPr id="16" name="TextBox 15"/>
          <p:cNvSpPr txBox="1"/>
          <p:nvPr/>
        </p:nvSpPr>
        <p:spPr>
          <a:xfrm>
            <a:off x="9592466" y="1892555"/>
            <a:ext cx="1993944" cy="594009"/>
          </a:xfrm>
          <a:prstGeom prst="rect">
            <a:avLst/>
          </a:prstGeom>
          <a:noFill/>
        </p:spPr>
        <p:txBody>
          <a:bodyPr wrap="none" lIns="146304" tIns="73152" rIns="146304" bIns="73152" rtlCol="0">
            <a:spAutoFit/>
          </a:bodyPr>
          <a:lstStyle/>
          <a:p>
            <a:pPr lvl="1"/>
            <a:r>
              <a:rPr lang="en-US" dirty="0" smtClean="0">
                <a:solidFill>
                  <a:schemeClr val="accent1"/>
                </a:solidFill>
              </a:rPr>
              <a:t>Assets</a:t>
            </a:r>
            <a:endParaRPr lang="en-US" dirty="0">
              <a:solidFill>
                <a:schemeClr val="accent1"/>
              </a:solidFill>
            </a:endParaRPr>
          </a:p>
        </p:txBody>
      </p:sp>
      <p:sp>
        <p:nvSpPr>
          <p:cNvPr id="17" name="TextBox 16"/>
          <p:cNvSpPr txBox="1"/>
          <p:nvPr/>
        </p:nvSpPr>
        <p:spPr>
          <a:xfrm>
            <a:off x="1059672" y="5698551"/>
            <a:ext cx="4227889" cy="594009"/>
          </a:xfrm>
          <a:prstGeom prst="rect">
            <a:avLst/>
          </a:prstGeom>
          <a:noFill/>
        </p:spPr>
        <p:txBody>
          <a:bodyPr wrap="none" lIns="146304" tIns="73152" rIns="146304" bIns="73152" rtlCol="0">
            <a:spAutoFit/>
          </a:bodyPr>
          <a:lstStyle/>
          <a:p>
            <a:pPr lvl="1"/>
            <a:r>
              <a:rPr lang="en-US" dirty="0" smtClean="0">
                <a:solidFill>
                  <a:schemeClr val="accent1"/>
                </a:solidFill>
              </a:rPr>
              <a:t>Organization Records</a:t>
            </a:r>
            <a:endParaRPr lang="en-US" dirty="0">
              <a:solidFill>
                <a:schemeClr val="accent1"/>
              </a:solidFill>
            </a:endParaRPr>
          </a:p>
        </p:txBody>
      </p:sp>
      <p:sp>
        <p:nvSpPr>
          <p:cNvPr id="18" name="TextBox 17"/>
          <p:cNvSpPr txBox="1"/>
          <p:nvPr/>
        </p:nvSpPr>
        <p:spPr>
          <a:xfrm>
            <a:off x="10191510" y="5641457"/>
            <a:ext cx="2267608" cy="594009"/>
          </a:xfrm>
          <a:prstGeom prst="rect">
            <a:avLst/>
          </a:prstGeom>
          <a:noFill/>
        </p:spPr>
        <p:txBody>
          <a:bodyPr wrap="none" lIns="146304" tIns="73152" rIns="146304" bIns="73152" rtlCol="0">
            <a:spAutoFit/>
          </a:bodyPr>
          <a:lstStyle/>
          <a:p>
            <a:pPr lvl="1"/>
            <a:r>
              <a:rPr lang="en-US" dirty="0" smtClean="0">
                <a:solidFill>
                  <a:schemeClr val="accent1"/>
                </a:solidFill>
              </a:rPr>
              <a:t>Vendors</a:t>
            </a:r>
            <a:endParaRPr lang="en-US" dirty="0">
              <a:solidFill>
                <a:schemeClr val="accent1"/>
              </a:solidFill>
            </a:endParaRPr>
          </a:p>
        </p:txBody>
      </p:sp>
      <p:sp>
        <p:nvSpPr>
          <p:cNvPr id="21" name="TextBox 20"/>
          <p:cNvSpPr txBox="1"/>
          <p:nvPr/>
        </p:nvSpPr>
        <p:spPr>
          <a:xfrm>
            <a:off x="6547193" y="9557160"/>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
        <p:nvSpPr>
          <p:cNvPr id="4" name="Oval 3"/>
          <p:cNvSpPr/>
          <p:nvPr/>
        </p:nvSpPr>
        <p:spPr>
          <a:xfrm>
            <a:off x="2691494" y="2736225"/>
            <a:ext cx="1083427" cy="55769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7" name="Oval 26"/>
          <p:cNvSpPr/>
          <p:nvPr/>
        </p:nvSpPr>
        <p:spPr>
          <a:xfrm>
            <a:off x="6952727" y="6416898"/>
            <a:ext cx="1354640" cy="55769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8" name="Oval 27"/>
          <p:cNvSpPr/>
          <p:nvPr/>
        </p:nvSpPr>
        <p:spPr>
          <a:xfrm>
            <a:off x="14111092" y="2369486"/>
            <a:ext cx="1101272" cy="55769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9" name="Oval 28"/>
          <p:cNvSpPr/>
          <p:nvPr/>
        </p:nvSpPr>
        <p:spPr>
          <a:xfrm>
            <a:off x="10708948" y="6230737"/>
            <a:ext cx="1232733" cy="55769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Tree>
    <p:extLst>
      <p:ext uri="{BB962C8B-B14F-4D97-AF65-F5344CB8AC3E}">
        <p14:creationId xmlns:p14="http://schemas.microsoft.com/office/powerpoint/2010/main" val="3413050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1374" y="1387889"/>
            <a:ext cx="14291592" cy="2268813"/>
          </a:xfrm>
        </p:spPr>
        <p:txBody>
          <a:bodyPr/>
          <a:lstStyle/>
          <a:p>
            <a:pPr marL="0" indent="0">
              <a:buNone/>
            </a:pPr>
            <a:r>
              <a:rPr lang="en-US" dirty="0" smtClean="0"/>
              <a:t>Asset auto create process manages all of the Asset/Form Links from Config Dynamic Applications.</a:t>
            </a:r>
            <a:endParaRPr lang="en-US" dirty="0"/>
          </a:p>
        </p:txBody>
      </p:sp>
      <p:sp>
        <p:nvSpPr>
          <p:cNvPr id="3" name="Title 2"/>
          <p:cNvSpPr>
            <a:spLocks noGrp="1"/>
          </p:cNvSpPr>
          <p:nvPr>
            <p:ph type="title"/>
          </p:nvPr>
        </p:nvSpPr>
        <p:spPr/>
        <p:txBody>
          <a:bodyPr>
            <a:normAutofit fontScale="90000"/>
          </a:bodyPr>
          <a:lstStyle/>
          <a:p>
            <a:r>
              <a:rPr lang="en-US" dirty="0">
                <a:solidFill>
                  <a:schemeClr val="tx1">
                    <a:lumMod val="50000"/>
                  </a:schemeClr>
                </a:solidFill>
              </a:rPr>
              <a:t>Process Manager, System Settings, and Data </a:t>
            </a:r>
            <a:r>
              <a:rPr lang="en-US" dirty="0" smtClean="0">
                <a:solidFill>
                  <a:schemeClr val="tx1">
                    <a:lumMod val="50000"/>
                  </a:schemeClr>
                </a:solidFill>
              </a:rPr>
              <a:t>Retentions</a:t>
            </a:r>
            <a:endParaRPr lang="en-US" dirty="0">
              <a:solidFill>
                <a:schemeClr val="tx1">
                  <a:lumMod val="50000"/>
                </a:schemeClr>
              </a:solidFill>
            </a:endParaRPr>
          </a:p>
        </p:txBody>
      </p:sp>
      <p:sp>
        <p:nvSpPr>
          <p:cNvPr id="7" name="Slide Number Placeholder 6"/>
          <p:cNvSpPr>
            <a:spLocks noGrp="1"/>
          </p:cNvSpPr>
          <p:nvPr>
            <p:ph type="sldNum" sz="quarter" idx="4"/>
          </p:nvPr>
        </p:nvSpPr>
        <p:spPr/>
        <p:txBody>
          <a:bodyPr/>
          <a:lstStyle/>
          <a:p>
            <a:fld id="{59FBCBD5-A728-384D-A41B-B8C6FE40EEBE}" type="slidenum">
              <a:rPr lang="en-US" smtClean="0"/>
              <a:pPr/>
              <a:t>100</a:t>
            </a:fld>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2704752819"/>
              </p:ext>
            </p:extLst>
          </p:nvPr>
        </p:nvGraphicFramePr>
        <p:xfrm>
          <a:off x="481374" y="3638929"/>
          <a:ext cx="14286190" cy="3044504"/>
        </p:xfrm>
        <a:graphic>
          <a:graphicData uri="http://schemas.openxmlformats.org/drawingml/2006/table">
            <a:tbl>
              <a:tblPr firstRow="1" bandRow="1">
                <a:tableStyleId>{BC89EF96-8CEA-46FF-86C4-4CE0E7609802}</a:tableStyleId>
              </a:tblPr>
              <a:tblGrid>
                <a:gridCol w="2699333"/>
                <a:gridCol w="1913206"/>
                <a:gridCol w="4278687"/>
                <a:gridCol w="2967582"/>
                <a:gridCol w="2427382"/>
              </a:tblGrid>
              <a:tr h="826376">
                <a:tc>
                  <a:txBody>
                    <a:bodyPr/>
                    <a:lstStyle/>
                    <a:p>
                      <a:r>
                        <a:rPr lang="en-US" sz="2400" dirty="0" smtClean="0"/>
                        <a:t>Item</a:t>
                      </a:r>
                      <a:endParaRPr lang="en-US" sz="2400" dirty="0">
                        <a:latin typeface="+mj-lt"/>
                      </a:endParaRPr>
                    </a:p>
                  </a:txBody>
                  <a:tcPr marL="155448" marR="155448" marT="67056" marB="67056"/>
                </a:tc>
                <a:tc>
                  <a:txBody>
                    <a:bodyPr/>
                    <a:lstStyle/>
                    <a:p>
                      <a:r>
                        <a:rPr lang="en-US" sz="2400" dirty="0" smtClean="0"/>
                        <a:t>Type</a:t>
                      </a:r>
                      <a:endParaRPr lang="en-US" sz="2400" dirty="0">
                        <a:latin typeface="+mj-lt"/>
                      </a:endParaRPr>
                    </a:p>
                  </a:txBody>
                  <a:tcPr marL="155448" marR="155448" marT="67056" marB="67056"/>
                </a:tc>
                <a:tc>
                  <a:txBody>
                    <a:bodyPr/>
                    <a:lstStyle/>
                    <a:p>
                      <a:r>
                        <a:rPr lang="en-US" sz="2400" dirty="0" smtClean="0"/>
                        <a:t>Process Name</a:t>
                      </a:r>
                      <a:endParaRPr lang="en-US" sz="2400" dirty="0">
                        <a:latin typeface="+mj-lt"/>
                      </a:endParaRPr>
                    </a:p>
                  </a:txBody>
                  <a:tcPr marL="155448" marR="155448" marT="67056" marB="67056"/>
                </a:tc>
                <a:tc>
                  <a:txBody>
                    <a:bodyPr/>
                    <a:lstStyle/>
                    <a:p>
                      <a:r>
                        <a:rPr lang="en-US" sz="2400" dirty="0" smtClean="0"/>
                        <a:t>Default Setting</a:t>
                      </a:r>
                      <a:endParaRPr lang="en-US" sz="2400" dirty="0">
                        <a:latin typeface="+mj-lt"/>
                      </a:endParaRPr>
                    </a:p>
                  </a:txBody>
                  <a:tcPr marL="155448" marR="155448" marT="67056" marB="67056"/>
                </a:tc>
                <a:tc>
                  <a:txBody>
                    <a:bodyPr/>
                    <a:lstStyle/>
                    <a:p>
                      <a:r>
                        <a:rPr lang="en-US" sz="2400" dirty="0" smtClean="0"/>
                        <a:t>Frequency</a:t>
                      </a:r>
                      <a:endParaRPr lang="en-US" sz="2400" dirty="0">
                        <a:latin typeface="+mj-lt"/>
                      </a:endParaRPr>
                    </a:p>
                  </a:txBody>
                  <a:tcPr marL="155448" marR="155448" marT="67056" marB="67056"/>
                </a:tc>
              </a:tr>
              <a:tr h="1109064">
                <a:tc>
                  <a:txBody>
                    <a:bodyPr/>
                    <a:lstStyle/>
                    <a:p>
                      <a:r>
                        <a:rPr lang="en-US" sz="2000" dirty="0" smtClean="0"/>
                        <a:t>Asset Record Maintenance</a:t>
                      </a:r>
                      <a:endParaRPr lang="en-US" sz="2000" i="0" dirty="0">
                        <a:solidFill>
                          <a:schemeClr val="bg2">
                            <a:lumMod val="10000"/>
                          </a:schemeClr>
                        </a:solidFill>
                        <a:latin typeface="+mj-lt"/>
                      </a:endParaRPr>
                    </a:p>
                  </a:txBody>
                  <a:tcPr marL="155448" marR="155448" marT="67056" marB="67056"/>
                </a:tc>
                <a:tc>
                  <a:txBody>
                    <a:bodyPr/>
                    <a:lstStyle/>
                    <a:p>
                      <a:r>
                        <a:rPr lang="en-US" sz="2000" dirty="0" smtClean="0"/>
                        <a:t>Process</a:t>
                      </a:r>
                      <a:endParaRPr lang="en-US" sz="2000" dirty="0">
                        <a:solidFill>
                          <a:schemeClr val="bg2">
                            <a:lumMod val="10000"/>
                          </a:schemeClr>
                        </a:solidFill>
                        <a:latin typeface="+mj-lt"/>
                      </a:endParaRPr>
                    </a:p>
                  </a:txBody>
                  <a:tcPr marL="155448" marR="155448" marT="67056" marB="67056"/>
                </a:tc>
                <a:tc>
                  <a:txBody>
                    <a:bodyPr/>
                    <a:lstStyle/>
                    <a:p>
                      <a:r>
                        <a:rPr lang="en-US" sz="2000" dirty="0" smtClean="0"/>
                        <a:t>asset_record_autocreate.py</a:t>
                      </a:r>
                      <a:endParaRPr lang="en-US" sz="2000" dirty="0">
                        <a:solidFill>
                          <a:schemeClr val="bg2">
                            <a:lumMod val="10000"/>
                          </a:schemeClr>
                        </a:solidFill>
                        <a:latin typeface="+mj-lt"/>
                      </a:endParaRPr>
                    </a:p>
                  </a:txBody>
                  <a:tcPr marL="155448" marR="155448" marT="67056" marB="67056"/>
                </a:tc>
                <a:tc>
                  <a:txBody>
                    <a:bodyPr/>
                    <a:lstStyle/>
                    <a:p>
                      <a:r>
                        <a:rPr lang="en-US" sz="2000" dirty="0" smtClean="0"/>
                        <a:t>Disabled</a:t>
                      </a:r>
                      <a:endParaRPr lang="en-US" sz="2000" dirty="0">
                        <a:solidFill>
                          <a:schemeClr val="bg2">
                            <a:lumMod val="10000"/>
                          </a:schemeClr>
                        </a:solidFill>
                        <a:latin typeface="+mj-lt"/>
                      </a:endParaRPr>
                    </a:p>
                  </a:txBody>
                  <a:tcPr marL="155448" marR="155448" marT="67056" marB="67056"/>
                </a:tc>
                <a:tc>
                  <a:txBody>
                    <a:bodyPr/>
                    <a:lstStyle/>
                    <a:p>
                      <a:r>
                        <a:rPr lang="en-US" sz="2000" dirty="0" smtClean="0"/>
                        <a:t>1 hour</a:t>
                      </a:r>
                      <a:endParaRPr lang="en-US" sz="2000" dirty="0" smtClean="0">
                        <a:solidFill>
                          <a:schemeClr val="bg2">
                            <a:lumMod val="10000"/>
                          </a:schemeClr>
                        </a:solidFill>
                        <a:latin typeface="+mj-lt"/>
                      </a:endParaRPr>
                    </a:p>
                  </a:txBody>
                  <a:tcPr marL="155448" marR="155448" marT="67056" marB="67056"/>
                </a:tc>
              </a:tr>
              <a:tr h="1109064">
                <a:tc>
                  <a:txBody>
                    <a:bodyPr/>
                    <a:lstStyle/>
                    <a:p>
                      <a:r>
                        <a:rPr lang="en-US" sz="2000" dirty="0" smtClean="0"/>
                        <a:t>Assets</a:t>
                      </a:r>
                      <a:endParaRPr lang="en-US" sz="2000" i="0" dirty="0">
                        <a:solidFill>
                          <a:schemeClr val="bg2">
                            <a:lumMod val="10000"/>
                          </a:schemeClr>
                        </a:solidFill>
                        <a:latin typeface="+mj-lt"/>
                      </a:endParaRPr>
                    </a:p>
                  </a:txBody>
                  <a:tcPr marL="155448" marR="155448" marT="67056" marB="67056"/>
                </a:tc>
                <a:tc>
                  <a:txBody>
                    <a:bodyPr/>
                    <a:lstStyle/>
                    <a:p>
                      <a:r>
                        <a:rPr lang="en-US" sz="2000" dirty="0" smtClean="0"/>
                        <a:t>Retention</a:t>
                      </a:r>
                      <a:endParaRPr lang="en-US" sz="2000" dirty="0">
                        <a:solidFill>
                          <a:schemeClr val="bg2">
                            <a:lumMod val="10000"/>
                          </a:schemeClr>
                        </a:solidFill>
                        <a:latin typeface="+mj-lt"/>
                      </a:endParaRPr>
                    </a:p>
                  </a:txBody>
                  <a:tcPr marL="155448" marR="155448" marT="67056" marB="67056"/>
                </a:tc>
                <a:tc>
                  <a:txBody>
                    <a:bodyPr/>
                    <a:lstStyle/>
                    <a:p>
                      <a:r>
                        <a:rPr lang="en-US" sz="2000" dirty="0" smtClean="0"/>
                        <a:t>N/A</a:t>
                      </a:r>
                      <a:endParaRPr lang="en-US" sz="2000" dirty="0">
                        <a:solidFill>
                          <a:schemeClr val="bg2">
                            <a:lumMod val="10000"/>
                          </a:schemeClr>
                        </a:solidFill>
                        <a:latin typeface="+mj-lt"/>
                      </a:endParaRPr>
                    </a:p>
                  </a:txBody>
                  <a:tcPr marL="155448" marR="155448" marT="67056" marB="67056"/>
                </a:tc>
                <a:tc>
                  <a:txBody>
                    <a:bodyPr/>
                    <a:lstStyle/>
                    <a:p>
                      <a:r>
                        <a:rPr lang="en-US" sz="2000" dirty="0" smtClean="0"/>
                        <a:t>N/A</a:t>
                      </a:r>
                      <a:endParaRPr lang="en-US" sz="2000" dirty="0">
                        <a:solidFill>
                          <a:schemeClr val="bg2">
                            <a:lumMod val="10000"/>
                          </a:schemeClr>
                        </a:solidFill>
                        <a:latin typeface="+mj-lt"/>
                      </a:endParaRPr>
                    </a:p>
                  </a:txBody>
                  <a:tcPr marL="155448" marR="155448" marT="67056" marB="67056"/>
                </a:tc>
                <a:tc>
                  <a:txBody>
                    <a:bodyPr/>
                    <a:lstStyle/>
                    <a:p>
                      <a:r>
                        <a:rPr lang="en-US" sz="2000" dirty="0" smtClean="0"/>
                        <a:t>Assets do not expire</a:t>
                      </a:r>
                      <a:endParaRPr lang="en-US" sz="2000" dirty="0" smtClean="0">
                        <a:solidFill>
                          <a:schemeClr val="bg2">
                            <a:lumMod val="10000"/>
                          </a:schemeClr>
                        </a:solidFill>
                        <a:latin typeface="+mj-lt"/>
                      </a:endParaRPr>
                    </a:p>
                  </a:txBody>
                  <a:tcPr marL="155448" marR="155448" marT="67056" marB="67056"/>
                </a:tc>
              </a:tr>
            </a:tbl>
          </a:graphicData>
        </a:graphic>
      </p:graphicFrame>
      <p:sp>
        <p:nvSpPr>
          <p:cNvPr id="6" name="TextBox 5"/>
          <p:cNvSpPr txBox="1"/>
          <p:nvPr/>
        </p:nvSpPr>
        <p:spPr>
          <a:xfrm>
            <a:off x="6504901" y="9559618"/>
            <a:ext cx="2440283"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Asset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95317594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lumMod val="50000"/>
                  </a:schemeClr>
                </a:solidFill>
              </a:rPr>
              <a:t>API Resources</a:t>
            </a:r>
            <a:endParaRPr lang="en-US" dirty="0">
              <a:solidFill>
                <a:schemeClr val="tx1">
                  <a:lumMod val="50000"/>
                </a:schemeClr>
              </a:solidFill>
            </a:endParaRPr>
          </a:p>
        </p:txBody>
      </p:sp>
      <p:sp>
        <p:nvSpPr>
          <p:cNvPr id="6" name="Slide Number Placeholder 5"/>
          <p:cNvSpPr>
            <a:spLocks noGrp="1"/>
          </p:cNvSpPr>
          <p:nvPr>
            <p:ph type="sldNum" sz="quarter" idx="4"/>
          </p:nvPr>
        </p:nvSpPr>
        <p:spPr/>
        <p:txBody>
          <a:bodyPr/>
          <a:lstStyle/>
          <a:p>
            <a:fld id="{59FBCBD5-A728-384D-A41B-B8C6FE40EEBE}" type="slidenum">
              <a:rPr lang="en-US" smtClean="0"/>
              <a:pPr/>
              <a:t>101</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97044189"/>
              </p:ext>
            </p:extLst>
          </p:nvPr>
        </p:nvGraphicFramePr>
        <p:xfrm>
          <a:off x="475970" y="1407231"/>
          <a:ext cx="14291592" cy="6689364"/>
        </p:xfrm>
        <a:graphic>
          <a:graphicData uri="http://schemas.openxmlformats.org/drawingml/2006/table">
            <a:tbl>
              <a:tblPr firstRow="1" bandRow="1">
                <a:tableStyleId>{BC89EF96-8CEA-46FF-86C4-4CE0E7609802}</a:tableStyleId>
              </a:tblPr>
              <a:tblGrid>
                <a:gridCol w="4763864"/>
                <a:gridCol w="4763864"/>
                <a:gridCol w="4763864"/>
              </a:tblGrid>
              <a:tr h="608124">
                <a:tc gridSpan="3">
                  <a:txBody>
                    <a:bodyPr/>
                    <a:lstStyle/>
                    <a:p>
                      <a:r>
                        <a:rPr lang="en-US" sz="2300" dirty="0" smtClean="0"/>
                        <a:t>Asset API</a:t>
                      </a:r>
                      <a:r>
                        <a:rPr lang="en-US" sz="2300" baseline="0" dirty="0" smtClean="0"/>
                        <a:t> Resource</a:t>
                      </a:r>
                      <a:endParaRPr lang="en-US" sz="2300" dirty="0">
                        <a:latin typeface="+mj-lt"/>
                      </a:endParaRPr>
                    </a:p>
                  </a:txBody>
                  <a:tcPr marL="155448" marR="155448" marT="67056" marB="67056"/>
                </a:tc>
                <a:tc hMerge="1">
                  <a:txBody>
                    <a:bodyPr/>
                    <a:lstStyle/>
                    <a:p>
                      <a:endParaRPr lang="en-US" dirty="0"/>
                    </a:p>
                  </a:txBody>
                  <a:tcPr/>
                </a:tc>
                <a:tc hMerge="1">
                  <a:txBody>
                    <a:bodyPr/>
                    <a:lstStyle/>
                    <a:p>
                      <a:endParaRPr lang="en-US" dirty="0"/>
                    </a:p>
                  </a:txBody>
                  <a:tcPr/>
                </a:tc>
              </a:tr>
              <a:tr h="608124">
                <a:tc gridSpan="3">
                  <a:txBody>
                    <a:bodyPr/>
                    <a:lstStyle/>
                    <a:p>
                      <a:r>
                        <a:rPr lang="en-US" sz="2300" dirty="0" smtClean="0"/>
                        <a:t>https://em7ipaddress/api/asset</a:t>
                      </a:r>
                      <a:endParaRPr lang="en-US" sz="2300" dirty="0">
                        <a:solidFill>
                          <a:schemeClr val="tx1">
                            <a:lumMod val="50000"/>
                          </a:schemeClr>
                        </a:solidFill>
                        <a:latin typeface="+mj-lt"/>
                      </a:endParaRPr>
                    </a:p>
                  </a:txBody>
                  <a:tcPr marL="155448" marR="155448" marT="67056" marB="67056"/>
                </a:tc>
                <a:tc hMerge="1">
                  <a:txBody>
                    <a:bodyPr/>
                    <a:lstStyle/>
                    <a:p>
                      <a:endParaRPr lang="en-US"/>
                    </a:p>
                  </a:txBody>
                  <a:tcPr/>
                </a:tc>
                <a:tc hMerge="1">
                  <a:txBody>
                    <a:bodyPr/>
                    <a:lstStyle/>
                    <a:p>
                      <a:endParaRPr lang="en-US"/>
                    </a:p>
                  </a:txBody>
                  <a:tcPr/>
                </a:tc>
              </a:tr>
              <a:tr h="608124">
                <a:tc>
                  <a:txBody>
                    <a:bodyPr/>
                    <a:lstStyle/>
                    <a:p>
                      <a:r>
                        <a:rPr lang="en-US" sz="2300" dirty="0" err="1" smtClean="0"/>
                        <a:t>Asset_tag</a:t>
                      </a:r>
                      <a:endParaRPr lang="en-US" sz="2300" dirty="0">
                        <a:solidFill>
                          <a:schemeClr val="tx1">
                            <a:lumMod val="50000"/>
                          </a:schemeClr>
                        </a:solidFill>
                        <a:latin typeface="+mj-lt"/>
                      </a:endParaRPr>
                    </a:p>
                  </a:txBody>
                  <a:tcPr marL="155448" marR="155448" marT="67056" marB="67056"/>
                </a:tc>
                <a:tc>
                  <a:txBody>
                    <a:bodyPr/>
                    <a:lstStyle/>
                    <a:p>
                      <a:r>
                        <a:rPr lang="en-US" sz="2300" dirty="0" err="1" smtClean="0"/>
                        <a:t>Date_edit</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Device</a:t>
                      </a:r>
                      <a:endParaRPr lang="en-US" sz="2300" dirty="0">
                        <a:solidFill>
                          <a:schemeClr val="tx1">
                            <a:lumMod val="50000"/>
                          </a:schemeClr>
                        </a:solidFill>
                        <a:latin typeface="+mj-lt"/>
                      </a:endParaRPr>
                    </a:p>
                  </a:txBody>
                  <a:tcPr marL="155448" marR="155448" marT="67056" marB="67056"/>
                </a:tc>
              </a:tr>
              <a:tr h="608124">
                <a:tc>
                  <a:txBody>
                    <a:bodyPr/>
                    <a:lstStyle/>
                    <a:p>
                      <a:r>
                        <a:rPr lang="en-US" sz="2300" dirty="0" err="1" smtClean="0"/>
                        <a:t>Edited_by</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Floor</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Function</a:t>
                      </a:r>
                      <a:endParaRPr lang="en-US" sz="2300" dirty="0">
                        <a:solidFill>
                          <a:schemeClr val="tx1">
                            <a:lumMod val="50000"/>
                          </a:schemeClr>
                        </a:solidFill>
                        <a:latin typeface="+mj-lt"/>
                      </a:endParaRPr>
                    </a:p>
                  </a:txBody>
                  <a:tcPr marL="155448" marR="155448" marT="67056" marB="67056"/>
                </a:tc>
              </a:tr>
              <a:tr h="608124">
                <a:tc>
                  <a:txBody>
                    <a:bodyPr/>
                    <a:lstStyle/>
                    <a:p>
                      <a:r>
                        <a:rPr lang="en-US" sz="2300" dirty="0" smtClean="0"/>
                        <a:t>Id</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Location</a:t>
                      </a:r>
                      <a:endParaRPr lang="en-US" sz="2300" dirty="0">
                        <a:solidFill>
                          <a:schemeClr val="tx1">
                            <a:lumMod val="50000"/>
                          </a:schemeClr>
                        </a:solidFill>
                        <a:latin typeface="+mj-lt"/>
                      </a:endParaRPr>
                    </a:p>
                  </a:txBody>
                  <a:tcPr marL="155448" marR="155448" marT="67056" marB="67056"/>
                </a:tc>
                <a:tc>
                  <a:txBody>
                    <a:bodyPr/>
                    <a:lstStyle/>
                    <a:p>
                      <a:r>
                        <a:rPr lang="en-US" sz="2300" dirty="0" err="1" smtClean="0"/>
                        <a:t>Location_notes</a:t>
                      </a:r>
                      <a:endParaRPr lang="en-US" sz="2300" dirty="0">
                        <a:solidFill>
                          <a:schemeClr val="tx1">
                            <a:lumMod val="50000"/>
                          </a:schemeClr>
                        </a:solidFill>
                        <a:latin typeface="+mj-lt"/>
                      </a:endParaRPr>
                    </a:p>
                  </a:txBody>
                  <a:tcPr marL="155448" marR="155448" marT="67056" marB="67056"/>
                </a:tc>
              </a:tr>
              <a:tr h="608124">
                <a:tc>
                  <a:txBody>
                    <a:bodyPr/>
                    <a:lstStyle/>
                    <a:p>
                      <a:r>
                        <a:rPr lang="en-US" sz="2300" dirty="0" smtClean="0"/>
                        <a:t>Make</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Model</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Organization</a:t>
                      </a:r>
                      <a:endParaRPr lang="en-US" sz="2300" dirty="0">
                        <a:solidFill>
                          <a:schemeClr val="tx1">
                            <a:lumMod val="50000"/>
                          </a:schemeClr>
                        </a:solidFill>
                        <a:latin typeface="+mj-lt"/>
                      </a:endParaRPr>
                    </a:p>
                  </a:txBody>
                  <a:tcPr marL="155448" marR="155448" marT="67056" marB="67056"/>
                </a:tc>
              </a:tr>
              <a:tr h="608124">
                <a:tc>
                  <a:txBody>
                    <a:bodyPr/>
                    <a:lstStyle/>
                    <a:p>
                      <a:r>
                        <a:rPr lang="en-US" sz="2300" dirty="0" smtClean="0"/>
                        <a:t>Owner</a:t>
                      </a:r>
                      <a:endParaRPr lang="en-US" sz="2300" dirty="0">
                        <a:solidFill>
                          <a:schemeClr val="tx1">
                            <a:lumMod val="50000"/>
                          </a:schemeClr>
                        </a:solidFill>
                        <a:latin typeface="+mj-lt"/>
                      </a:endParaRPr>
                    </a:p>
                  </a:txBody>
                  <a:tcPr marL="155448" marR="155448" marT="67056" marB="67056"/>
                </a:tc>
                <a:tc>
                  <a:txBody>
                    <a:bodyPr/>
                    <a:lstStyle/>
                    <a:p>
                      <a:r>
                        <a:rPr lang="en-US" sz="2300" dirty="0" err="1" smtClean="0"/>
                        <a:t>Owner_admin</a:t>
                      </a:r>
                      <a:endParaRPr lang="en-US" sz="2300" dirty="0">
                        <a:solidFill>
                          <a:schemeClr val="tx1">
                            <a:lumMod val="50000"/>
                          </a:schemeClr>
                        </a:solidFill>
                        <a:latin typeface="+mj-lt"/>
                      </a:endParaRPr>
                    </a:p>
                  </a:txBody>
                  <a:tcPr marL="155448" marR="155448" marT="67056" marB="67056"/>
                </a:tc>
                <a:tc>
                  <a:txBody>
                    <a:bodyPr/>
                    <a:lstStyle/>
                    <a:p>
                      <a:r>
                        <a:rPr lang="en-US" sz="2300" dirty="0" err="1" smtClean="0"/>
                        <a:t>Owner_tech</a:t>
                      </a:r>
                      <a:endParaRPr lang="en-US" sz="2300" dirty="0">
                        <a:solidFill>
                          <a:schemeClr val="tx1">
                            <a:lumMod val="50000"/>
                          </a:schemeClr>
                        </a:solidFill>
                        <a:latin typeface="+mj-lt"/>
                      </a:endParaRPr>
                    </a:p>
                  </a:txBody>
                  <a:tcPr marL="155448" marR="155448" marT="67056" marB="67056"/>
                </a:tc>
              </a:tr>
              <a:tr h="608124">
                <a:tc>
                  <a:txBody>
                    <a:bodyPr/>
                    <a:lstStyle/>
                    <a:p>
                      <a:r>
                        <a:rPr lang="en-US" sz="2300" dirty="0" smtClean="0"/>
                        <a:t>Panel</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Plate</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Punch</a:t>
                      </a:r>
                      <a:endParaRPr lang="en-US" sz="2300" dirty="0">
                        <a:solidFill>
                          <a:schemeClr val="tx1">
                            <a:lumMod val="50000"/>
                          </a:schemeClr>
                        </a:solidFill>
                        <a:latin typeface="+mj-lt"/>
                      </a:endParaRPr>
                    </a:p>
                  </a:txBody>
                  <a:tcPr marL="155448" marR="155448" marT="67056" marB="67056"/>
                </a:tc>
              </a:tr>
              <a:tr h="608124">
                <a:tc>
                  <a:txBody>
                    <a:bodyPr/>
                    <a:lstStyle/>
                    <a:p>
                      <a:r>
                        <a:rPr lang="en-US" sz="2300" dirty="0" smtClean="0"/>
                        <a:t>Rack</a:t>
                      </a:r>
                      <a:endParaRPr lang="en-US" sz="2300" dirty="0">
                        <a:solidFill>
                          <a:schemeClr val="tx1">
                            <a:lumMod val="50000"/>
                          </a:schemeClr>
                        </a:solidFill>
                        <a:latin typeface="+mj-lt"/>
                      </a:endParaRPr>
                    </a:p>
                  </a:txBody>
                  <a:tcPr marL="155448" marR="155448" marT="67056" marB="67056"/>
                </a:tc>
                <a:tc>
                  <a:txBody>
                    <a:bodyPr/>
                    <a:lstStyle/>
                    <a:p>
                      <a:r>
                        <a:rPr lang="en-US" sz="2300" dirty="0" err="1" smtClean="0"/>
                        <a:t>Rfid</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Room</a:t>
                      </a:r>
                      <a:endParaRPr lang="en-US" sz="2300" dirty="0">
                        <a:solidFill>
                          <a:schemeClr val="tx1">
                            <a:lumMod val="50000"/>
                          </a:schemeClr>
                        </a:solidFill>
                        <a:latin typeface="+mj-lt"/>
                      </a:endParaRPr>
                    </a:p>
                  </a:txBody>
                  <a:tcPr marL="155448" marR="155448" marT="67056" marB="67056"/>
                </a:tc>
              </a:tr>
              <a:tr h="608124">
                <a:tc>
                  <a:txBody>
                    <a:bodyPr/>
                    <a:lstStyle/>
                    <a:p>
                      <a:r>
                        <a:rPr lang="en-US" sz="2300" dirty="0" smtClean="0"/>
                        <a:t>Serial</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Shelf</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Status</a:t>
                      </a:r>
                      <a:endParaRPr lang="en-US" sz="2300" dirty="0">
                        <a:solidFill>
                          <a:schemeClr val="tx1">
                            <a:lumMod val="50000"/>
                          </a:schemeClr>
                        </a:solidFill>
                        <a:latin typeface="+mj-lt"/>
                      </a:endParaRPr>
                    </a:p>
                  </a:txBody>
                  <a:tcPr marL="155448" marR="155448" marT="67056" marB="67056"/>
                </a:tc>
              </a:tr>
              <a:tr h="608124">
                <a:tc>
                  <a:txBody>
                    <a:bodyPr/>
                    <a:lstStyle/>
                    <a:p>
                      <a:r>
                        <a:rPr lang="en-US" sz="2300" dirty="0" smtClean="0"/>
                        <a:t>Type</a:t>
                      </a:r>
                      <a:endParaRPr lang="en-US" sz="2300" dirty="0">
                        <a:solidFill>
                          <a:schemeClr val="tx1">
                            <a:lumMod val="50000"/>
                          </a:schemeClr>
                        </a:solidFill>
                        <a:latin typeface="+mj-lt"/>
                      </a:endParaRPr>
                    </a:p>
                  </a:txBody>
                  <a:tcPr marL="155448" marR="155448" marT="67056" marB="67056"/>
                </a:tc>
                <a:tc>
                  <a:txBody>
                    <a:bodyPr/>
                    <a:lstStyle/>
                    <a:p>
                      <a:r>
                        <a:rPr lang="en-US" sz="2300" dirty="0" err="1" smtClean="0"/>
                        <a:t>Vital_notes</a:t>
                      </a:r>
                      <a:endParaRPr lang="en-US" sz="2300" dirty="0">
                        <a:solidFill>
                          <a:schemeClr val="tx1">
                            <a:lumMod val="50000"/>
                          </a:schemeClr>
                        </a:solidFill>
                        <a:latin typeface="+mj-lt"/>
                      </a:endParaRPr>
                    </a:p>
                  </a:txBody>
                  <a:tcPr marL="155448" marR="155448" marT="67056" marB="67056"/>
                </a:tc>
                <a:tc>
                  <a:txBody>
                    <a:bodyPr/>
                    <a:lstStyle/>
                    <a:p>
                      <a:r>
                        <a:rPr lang="en-US" sz="2300" dirty="0" smtClean="0"/>
                        <a:t>Zone</a:t>
                      </a:r>
                      <a:endParaRPr lang="en-US" sz="2300" dirty="0">
                        <a:solidFill>
                          <a:schemeClr val="tx1">
                            <a:lumMod val="50000"/>
                          </a:schemeClr>
                        </a:solidFill>
                        <a:latin typeface="+mj-lt"/>
                      </a:endParaRPr>
                    </a:p>
                  </a:txBody>
                  <a:tcPr marL="155448" marR="155448" marT="67056" marB="67056"/>
                </a:tc>
              </a:tr>
            </a:tbl>
          </a:graphicData>
        </a:graphic>
      </p:graphicFrame>
      <p:sp>
        <p:nvSpPr>
          <p:cNvPr id="5" name="TextBox 4"/>
          <p:cNvSpPr txBox="1"/>
          <p:nvPr/>
        </p:nvSpPr>
        <p:spPr>
          <a:xfrm>
            <a:off x="6504901" y="9559618"/>
            <a:ext cx="2440283"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Asset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46339403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344978" y="1230284"/>
            <a:ext cx="6554586" cy="8071096"/>
          </a:xfrm>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2200" dirty="0"/>
              <a:t>Watersports.com just hired a new Facilities/Asset Manager Tom Curren.  One of his first initiatives is to get a handle on all infrastructure assets (All Cisco Switches and Routers). </a:t>
            </a:r>
          </a:p>
          <a:p>
            <a:pPr marL="0" indent="0">
              <a:buNone/>
            </a:pPr>
            <a:endParaRPr lang="en-US" sz="2000" dirty="0"/>
          </a:p>
          <a:p>
            <a:pPr marL="0" indent="0">
              <a:buNone/>
            </a:pPr>
            <a:r>
              <a:rPr lang="en-US" sz="2000" b="1" dirty="0"/>
              <a:t>Tasks:</a:t>
            </a:r>
          </a:p>
          <a:p>
            <a:pPr marL="342900" indent="-342900">
              <a:buFont typeface="+mj-lt"/>
              <a:buAutoNum type="arabicPeriod"/>
            </a:pPr>
            <a:r>
              <a:rPr lang="en-US" sz="2000" dirty="0" smtClean="0"/>
              <a:t>Tom </a:t>
            </a:r>
            <a:r>
              <a:rPr lang="en-US" sz="2000" dirty="0"/>
              <a:t>has requested that the billing account administrator information be part of the asset records. The asset record doesn't currently have </a:t>
            </a:r>
            <a:r>
              <a:rPr lang="en-US" sz="2000" dirty="0" smtClean="0"/>
              <a:t>an </a:t>
            </a:r>
            <a:r>
              <a:rPr lang="en-US" sz="2000" dirty="0"/>
              <a:t>"Account Administrator" drop-down that you need and Tom would like to see it on a Tab called Billing. The possible Account Administrators are Mark Richards, Gerry Lopez or Andy Irons. </a:t>
            </a:r>
          </a:p>
          <a:p>
            <a:pPr marL="342900" indent="-342900">
              <a:buFont typeface="+mj-lt"/>
              <a:buAutoNum type="arabicPeriod"/>
            </a:pPr>
            <a:r>
              <a:rPr lang="en-US" sz="2000" dirty="0" smtClean="0"/>
              <a:t>Tom </a:t>
            </a:r>
            <a:r>
              <a:rPr lang="en-US" sz="2000" dirty="0"/>
              <a:t>has requested that you provide him two different asset reports</a:t>
            </a:r>
            <a:r>
              <a:rPr lang="en-US" sz="2000" dirty="0" smtClean="0"/>
              <a:t>:</a:t>
            </a:r>
            <a:endParaRPr lang="en-US" sz="2000" dirty="0"/>
          </a:p>
          <a:p>
            <a:pPr marL="931545" lvl="2" indent="-640080" defTabSz="457200">
              <a:buFont typeface="Wingdings" panose="05000000000000000000" pitchFamily="2" charset="2"/>
              <a:buChar char="ü"/>
            </a:pPr>
            <a:r>
              <a:rPr lang="en-US" sz="2000" dirty="0" smtClean="0"/>
              <a:t>Asset </a:t>
            </a:r>
            <a:r>
              <a:rPr lang="en-US" sz="2000" dirty="0"/>
              <a:t>Warranty Report Every Tuesday </a:t>
            </a:r>
            <a:r>
              <a:rPr lang="en-US" sz="2000" dirty="0" smtClean="0"/>
              <a:t>9am.  </a:t>
            </a:r>
            <a:r>
              <a:rPr lang="en-US" sz="2000" dirty="0"/>
              <a:t>A report that includes warranty information for assets that expire in the next </a:t>
            </a:r>
            <a:r>
              <a:rPr lang="en-US" sz="2000" dirty="0" smtClean="0"/>
              <a:t>3 months</a:t>
            </a:r>
            <a:endParaRPr lang="en-US" sz="2000" dirty="0"/>
          </a:p>
          <a:p>
            <a:pPr marL="931545" lvl="2" indent="-640080">
              <a:buFont typeface="Wingdings" panose="05000000000000000000" pitchFamily="2" charset="2"/>
              <a:buChar char="ü"/>
            </a:pPr>
            <a:r>
              <a:rPr lang="en-US" sz="2000" dirty="0" smtClean="0"/>
              <a:t>Improved </a:t>
            </a:r>
            <a:r>
              <a:rPr lang="en-US" sz="2000" dirty="0"/>
              <a:t>Asset List Report Every Wednesday 9am – </a:t>
            </a:r>
            <a:r>
              <a:rPr lang="en-US" sz="2000" dirty="0" smtClean="0"/>
              <a:t>The report </a:t>
            </a:r>
            <a:r>
              <a:rPr lang="en-US" sz="2000" dirty="0"/>
              <a:t>that should include</a:t>
            </a:r>
            <a:r>
              <a:rPr lang="en-US" sz="2000" dirty="0" smtClean="0"/>
              <a:t>: Asset Name, Owner, Organization, Location, Function, Account Administrator, Status</a:t>
            </a:r>
            <a:endParaRPr lang="en-US" sz="2000" dirty="0"/>
          </a:p>
        </p:txBody>
      </p:sp>
      <p:sp>
        <p:nvSpPr>
          <p:cNvPr id="2" name="Content Placeholder 1"/>
          <p:cNvSpPr>
            <a:spLocks noGrp="1"/>
          </p:cNvSpPr>
          <p:nvPr>
            <p:ph sz="half" idx="2"/>
          </p:nvPr>
        </p:nvSpPr>
        <p:spPr>
          <a:xfrm>
            <a:off x="7531330" y="1230284"/>
            <a:ext cx="7747461" cy="8071096"/>
          </a:xfrm>
        </p:spPr>
        <p:style>
          <a:lnRef idx="2">
            <a:schemeClr val="accent2"/>
          </a:lnRef>
          <a:fillRef idx="1">
            <a:schemeClr val="lt1"/>
          </a:fillRef>
          <a:effectRef idx="0">
            <a:schemeClr val="accent2"/>
          </a:effectRef>
          <a:fontRef idx="minor">
            <a:schemeClr val="dk1"/>
          </a:fontRef>
        </p:style>
        <p:txBody>
          <a:bodyPr>
            <a:noAutofit/>
          </a:bodyPr>
          <a:lstStyle/>
          <a:p>
            <a:pPr marL="0" indent="0">
              <a:buNone/>
            </a:pPr>
            <a:r>
              <a:rPr lang="en-US" sz="2000" b="1" dirty="0" smtClean="0"/>
              <a:t>Requirements</a:t>
            </a:r>
            <a:r>
              <a:rPr lang="en-US" sz="2000" b="1" dirty="0"/>
              <a:t>: (best to do in this order)</a:t>
            </a:r>
          </a:p>
          <a:p>
            <a:pPr marL="342900" indent="-342900">
              <a:buFont typeface="+mj-lt"/>
              <a:buAutoNum type="arabicPeriod"/>
            </a:pPr>
            <a:r>
              <a:rPr lang="en-US" sz="2000" dirty="0"/>
              <a:t>All Infrastructure Asset Records must have Serial Number and Model populated from a dynamic application.   Rumor has it there is a “Cisco: Asset” dynamic application that could pull this info but the previous Asset Manager had disabled it.  You may want to enable that app, set collection frequency to 1 minute, rediscover your devices and ensure you have serial number information prior to creating any asset records.</a:t>
            </a:r>
          </a:p>
          <a:p>
            <a:pPr marL="342900" indent="-342900">
              <a:buFont typeface="+mj-lt"/>
              <a:buAutoNum type="arabicPeriod"/>
            </a:pPr>
            <a:r>
              <a:rPr lang="en-US" sz="2000" dirty="0"/>
              <a:t>Now create your asset records using the “Select Actions” bulk method (this is required so that the serial numbers are imported)</a:t>
            </a:r>
          </a:p>
          <a:p>
            <a:pPr marL="342900" indent="-342900">
              <a:buFont typeface="+mj-lt"/>
              <a:buAutoNum type="arabicPeriod"/>
            </a:pPr>
            <a:r>
              <a:rPr lang="en-US" sz="2000" dirty="0"/>
              <a:t>Remove the current drop-down options for Facility/Datacenter since we’ll be adding new ones</a:t>
            </a:r>
          </a:p>
          <a:p>
            <a:pPr marL="342900" indent="-342900">
              <a:buFont typeface="+mj-lt"/>
              <a:buAutoNum type="arabicPeriod"/>
            </a:pPr>
            <a:r>
              <a:rPr lang="en-US" sz="2000" dirty="0"/>
              <a:t>Assets must be in the correct organization and include function, status, owner (management type), warranty policy active, policy expiration, location, and Account Administrator.  *All of this information is provided on the next slide*</a:t>
            </a:r>
          </a:p>
          <a:p>
            <a:pPr marL="342900" indent="-342900">
              <a:buFont typeface="+mj-lt"/>
              <a:buAutoNum type="arabicPeriod"/>
            </a:pPr>
            <a:r>
              <a:rPr lang="en-US" sz="2000" dirty="0"/>
              <a:t>Ensure all asset records are linked to the appropriate device records</a:t>
            </a:r>
          </a:p>
          <a:p>
            <a:pPr marL="342900" indent="-342900">
              <a:buFont typeface="+mj-lt"/>
              <a:buAutoNum type="arabicPeriod"/>
            </a:pPr>
            <a:r>
              <a:rPr lang="en-US" sz="2000" dirty="0"/>
              <a:t>Use some bulk methods to save yourself some time where possible</a:t>
            </a:r>
          </a:p>
          <a:p>
            <a:pPr marL="342900" indent="-342900">
              <a:buFont typeface="+mj-lt"/>
              <a:buAutoNum type="arabicPeriod"/>
            </a:pPr>
            <a:r>
              <a:rPr lang="en-US" sz="2000" dirty="0"/>
              <a:t>Although the reports are scheduled, go ahead and hit the lightning bolt to run the report job </a:t>
            </a:r>
            <a:r>
              <a:rPr lang="en-US" sz="2000" dirty="0" smtClean="0"/>
              <a:t>now</a:t>
            </a:r>
            <a:endParaRPr lang="en-US" sz="2000" dirty="0"/>
          </a:p>
        </p:txBody>
      </p:sp>
      <p:sp>
        <p:nvSpPr>
          <p:cNvPr id="3" name="Slide Number Placeholder 2"/>
          <p:cNvSpPr>
            <a:spLocks noGrp="1"/>
          </p:cNvSpPr>
          <p:nvPr>
            <p:ph type="sldNum" sz="quarter" idx="4"/>
          </p:nvPr>
        </p:nvSpPr>
        <p:spPr/>
        <p:txBody>
          <a:bodyPr/>
          <a:lstStyle/>
          <a:p>
            <a:fld id="{59FBCBD5-A728-384D-A41B-B8C6FE40EEBE}" type="slidenum">
              <a:rPr lang="en-US" smtClean="0"/>
              <a:pPr/>
              <a:t>102</a:t>
            </a:fld>
            <a:endParaRPr lang="en-US" dirty="0"/>
          </a:p>
        </p:txBody>
      </p:sp>
      <p:sp>
        <p:nvSpPr>
          <p:cNvPr id="5" name="Title 4"/>
          <p:cNvSpPr>
            <a:spLocks noGrp="1"/>
          </p:cNvSpPr>
          <p:nvPr>
            <p:ph type="title" idx="4294967295"/>
          </p:nvPr>
        </p:nvSpPr>
        <p:spPr>
          <a:xfrm>
            <a:off x="344978" y="11113"/>
            <a:ext cx="13231322" cy="1073150"/>
          </a:xfrm>
        </p:spPr>
        <p:txBody>
          <a:bodyPr/>
          <a:lstStyle/>
          <a:p>
            <a:r>
              <a:rPr lang="en-US" dirty="0" smtClean="0">
                <a:solidFill>
                  <a:schemeClr val="tx1">
                    <a:lumMod val="50000"/>
                  </a:schemeClr>
                </a:solidFill>
              </a:rPr>
              <a:t>Lab</a:t>
            </a:r>
            <a:endParaRPr lang="en-US" dirty="0">
              <a:solidFill>
                <a:schemeClr val="tx1">
                  <a:lumMod val="50000"/>
                </a:schemeClr>
              </a:solidFill>
            </a:endParaRPr>
          </a:p>
        </p:txBody>
      </p:sp>
      <p:sp>
        <p:nvSpPr>
          <p:cNvPr id="7" name="TextBox 6"/>
          <p:cNvSpPr txBox="1"/>
          <p:nvPr/>
        </p:nvSpPr>
        <p:spPr>
          <a:xfrm>
            <a:off x="6504901" y="9559618"/>
            <a:ext cx="2440283"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Asset Administration</a:t>
            </a:r>
            <a:endParaRPr lang="en-US" sz="1900" dirty="0">
              <a:solidFill>
                <a:prstClr val="white"/>
              </a:solidFill>
              <a:latin typeface="Futura Bk BT" panose="020B0502020204020303" pitchFamily="34" charset="0"/>
            </a:endParaRPr>
          </a:p>
        </p:txBody>
      </p:sp>
      <p:pic>
        <p:nvPicPr>
          <p:cNvPr id="8" name="Picture 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4533" y="87194"/>
            <a:ext cx="1010625" cy="868036"/>
          </a:xfrm>
          <a:prstGeom prst="rect">
            <a:avLst/>
          </a:prstGeom>
        </p:spPr>
      </p:pic>
    </p:spTree>
    <p:extLst>
      <p:ext uri="{BB962C8B-B14F-4D97-AF65-F5344CB8AC3E}">
        <p14:creationId xmlns:p14="http://schemas.microsoft.com/office/powerpoint/2010/main" val="333808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noGrp="1"/>
          </p:cNvGraphicFramePr>
          <p:nvPr>
            <p:ph idx="1"/>
            <p:extLst>
              <p:ext uri="{D42A27DB-BD31-4B8C-83A1-F6EECF244321}">
                <p14:modId xmlns:p14="http://schemas.microsoft.com/office/powerpoint/2010/main" val="4054250141"/>
              </p:ext>
            </p:extLst>
          </p:nvPr>
        </p:nvGraphicFramePr>
        <p:xfrm>
          <a:off x="475973" y="2000247"/>
          <a:ext cx="14570063" cy="6141427"/>
        </p:xfrm>
        <a:graphic>
          <a:graphicData uri="http://schemas.openxmlformats.org/drawingml/2006/table">
            <a:tbl>
              <a:tblPr firstRow="1" bandRow="1">
                <a:tableStyleId>{5940675A-B579-460E-94D1-54222C63F5DA}</a:tableStyleId>
              </a:tblPr>
              <a:tblGrid>
                <a:gridCol w="1708541"/>
                <a:gridCol w="1622715"/>
                <a:gridCol w="1374567"/>
                <a:gridCol w="1144416"/>
                <a:gridCol w="1198912"/>
                <a:gridCol w="2324176"/>
                <a:gridCol w="1826303"/>
                <a:gridCol w="1810408"/>
                <a:gridCol w="1560025"/>
              </a:tblGrid>
              <a:tr h="1092088">
                <a:tc>
                  <a:txBody>
                    <a:bodyPr/>
                    <a:lstStyle/>
                    <a:p>
                      <a:pPr algn="ctr" fontAlgn="b"/>
                      <a:r>
                        <a:rPr lang="en-US" sz="2000" b="1" u="none" strike="noStrike" dirty="0">
                          <a:effectLst/>
                        </a:rPr>
                        <a:t>Name</a:t>
                      </a:r>
                      <a:endParaRPr lang="en-US" sz="2000" b="1" i="0" u="none" strike="noStrike" dirty="0">
                        <a:solidFill>
                          <a:schemeClr val="bg1"/>
                        </a:solidFill>
                        <a:effectLst/>
                        <a:latin typeface="Futura Lt BT"/>
                      </a:endParaRPr>
                    </a:p>
                  </a:txBody>
                  <a:tcPr marL="16193" marR="16193" marT="13970" marB="0" anchor="ctr">
                    <a:solidFill>
                      <a:schemeClr val="bg1">
                        <a:lumMod val="85000"/>
                      </a:schemeClr>
                    </a:solidFill>
                  </a:tcPr>
                </a:tc>
                <a:tc>
                  <a:txBody>
                    <a:bodyPr/>
                    <a:lstStyle/>
                    <a:p>
                      <a:pPr algn="ctr" fontAlgn="b"/>
                      <a:r>
                        <a:rPr lang="en-US" sz="2000" b="1" u="none" strike="noStrike" dirty="0">
                          <a:effectLst/>
                        </a:rPr>
                        <a:t>Organization</a:t>
                      </a:r>
                      <a:endParaRPr lang="en-US" sz="2000" b="1" i="0" u="none" strike="noStrike" dirty="0">
                        <a:solidFill>
                          <a:schemeClr val="bg1"/>
                        </a:solidFill>
                        <a:effectLst/>
                        <a:latin typeface="Futura Lt BT"/>
                      </a:endParaRPr>
                    </a:p>
                  </a:txBody>
                  <a:tcPr marL="16193" marR="16193" marT="13970" marB="0" anchor="ctr">
                    <a:solidFill>
                      <a:schemeClr val="bg1">
                        <a:lumMod val="85000"/>
                      </a:schemeClr>
                    </a:solidFill>
                  </a:tcPr>
                </a:tc>
                <a:tc>
                  <a:txBody>
                    <a:bodyPr/>
                    <a:lstStyle/>
                    <a:p>
                      <a:pPr algn="ctr" fontAlgn="b"/>
                      <a:r>
                        <a:rPr lang="en-US" sz="2000" b="1" u="none" strike="noStrike" dirty="0">
                          <a:effectLst/>
                        </a:rPr>
                        <a:t>Function</a:t>
                      </a:r>
                      <a:endParaRPr lang="en-US" sz="2000" b="1" i="0" u="none" strike="noStrike" dirty="0">
                        <a:solidFill>
                          <a:schemeClr val="bg1"/>
                        </a:solidFill>
                        <a:effectLst/>
                        <a:latin typeface="Futura Lt BT"/>
                      </a:endParaRPr>
                    </a:p>
                  </a:txBody>
                  <a:tcPr marL="16193" marR="16193" marT="13970" marB="0" anchor="ctr">
                    <a:solidFill>
                      <a:schemeClr val="bg1">
                        <a:lumMod val="85000"/>
                      </a:schemeClr>
                    </a:solidFill>
                  </a:tcPr>
                </a:tc>
                <a:tc>
                  <a:txBody>
                    <a:bodyPr/>
                    <a:lstStyle/>
                    <a:p>
                      <a:pPr algn="ctr" fontAlgn="b"/>
                      <a:r>
                        <a:rPr lang="en-US" sz="2000" b="1" u="none" strike="noStrike" dirty="0">
                          <a:effectLst/>
                        </a:rPr>
                        <a:t>Status</a:t>
                      </a:r>
                      <a:endParaRPr lang="en-US" sz="2000" b="1" i="0" u="none" strike="noStrike" dirty="0">
                        <a:solidFill>
                          <a:schemeClr val="bg1"/>
                        </a:solidFill>
                        <a:effectLst/>
                        <a:latin typeface="Futura Lt BT"/>
                      </a:endParaRPr>
                    </a:p>
                  </a:txBody>
                  <a:tcPr marL="16193" marR="16193" marT="13970" marB="0" anchor="ctr">
                    <a:solidFill>
                      <a:schemeClr val="bg1">
                        <a:lumMod val="85000"/>
                      </a:schemeClr>
                    </a:solidFill>
                  </a:tcPr>
                </a:tc>
                <a:tc>
                  <a:txBody>
                    <a:bodyPr/>
                    <a:lstStyle/>
                    <a:p>
                      <a:pPr algn="ctr" fontAlgn="b"/>
                      <a:r>
                        <a:rPr lang="en-US" sz="2000" b="1" u="none" strike="noStrike" dirty="0">
                          <a:effectLst/>
                        </a:rPr>
                        <a:t>Owner</a:t>
                      </a:r>
                      <a:endParaRPr lang="en-US" sz="2000" b="1" i="0" u="none" strike="noStrike" dirty="0">
                        <a:solidFill>
                          <a:schemeClr val="bg1"/>
                        </a:solidFill>
                        <a:effectLst/>
                        <a:latin typeface="Futura Lt BT"/>
                      </a:endParaRPr>
                    </a:p>
                  </a:txBody>
                  <a:tcPr marL="16193" marR="16193" marT="13970" marB="0" anchor="ctr">
                    <a:solidFill>
                      <a:schemeClr val="bg1">
                        <a:lumMod val="85000"/>
                      </a:schemeClr>
                    </a:solidFill>
                  </a:tcPr>
                </a:tc>
                <a:tc>
                  <a:txBody>
                    <a:bodyPr/>
                    <a:lstStyle/>
                    <a:p>
                      <a:pPr algn="ctr" fontAlgn="b"/>
                      <a:r>
                        <a:rPr lang="en-US" sz="2000" b="1" u="none" strike="noStrike" dirty="0">
                          <a:effectLst/>
                        </a:rPr>
                        <a:t>Location</a:t>
                      </a:r>
                      <a:endParaRPr lang="en-US" sz="2000" b="1" i="0" u="none" strike="noStrike" dirty="0">
                        <a:solidFill>
                          <a:schemeClr val="bg1"/>
                        </a:solidFill>
                        <a:effectLst/>
                        <a:latin typeface="Futura Lt BT"/>
                      </a:endParaRPr>
                    </a:p>
                  </a:txBody>
                  <a:tcPr marL="16193" marR="16193" marT="13970" marB="0" anchor="ctr">
                    <a:solidFill>
                      <a:schemeClr val="bg1">
                        <a:lumMod val="85000"/>
                      </a:schemeClr>
                    </a:solidFill>
                  </a:tcPr>
                </a:tc>
                <a:tc>
                  <a:txBody>
                    <a:bodyPr/>
                    <a:lstStyle/>
                    <a:p>
                      <a:pPr algn="ctr" fontAlgn="b"/>
                      <a:r>
                        <a:rPr lang="en-US" sz="2000" b="1" u="none" strike="noStrike" dirty="0" smtClean="0">
                          <a:effectLst/>
                        </a:rPr>
                        <a:t>Account Administrator</a:t>
                      </a:r>
                      <a:endParaRPr lang="en-US" sz="2000" b="1" i="0" u="none" strike="noStrike" dirty="0">
                        <a:solidFill>
                          <a:schemeClr val="bg1"/>
                        </a:solidFill>
                        <a:effectLst/>
                        <a:latin typeface="Futura Lt BT"/>
                      </a:endParaRPr>
                    </a:p>
                  </a:txBody>
                  <a:tcPr marL="16193" marR="16193" marT="13970" marB="0" anchor="ctr">
                    <a:solidFill>
                      <a:schemeClr val="bg1">
                        <a:lumMod val="85000"/>
                      </a:schemeClr>
                    </a:solidFill>
                  </a:tcPr>
                </a:tc>
                <a:tc>
                  <a:txBody>
                    <a:bodyPr/>
                    <a:lstStyle/>
                    <a:p>
                      <a:pPr algn="ctr" fontAlgn="b"/>
                      <a:r>
                        <a:rPr lang="en-US" sz="2000" b="1" u="none" strike="noStrike" dirty="0" smtClean="0">
                          <a:effectLst/>
                        </a:rPr>
                        <a:t>Warranty </a:t>
                      </a:r>
                      <a:r>
                        <a:rPr lang="en-US" sz="2000" b="1" u="none" strike="noStrike" baseline="0" dirty="0" smtClean="0">
                          <a:effectLst/>
                        </a:rPr>
                        <a:t> Policy Active</a:t>
                      </a:r>
                      <a:endParaRPr lang="en-US" sz="2000" b="1" i="0" u="none" strike="noStrike" dirty="0">
                        <a:solidFill>
                          <a:schemeClr val="bg1"/>
                        </a:solidFill>
                        <a:effectLst/>
                        <a:latin typeface="Futura Lt BT"/>
                      </a:endParaRPr>
                    </a:p>
                  </a:txBody>
                  <a:tcPr marL="16193" marR="16193" marT="13970" marB="0" anchor="ctr">
                    <a:solidFill>
                      <a:schemeClr val="bg1">
                        <a:lumMod val="85000"/>
                      </a:schemeClr>
                    </a:solidFill>
                  </a:tcPr>
                </a:tc>
                <a:tc>
                  <a:txBody>
                    <a:bodyPr/>
                    <a:lstStyle/>
                    <a:p>
                      <a:pPr algn="ctr" fontAlgn="b"/>
                      <a:r>
                        <a:rPr lang="en-US" sz="2000" b="1" u="none" strike="noStrike" dirty="0" smtClean="0">
                          <a:effectLst/>
                        </a:rPr>
                        <a:t>Warranty Policy</a:t>
                      </a:r>
                      <a:r>
                        <a:rPr lang="en-US" sz="2000" b="1" u="none" strike="noStrike" baseline="0" dirty="0" smtClean="0">
                          <a:effectLst/>
                        </a:rPr>
                        <a:t> Expiration</a:t>
                      </a:r>
                      <a:endParaRPr lang="en-US" sz="2000" b="1" i="0" u="none" strike="noStrike" dirty="0">
                        <a:solidFill>
                          <a:schemeClr val="bg1"/>
                        </a:solidFill>
                        <a:effectLst/>
                        <a:latin typeface="Futura Lt BT"/>
                      </a:endParaRPr>
                    </a:p>
                  </a:txBody>
                  <a:tcPr marL="16193" marR="16193" marT="13970" marB="0" anchor="ctr">
                    <a:solidFill>
                      <a:schemeClr val="bg1">
                        <a:lumMod val="85000"/>
                      </a:schemeClr>
                    </a:solidFill>
                  </a:tcPr>
                </a:tc>
              </a:tr>
              <a:tr h="1683113">
                <a:tc>
                  <a:txBody>
                    <a:bodyPr/>
                    <a:lstStyle/>
                    <a:p>
                      <a:pPr algn="ctr" fontAlgn="b"/>
                      <a:r>
                        <a:rPr lang="en-US" sz="1800" u="none" strike="noStrike" dirty="0" smtClean="0">
                          <a:effectLst/>
                        </a:rPr>
                        <a:t> SW3750fl2-1</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a:r>
                        <a:rPr lang="en-US" sz="1800" dirty="0" smtClean="0"/>
                        <a:t>Maui Jims Jet</a:t>
                      </a:r>
                      <a:r>
                        <a:rPr lang="en-US" sz="1800" baseline="0" dirty="0" smtClean="0"/>
                        <a:t> Skis</a:t>
                      </a:r>
                      <a:endParaRPr lang="en-US" sz="1800" dirty="0">
                        <a:solidFill>
                          <a:schemeClr val="tx1">
                            <a:lumMod val="50000"/>
                          </a:schemeClr>
                        </a:solidFill>
                        <a:latin typeface="Futura Lt BT"/>
                      </a:endParaRPr>
                    </a:p>
                  </a:txBody>
                  <a:tcPr marL="16193" marR="16193" marT="13970" marB="0" anchor="b"/>
                </a:tc>
                <a:tc>
                  <a:txBody>
                    <a:bodyPr/>
                    <a:lstStyle/>
                    <a:p>
                      <a:pPr algn="ctr" fontAlgn="b"/>
                      <a:r>
                        <a:rPr lang="en-US" sz="1800" dirty="0" smtClean="0"/>
                        <a:t>Network. Switches</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a:effectLst/>
                        </a:rPr>
                        <a:t>Production</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a:effectLst/>
                        </a:rPr>
                        <a:t>Customer</a:t>
                      </a:r>
                      <a:endParaRPr lang="en-US" sz="1800" b="0" i="0" u="none" strike="noStrike">
                        <a:solidFill>
                          <a:schemeClr val="tx1">
                            <a:lumMod val="50000"/>
                          </a:schemeClr>
                        </a:solidFill>
                        <a:effectLst/>
                        <a:latin typeface="Futura Lt BT"/>
                      </a:endParaRPr>
                    </a:p>
                  </a:txBody>
                  <a:tcPr marL="16193" marR="16193" marT="13970"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dirty="0" smtClean="0"/>
                        <a:t>Maui</a:t>
                      </a:r>
                    </a:p>
                    <a:p>
                      <a:pPr algn="ctr" fontAlgn="b"/>
                      <a:r>
                        <a:rPr lang="en-US" sz="1800" u="none" strike="noStrike" dirty="0" smtClean="0">
                          <a:effectLst/>
                        </a:rPr>
                        <a:t> </a:t>
                      </a:r>
                      <a:r>
                        <a:rPr lang="en-US" sz="1800" u="none" strike="noStrike" dirty="0">
                          <a:effectLst/>
                        </a:rPr>
                        <a:t>Data Center</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smtClean="0">
                          <a:effectLst/>
                        </a:rPr>
                        <a:t>Mark Richards</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smtClean="0">
                          <a:effectLst/>
                        </a:rPr>
                        <a:t>01/05/2014</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smtClean="0">
                          <a:effectLst/>
                        </a:rPr>
                        <a:t>01/05/2015</a:t>
                      </a:r>
                      <a:endParaRPr lang="en-US" sz="1800" b="0" i="0" u="none" strike="noStrike" dirty="0">
                        <a:solidFill>
                          <a:schemeClr val="tx1">
                            <a:lumMod val="50000"/>
                          </a:schemeClr>
                        </a:solidFill>
                        <a:effectLst/>
                        <a:latin typeface="Futura Lt BT"/>
                      </a:endParaRPr>
                    </a:p>
                  </a:txBody>
                  <a:tcPr marL="16193" marR="16193" marT="13970" marB="0" anchor="b"/>
                </a:tc>
              </a:tr>
              <a:tr h="1683113">
                <a:tc>
                  <a:txBody>
                    <a:bodyPr/>
                    <a:lstStyle/>
                    <a:p>
                      <a:pPr algn="ctr" fontAlgn="b"/>
                      <a:r>
                        <a:rPr lang="en-US" sz="1800" u="none" strike="noStrike" dirty="0" smtClean="0">
                          <a:effectLst/>
                        </a:rPr>
                        <a:t>SW3750fl3</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a:r>
                        <a:rPr lang="en-US" sz="1800" dirty="0" smtClean="0"/>
                        <a:t>Maui Jims Jet</a:t>
                      </a:r>
                      <a:r>
                        <a:rPr lang="en-US" sz="1800" baseline="0" dirty="0" smtClean="0"/>
                        <a:t> Skis</a:t>
                      </a:r>
                      <a:endParaRPr lang="en-US" sz="1800" dirty="0">
                        <a:solidFill>
                          <a:schemeClr val="tx1">
                            <a:lumMod val="50000"/>
                          </a:schemeClr>
                        </a:solidFill>
                        <a:latin typeface="Futura Lt BT"/>
                      </a:endParaRPr>
                    </a:p>
                  </a:txBody>
                  <a:tcPr marL="16193" marR="16193" marT="13970" marB="0" anchor="b"/>
                </a:tc>
                <a:tc>
                  <a:txBody>
                    <a:bodyPr/>
                    <a:lstStyle/>
                    <a:p>
                      <a:pPr algn="ctr" fontAlgn="b"/>
                      <a:r>
                        <a:rPr lang="en-US" sz="1800" dirty="0" smtClean="0"/>
                        <a:t>Network. Switches</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a:effectLst/>
                        </a:rPr>
                        <a:t>Production</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a:effectLst/>
                        </a:rPr>
                        <a:t>Internal Group</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dirty="0" smtClean="0"/>
                        <a:t>Santa Barbara Data Center</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u="none" strike="noStrike" dirty="0" smtClean="0">
                          <a:effectLst/>
                        </a:rPr>
                        <a:t>Mark Richards</a:t>
                      </a:r>
                    </a:p>
                    <a:p>
                      <a:pPr algn="ctr" fontAlgn="b"/>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smtClean="0">
                          <a:effectLst/>
                        </a:rPr>
                        <a:t>10/01/2012</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smtClean="0">
                          <a:effectLst/>
                        </a:rPr>
                        <a:t>10/01/2013</a:t>
                      </a:r>
                      <a:endParaRPr lang="en-US" sz="1800" b="0" i="0" u="none" strike="noStrike" dirty="0">
                        <a:solidFill>
                          <a:schemeClr val="tx1">
                            <a:lumMod val="50000"/>
                          </a:schemeClr>
                        </a:solidFill>
                        <a:effectLst/>
                        <a:latin typeface="Futura Lt BT"/>
                      </a:endParaRPr>
                    </a:p>
                  </a:txBody>
                  <a:tcPr marL="16193" marR="16193" marT="13970" marB="0" anchor="b"/>
                </a:tc>
              </a:tr>
              <a:tr h="1683113">
                <a:tc>
                  <a:txBody>
                    <a:bodyPr/>
                    <a:lstStyle/>
                    <a:p>
                      <a:pPr algn="ctr" fontAlgn="b"/>
                      <a:r>
                        <a:rPr lang="en-US" sz="1800" u="none" strike="noStrike" dirty="0" smtClean="0">
                          <a:effectLst/>
                        </a:rPr>
                        <a:t>SW3750r1c1</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a:r>
                        <a:rPr lang="en-US" sz="1800" dirty="0" smtClean="0"/>
                        <a:t>OBX Parasailing</a:t>
                      </a:r>
                      <a:endParaRPr lang="en-US" sz="1800" dirty="0">
                        <a:solidFill>
                          <a:schemeClr val="tx1">
                            <a:lumMod val="50000"/>
                          </a:schemeClr>
                        </a:solidFill>
                        <a:latin typeface="Futura Lt BT"/>
                      </a:endParaRPr>
                    </a:p>
                  </a:txBody>
                  <a:tcPr marL="16193" marR="16193" marT="13970" marB="0" anchor="b"/>
                </a:tc>
                <a:tc>
                  <a:txBody>
                    <a:bodyPr/>
                    <a:lstStyle/>
                    <a:p>
                      <a:pPr algn="ctr" fontAlgn="b"/>
                      <a:r>
                        <a:rPr lang="en-US" sz="1800" dirty="0" smtClean="0"/>
                        <a:t>Network. Switches</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a:effectLst/>
                        </a:rPr>
                        <a:t>Production</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a:effectLst/>
                        </a:rPr>
                        <a:t>Internal Group</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dirty="0" smtClean="0"/>
                        <a:t>Nags Head</a:t>
                      </a:r>
                      <a:r>
                        <a:rPr lang="en-US" sz="1800" u="none" strike="noStrike" dirty="0" smtClean="0">
                          <a:effectLst/>
                        </a:rPr>
                        <a:t> </a:t>
                      </a:r>
                      <a:r>
                        <a:rPr lang="en-US" sz="1800" u="none" strike="noStrike" dirty="0">
                          <a:effectLst/>
                        </a:rPr>
                        <a:t>Data Center</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smtClean="0">
                          <a:effectLst/>
                        </a:rPr>
                        <a:t>Gerry Lopez</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smtClean="0">
                          <a:effectLst/>
                        </a:rPr>
                        <a:t>02/14/2011</a:t>
                      </a:r>
                      <a:endParaRPr lang="en-US" sz="1800" b="0" i="0" u="none" strike="noStrike" dirty="0">
                        <a:solidFill>
                          <a:schemeClr val="tx1">
                            <a:lumMod val="50000"/>
                          </a:schemeClr>
                        </a:solidFill>
                        <a:effectLst/>
                        <a:latin typeface="Futura Lt BT"/>
                      </a:endParaRPr>
                    </a:p>
                  </a:txBody>
                  <a:tcPr marL="16193" marR="16193" marT="13970" marB="0" anchor="b"/>
                </a:tc>
                <a:tc>
                  <a:txBody>
                    <a:bodyPr/>
                    <a:lstStyle/>
                    <a:p>
                      <a:pPr algn="ctr" fontAlgn="b"/>
                      <a:r>
                        <a:rPr lang="en-US" sz="1800" u="none" strike="noStrike" dirty="0" smtClean="0">
                          <a:effectLst/>
                        </a:rPr>
                        <a:t>02/13/2014</a:t>
                      </a:r>
                      <a:endParaRPr lang="en-US" sz="1800" b="0" i="0" u="none" strike="noStrike" dirty="0">
                        <a:solidFill>
                          <a:schemeClr val="tx1">
                            <a:lumMod val="50000"/>
                          </a:schemeClr>
                        </a:solidFill>
                        <a:effectLst/>
                        <a:latin typeface="Futura Lt BT"/>
                      </a:endParaRPr>
                    </a:p>
                  </a:txBody>
                  <a:tcPr marL="16193" marR="16193" marT="13970" marB="0" anchor="b"/>
                </a:tc>
              </a:tr>
            </a:tbl>
          </a:graphicData>
        </a:graphic>
      </p:graphicFrame>
      <p:sp>
        <p:nvSpPr>
          <p:cNvPr id="3" name="Title 2"/>
          <p:cNvSpPr>
            <a:spLocks noGrp="1"/>
          </p:cNvSpPr>
          <p:nvPr>
            <p:ph type="title"/>
          </p:nvPr>
        </p:nvSpPr>
        <p:spPr/>
        <p:txBody>
          <a:bodyPr/>
          <a:lstStyle/>
          <a:p>
            <a:r>
              <a:rPr lang="en-US" dirty="0" smtClean="0">
                <a:solidFill>
                  <a:schemeClr val="tx1">
                    <a:lumMod val="50000"/>
                  </a:schemeClr>
                </a:solidFill>
              </a:rPr>
              <a:t>Lab data</a:t>
            </a:r>
            <a:endParaRPr lang="en-US" dirty="0">
              <a:solidFill>
                <a:schemeClr val="tx1">
                  <a:lumMod val="50000"/>
                </a:schemeClr>
              </a:solidFill>
            </a:endParaRPr>
          </a:p>
        </p:txBody>
      </p:sp>
      <p:sp>
        <p:nvSpPr>
          <p:cNvPr id="4" name="Slide Number Placeholder 3"/>
          <p:cNvSpPr>
            <a:spLocks noGrp="1"/>
          </p:cNvSpPr>
          <p:nvPr>
            <p:ph type="sldNum" sz="quarter" idx="4"/>
          </p:nvPr>
        </p:nvSpPr>
        <p:spPr/>
        <p:txBody>
          <a:bodyPr/>
          <a:lstStyle/>
          <a:p>
            <a:fld id="{59FBCBD5-A728-384D-A41B-B8C6FE40EEBE}" type="slidenum">
              <a:rPr lang="en-US" smtClean="0"/>
              <a:pPr/>
              <a:t>103</a:t>
            </a:fld>
            <a:endParaRPr lang="en-US" dirty="0"/>
          </a:p>
        </p:txBody>
      </p:sp>
      <p:sp>
        <p:nvSpPr>
          <p:cNvPr id="5" name="TextBox 4"/>
          <p:cNvSpPr txBox="1"/>
          <p:nvPr/>
        </p:nvSpPr>
        <p:spPr>
          <a:xfrm>
            <a:off x="6504901" y="9559618"/>
            <a:ext cx="2440283"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Asset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98541146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ctrTitle"/>
          </p:nvPr>
        </p:nvSpPr>
        <p:spPr/>
        <p:txBody>
          <a:bodyPr/>
          <a:lstStyle/>
          <a:p>
            <a:pPr algn="ctr"/>
            <a:r>
              <a:rPr lang="en-US" dirty="0" smtClean="0">
                <a:solidFill>
                  <a:schemeClr val="tx1">
                    <a:lumMod val="50000"/>
                  </a:schemeClr>
                </a:solidFill>
              </a:rPr>
              <a:t>Event Administration</a:t>
            </a:r>
            <a:endParaRPr lang="en-US" dirty="0">
              <a:solidFill>
                <a:schemeClr val="tx1">
                  <a:lumMod val="50000"/>
                </a:schemeClr>
              </a:solidFill>
            </a:endParaRPr>
          </a:p>
        </p:txBody>
      </p:sp>
      <p:sp>
        <p:nvSpPr>
          <p:cNvPr id="332804" name="Rectangle 4"/>
          <p:cNvSpPr>
            <a:spLocks noChangeArrowheads="1"/>
          </p:cNvSpPr>
          <p:nvPr/>
        </p:nvSpPr>
        <p:spPr bwMode="auto">
          <a:xfrm>
            <a:off x="604520" y="6249250"/>
            <a:ext cx="11823225" cy="1131570"/>
          </a:xfrm>
          <a:prstGeom prst="rect">
            <a:avLst/>
          </a:prstGeom>
          <a:noFill/>
          <a:ln w="9525">
            <a:noFill/>
            <a:miter lim="800000"/>
            <a:headEnd/>
            <a:tailEnd/>
          </a:ln>
          <a:effectLst/>
        </p:spPr>
        <p:txBody>
          <a:bodyPr lIns="146304" tIns="73152" rIns="146304" bIns="73152" anchor="b"/>
          <a:lstStyle/>
          <a:p>
            <a:pPr algn="ctr" defTabSz="731520"/>
            <a:endParaRPr lang="en-US" sz="5800" dirty="0">
              <a:solidFill>
                <a:srgbClr val="4D4D4D"/>
              </a:solidFill>
              <a:latin typeface="Futura Hv BT"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134" y="2394066"/>
            <a:ext cx="2235654" cy="1980498"/>
          </a:xfrm>
          <a:prstGeom prst="rect">
            <a:avLst/>
          </a:prstGeom>
        </p:spPr>
      </p:pic>
    </p:spTree>
    <p:extLst>
      <p:ext uri="{BB962C8B-B14F-4D97-AF65-F5344CB8AC3E}">
        <p14:creationId xmlns:p14="http://schemas.microsoft.com/office/powerpoint/2010/main" val="3824105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800" dirty="0"/>
              <a:t>Event Processor</a:t>
            </a:r>
          </a:p>
          <a:p>
            <a:r>
              <a:rPr lang="en-US" sz="3800" dirty="0"/>
              <a:t>Event Policy Management</a:t>
            </a:r>
          </a:p>
          <a:p>
            <a:r>
              <a:rPr lang="en-US" sz="3800" dirty="0"/>
              <a:t>Event Policy Tuning</a:t>
            </a:r>
          </a:p>
          <a:p>
            <a:r>
              <a:rPr lang="en-US" sz="3800" dirty="0"/>
              <a:t>Event Sources</a:t>
            </a:r>
          </a:p>
          <a:p>
            <a:r>
              <a:rPr lang="en-US" sz="3800" dirty="0"/>
              <a:t>Configuring Event Policies</a:t>
            </a:r>
          </a:p>
          <a:p>
            <a:pPr lvl="1"/>
            <a:r>
              <a:rPr lang="en-US" sz="3000" dirty="0"/>
              <a:t>API</a:t>
            </a:r>
          </a:p>
          <a:p>
            <a:pPr lvl="1"/>
            <a:r>
              <a:rPr lang="en-US" sz="3000" dirty="0"/>
              <a:t>Dynamic Application</a:t>
            </a:r>
          </a:p>
          <a:p>
            <a:pPr lvl="1"/>
            <a:r>
              <a:rPr lang="en-US" sz="3000" dirty="0"/>
              <a:t>Email</a:t>
            </a:r>
          </a:p>
          <a:p>
            <a:pPr lvl="1"/>
            <a:r>
              <a:rPr lang="en-US" sz="3000" dirty="0"/>
              <a:t>Internal</a:t>
            </a:r>
          </a:p>
          <a:p>
            <a:pPr lvl="1"/>
            <a:r>
              <a:rPr lang="en-US" sz="3000" dirty="0"/>
              <a:t>Syslog</a:t>
            </a:r>
          </a:p>
          <a:p>
            <a:pPr lvl="1"/>
            <a:r>
              <a:rPr lang="en-US" sz="3000" dirty="0"/>
              <a:t>Trap</a:t>
            </a:r>
          </a:p>
          <a:p>
            <a:r>
              <a:rPr lang="en-US" sz="3800" dirty="0"/>
              <a:t>Event Suppressions</a:t>
            </a:r>
          </a:p>
          <a:p>
            <a:r>
              <a:rPr lang="en-US" sz="3800" dirty="0"/>
              <a:t>Maintenance Mode</a:t>
            </a:r>
          </a:p>
          <a:p>
            <a:r>
              <a:rPr lang="en-US" sz="3800" dirty="0"/>
              <a:t>Event Data Retentions</a:t>
            </a:r>
          </a:p>
          <a:p>
            <a:r>
              <a:rPr lang="en-US" sz="3800" dirty="0"/>
              <a:t>System Log Events</a:t>
            </a:r>
          </a:p>
          <a:p>
            <a:r>
              <a:rPr lang="en-US" sz="3800" dirty="0"/>
              <a:t>Resources</a:t>
            </a:r>
          </a:p>
          <a:p>
            <a:r>
              <a:rPr lang="en-US" sz="3800" dirty="0"/>
              <a:t>Labs and Questions</a:t>
            </a:r>
          </a:p>
          <a:p>
            <a:endParaRPr lang="en-US" sz="3800" dirty="0"/>
          </a:p>
        </p:txBody>
      </p:sp>
      <p:sp>
        <p:nvSpPr>
          <p:cNvPr id="2" name="Title 1"/>
          <p:cNvSpPr>
            <a:spLocks noGrp="1"/>
          </p:cNvSpPr>
          <p:nvPr>
            <p:ph type="title"/>
          </p:nvPr>
        </p:nvSpPr>
        <p:spPr/>
        <p:txBody>
          <a:bodyPr/>
          <a:lstStyle/>
          <a:p>
            <a:r>
              <a:rPr lang="en-US" dirty="0" smtClean="0"/>
              <a:t>Objectives</a:t>
            </a:r>
            <a:endParaRPr lang="en-US" dirty="0"/>
          </a:p>
        </p:txBody>
      </p:sp>
      <p:sp>
        <p:nvSpPr>
          <p:cNvPr id="8" name="Slide Number Placeholder 7"/>
          <p:cNvSpPr>
            <a:spLocks noGrp="1"/>
          </p:cNvSpPr>
          <p:nvPr>
            <p:ph type="sldNum" sz="quarter" idx="4"/>
          </p:nvPr>
        </p:nvSpPr>
        <p:spPr/>
        <p:txBody>
          <a:bodyPr/>
          <a:lstStyle/>
          <a:p>
            <a:fld id="{59FBCBD5-A728-384D-A41B-B8C6FE40EEBE}" type="slidenum">
              <a:rPr lang="en-US" smtClean="0"/>
              <a:pPr/>
              <a:t>105</a:t>
            </a:fld>
            <a:endParaRPr lang="en-US" dirty="0"/>
          </a:p>
        </p:txBody>
      </p:sp>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148298"/>
            <a:ext cx="7772400" cy="7987976"/>
          </a:xfrm>
          <a:prstGeom prst="rect">
            <a:avLst/>
          </a:prstGeom>
        </p:spPr>
      </p:pic>
    </p:spTree>
    <p:extLst>
      <p:ext uri="{BB962C8B-B14F-4D97-AF65-F5344CB8AC3E}">
        <p14:creationId xmlns:p14="http://schemas.microsoft.com/office/powerpoint/2010/main" val="40048068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387024"/>
            <a:ext cx="14291592" cy="7083811"/>
          </a:xfrm>
        </p:spPr>
        <p:txBody>
          <a:bodyPr>
            <a:normAutofit fontScale="92500"/>
          </a:bodyPr>
          <a:lstStyle/>
          <a:p>
            <a:pPr marL="0" indent="0">
              <a:buNone/>
            </a:pPr>
            <a:r>
              <a:rPr lang="en-US" dirty="0" err="1" smtClean="0"/>
              <a:t>ScienceLogic’s</a:t>
            </a:r>
            <a:r>
              <a:rPr lang="en-US" dirty="0" smtClean="0"/>
              <a:t> Event Processor and Event Policies provide users with notification when the data that is collected meets specific configured conditions:</a:t>
            </a:r>
          </a:p>
          <a:p>
            <a:pPr marL="0" indent="0">
              <a:buNone/>
            </a:pPr>
            <a:endParaRPr lang="en-US" dirty="0" smtClean="0"/>
          </a:p>
          <a:p>
            <a:r>
              <a:rPr lang="en-US" dirty="0"/>
              <a:t>Events </a:t>
            </a:r>
            <a:r>
              <a:rPr lang="en-US" dirty="0" smtClean="0"/>
              <a:t>Console displays active events </a:t>
            </a:r>
          </a:p>
          <a:p>
            <a:r>
              <a:rPr lang="en-US" dirty="0" smtClean="0"/>
              <a:t>ScienceLogic includes pre-defined events (over 2500)</a:t>
            </a:r>
          </a:p>
          <a:p>
            <a:r>
              <a:rPr lang="en-US" dirty="0" smtClean="0"/>
              <a:t>Events Policies are global:</a:t>
            </a:r>
          </a:p>
          <a:p>
            <a:pPr lvl="1"/>
            <a:r>
              <a:rPr lang="en-US" dirty="0" smtClean="0"/>
              <a:t>All Event Policies are applied to all devices</a:t>
            </a:r>
          </a:p>
          <a:p>
            <a:pPr lvl="1"/>
            <a:r>
              <a:rPr lang="en-US" dirty="0" smtClean="0"/>
              <a:t>If any device has an alert condition or string match, then the event is triggered</a:t>
            </a:r>
          </a:p>
          <a:p>
            <a:pPr lvl="1"/>
            <a:r>
              <a:rPr lang="en-US" dirty="0" smtClean="0"/>
              <a:t>Changing an event changes it for all devices</a:t>
            </a:r>
          </a:p>
          <a:p>
            <a:r>
              <a:rPr lang="en-US" dirty="0" smtClean="0"/>
              <a:t>The Event Processor (</a:t>
            </a:r>
            <a:r>
              <a:rPr lang="en-US" i="1" dirty="0" smtClean="0"/>
              <a:t>event_eng.py</a:t>
            </a:r>
            <a:r>
              <a:rPr lang="en-US" dirty="0" smtClean="0"/>
              <a:t>) process analyzes all collected data in order to determine which data constitutes an active event</a:t>
            </a: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Section Overview</a:t>
            </a:r>
            <a:endParaRPr lang="en-US" dirty="0"/>
          </a:p>
        </p:txBody>
      </p:sp>
      <p:sp>
        <p:nvSpPr>
          <p:cNvPr id="7" name="Slide Number Placeholder 6"/>
          <p:cNvSpPr>
            <a:spLocks noGrp="1"/>
          </p:cNvSpPr>
          <p:nvPr>
            <p:ph type="sldNum" sz="quarter" idx="4"/>
          </p:nvPr>
        </p:nvSpPr>
        <p:spPr/>
        <p:txBody>
          <a:bodyPr/>
          <a:lstStyle/>
          <a:p>
            <a:fld id="{59FBCBD5-A728-384D-A41B-B8C6FE40EEBE}" type="slidenum">
              <a:rPr lang="en-US" smtClean="0"/>
              <a:pPr/>
              <a:t>106</a:t>
            </a:fld>
            <a:endParaRPr lang="en-US" dirty="0"/>
          </a:p>
        </p:txBody>
      </p:sp>
      <p:sp>
        <p:nvSpPr>
          <p:cNvPr id="6" name="TextBox 5"/>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34651949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585416" y="5813296"/>
            <a:ext cx="6056109" cy="3604419"/>
          </a:xfrm>
        </p:spPr>
        <p:txBody>
          <a:bodyPr>
            <a:normAutofit/>
          </a:bodyPr>
          <a:lstStyle/>
          <a:p>
            <a:pPr marL="0" indent="0">
              <a:buNone/>
            </a:pPr>
            <a:r>
              <a:rPr lang="en-US" sz="2800" dirty="0">
                <a:latin typeface="+mj-lt"/>
              </a:rPr>
              <a:t>Collector Event Processor:</a:t>
            </a:r>
          </a:p>
          <a:p>
            <a:r>
              <a:rPr lang="en-US" sz="2000" dirty="0">
                <a:latin typeface="+mj-lt"/>
              </a:rPr>
              <a:t>Compares data (polled or asynchronous) to Event Policies</a:t>
            </a:r>
          </a:p>
          <a:p>
            <a:r>
              <a:rPr lang="en-US" sz="2000" dirty="0">
                <a:latin typeface="+mj-lt"/>
              </a:rPr>
              <a:t>If data constitutes an event it becomes a High Frequency Storage Object</a:t>
            </a:r>
          </a:p>
          <a:p>
            <a:r>
              <a:rPr lang="en-US" sz="2000" dirty="0">
                <a:latin typeface="+mj-lt"/>
              </a:rPr>
              <a:t>Log messages that don’t match an Event Definition become Low Frequency Storage Objects</a:t>
            </a:r>
          </a:p>
          <a:p>
            <a:r>
              <a:rPr lang="en-US" sz="2000" dirty="0">
                <a:latin typeface="+mj-lt"/>
              </a:rPr>
              <a:t>All other data becomes a Medium Frequency Storage Object</a:t>
            </a:r>
          </a:p>
          <a:p>
            <a:pPr marL="0" indent="0">
              <a:buNone/>
            </a:pPr>
            <a:endParaRPr lang="en-US" sz="2800" dirty="0">
              <a:latin typeface="+mj-lt"/>
            </a:endParaRPr>
          </a:p>
        </p:txBody>
      </p:sp>
      <p:sp>
        <p:nvSpPr>
          <p:cNvPr id="3" name="Title 2"/>
          <p:cNvSpPr>
            <a:spLocks noGrp="1"/>
          </p:cNvSpPr>
          <p:nvPr>
            <p:ph type="title"/>
          </p:nvPr>
        </p:nvSpPr>
        <p:spPr/>
        <p:txBody>
          <a:bodyPr>
            <a:normAutofit/>
          </a:bodyPr>
          <a:lstStyle/>
          <a:p>
            <a:r>
              <a:rPr lang="en-US" sz="3800" dirty="0">
                <a:latin typeface="+mj-lt"/>
              </a:rPr>
              <a:t>Event Processor: Lifecycle</a:t>
            </a:r>
          </a:p>
        </p:txBody>
      </p:sp>
      <p:sp>
        <p:nvSpPr>
          <p:cNvPr id="9" name="Slide Number Placeholder 8"/>
          <p:cNvSpPr>
            <a:spLocks noGrp="1"/>
          </p:cNvSpPr>
          <p:nvPr>
            <p:ph type="sldNum" sz="quarter" idx="4"/>
          </p:nvPr>
        </p:nvSpPr>
        <p:spPr/>
        <p:txBody>
          <a:bodyPr/>
          <a:lstStyle/>
          <a:p>
            <a:fld id="{59FBCBD5-A728-384D-A41B-B8C6FE40EEBE}" type="slidenum">
              <a:rPr lang="en-US" smtClean="0">
                <a:latin typeface="+mj-lt"/>
              </a:rPr>
              <a:pPr/>
              <a:t>107</a:t>
            </a:fld>
            <a:endParaRPr lang="en-US" dirty="0">
              <a:latin typeface="+mj-lt"/>
            </a:endParaRPr>
          </a:p>
        </p:txBody>
      </p:sp>
      <p:sp>
        <p:nvSpPr>
          <p:cNvPr id="31" name="Content Placeholder 9"/>
          <p:cNvSpPr txBox="1">
            <a:spLocks/>
          </p:cNvSpPr>
          <p:nvPr/>
        </p:nvSpPr>
        <p:spPr>
          <a:xfrm>
            <a:off x="9033098" y="5813295"/>
            <a:ext cx="6278255" cy="3604419"/>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buNone/>
            </a:pPr>
            <a:r>
              <a:rPr lang="en-US" sz="2800" dirty="0">
                <a:latin typeface="+mj-lt"/>
              </a:rPr>
              <a:t>Database Event Processor:</a:t>
            </a:r>
          </a:p>
          <a:p>
            <a:pPr>
              <a:lnSpc>
                <a:spcPct val="120000"/>
              </a:lnSpc>
            </a:pPr>
            <a:r>
              <a:rPr lang="en-US" sz="2000" dirty="0">
                <a:latin typeface="+mj-lt"/>
              </a:rPr>
              <a:t>Determines state of event (active, prepending, cleared) based on Event Definition settings</a:t>
            </a:r>
          </a:p>
          <a:p>
            <a:pPr>
              <a:lnSpc>
                <a:spcPct val="120000"/>
              </a:lnSpc>
            </a:pPr>
            <a:r>
              <a:rPr lang="en-US" sz="2000" dirty="0">
                <a:latin typeface="+mj-lt"/>
              </a:rPr>
              <a:t>Manages Expiry and Auto-Clearing</a:t>
            </a:r>
          </a:p>
          <a:p>
            <a:pPr>
              <a:lnSpc>
                <a:spcPct val="120000"/>
              </a:lnSpc>
            </a:pPr>
            <a:r>
              <a:rPr lang="en-US" sz="2000" dirty="0">
                <a:latin typeface="+mj-lt"/>
              </a:rPr>
              <a:t>Manages Topology Suppression</a:t>
            </a:r>
          </a:p>
          <a:p>
            <a:pPr>
              <a:lnSpc>
                <a:spcPct val="120000"/>
              </a:lnSpc>
            </a:pPr>
            <a:r>
              <a:rPr lang="en-US" sz="2000" dirty="0">
                <a:latin typeface="+mj-lt"/>
              </a:rPr>
              <a:t>Identifier Pattern/Format are matched for event message purposes</a:t>
            </a:r>
          </a:p>
          <a:p>
            <a:pPr>
              <a:lnSpc>
                <a:spcPct val="120000"/>
              </a:lnSpc>
            </a:pPr>
            <a:r>
              <a:rPr lang="en-US" sz="2000" dirty="0">
                <a:latin typeface="+mj-lt"/>
              </a:rPr>
              <a:t>EM7 variable substitutions</a:t>
            </a:r>
          </a:p>
          <a:p>
            <a:pPr marL="0" indent="0">
              <a:buNone/>
            </a:pPr>
            <a:endParaRPr lang="en-US" sz="400" dirty="0">
              <a:latin typeface="+mj-lt"/>
            </a:endParaRPr>
          </a:p>
        </p:txBody>
      </p:sp>
      <p:grpSp>
        <p:nvGrpSpPr>
          <p:cNvPr id="4" name="Group 3"/>
          <p:cNvGrpSpPr/>
          <p:nvPr/>
        </p:nvGrpSpPr>
        <p:grpSpPr>
          <a:xfrm>
            <a:off x="958715" y="2717470"/>
            <a:ext cx="13627370" cy="2796562"/>
            <a:chOff x="621348" y="870295"/>
            <a:chExt cx="8086528" cy="2101506"/>
          </a:xfrm>
        </p:grpSpPr>
        <p:grpSp>
          <p:nvGrpSpPr>
            <p:cNvPr id="2" name="Group 1"/>
            <p:cNvGrpSpPr/>
            <p:nvPr/>
          </p:nvGrpSpPr>
          <p:grpSpPr>
            <a:xfrm>
              <a:off x="621348" y="965200"/>
              <a:ext cx="3031067" cy="2006601"/>
              <a:chOff x="621348" y="965200"/>
              <a:chExt cx="3031067" cy="2006601"/>
            </a:xfrm>
          </p:grpSpPr>
          <p:sp>
            <p:nvSpPr>
              <p:cNvPr id="20" name="Cloud 19"/>
              <p:cNvSpPr/>
              <p:nvPr/>
            </p:nvSpPr>
            <p:spPr>
              <a:xfrm>
                <a:off x="621348" y="965200"/>
                <a:ext cx="3031067" cy="2006601"/>
              </a:xfrm>
              <a:prstGeom prst="cloud">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pic>
            <p:nvPicPr>
              <p:cNvPr id="6" name="Picture 15" descr="EM7 G3 2U Chassie"/>
              <p:cNvPicPr>
                <a:picLocks noChangeAspect="1" noChangeArrowheads="1"/>
              </p:cNvPicPr>
              <p:nvPr/>
            </p:nvPicPr>
            <p:blipFill>
              <a:blip r:embed="rId3" cstate="print"/>
              <a:srcRect/>
              <a:stretch>
                <a:fillRect/>
              </a:stretch>
            </p:blipFill>
            <p:spPr bwMode="auto">
              <a:xfrm>
                <a:off x="1308075" y="1755551"/>
                <a:ext cx="1656057" cy="268690"/>
              </a:xfrm>
              <a:prstGeom prst="rect">
                <a:avLst/>
              </a:prstGeom>
              <a:noFill/>
            </p:spPr>
          </p:pic>
          <p:grpSp>
            <p:nvGrpSpPr>
              <p:cNvPr id="13" name="Group 12"/>
              <p:cNvGrpSpPr/>
              <p:nvPr/>
            </p:nvGrpSpPr>
            <p:grpSpPr>
              <a:xfrm>
                <a:off x="1300068" y="1331551"/>
                <a:ext cx="1671715" cy="380741"/>
                <a:chOff x="2673063" y="2664229"/>
                <a:chExt cx="1957639" cy="533399"/>
              </a:xfrm>
            </p:grpSpPr>
            <p:pic>
              <p:nvPicPr>
                <p:cNvPr id="8" name="Picture 7"/>
                <p:cNvPicPr>
                  <a:picLocks noChangeAspect="1"/>
                </p:cNvPicPr>
                <p:nvPr/>
              </p:nvPicPr>
              <p:blipFill>
                <a:blip r:embed="rId4"/>
                <a:stretch>
                  <a:fillRect/>
                </a:stretch>
              </p:blipFill>
              <p:spPr>
                <a:xfrm rot="19305599">
                  <a:off x="4097303" y="2731066"/>
                  <a:ext cx="533399" cy="405605"/>
                </a:xfrm>
                <a:prstGeom prst="rect">
                  <a:avLst/>
                </a:prstGeom>
              </p:spPr>
            </p:pic>
            <p:pic>
              <p:nvPicPr>
                <p:cNvPr id="11" name="Picture 10"/>
                <p:cNvPicPr>
                  <a:picLocks noChangeAspect="1"/>
                </p:cNvPicPr>
                <p:nvPr/>
              </p:nvPicPr>
              <p:blipFill>
                <a:blip r:embed="rId4"/>
                <a:stretch>
                  <a:fillRect/>
                </a:stretch>
              </p:blipFill>
              <p:spPr>
                <a:xfrm rot="16200000">
                  <a:off x="3385392" y="2728126"/>
                  <a:ext cx="533399" cy="405605"/>
                </a:xfrm>
                <a:prstGeom prst="rect">
                  <a:avLst/>
                </a:prstGeom>
              </p:spPr>
            </p:pic>
            <p:pic>
              <p:nvPicPr>
                <p:cNvPr id="12" name="Picture 11"/>
                <p:cNvPicPr>
                  <a:picLocks noChangeAspect="1"/>
                </p:cNvPicPr>
                <p:nvPr/>
              </p:nvPicPr>
              <p:blipFill>
                <a:blip r:embed="rId4"/>
                <a:stretch>
                  <a:fillRect/>
                </a:stretch>
              </p:blipFill>
              <p:spPr>
                <a:xfrm rot="2385546" flipV="1">
                  <a:off x="2673063" y="2727049"/>
                  <a:ext cx="533399" cy="407761"/>
                </a:xfrm>
                <a:prstGeom prst="rect">
                  <a:avLst/>
                </a:prstGeom>
              </p:spPr>
            </p:pic>
          </p:grpSp>
          <p:grpSp>
            <p:nvGrpSpPr>
              <p:cNvPr id="14" name="Group 13"/>
              <p:cNvGrpSpPr/>
              <p:nvPr/>
            </p:nvGrpSpPr>
            <p:grpSpPr>
              <a:xfrm flipV="1">
                <a:off x="1308075" y="2067499"/>
                <a:ext cx="1671715" cy="395533"/>
                <a:chOff x="2673063" y="2664229"/>
                <a:chExt cx="1957639" cy="533399"/>
              </a:xfrm>
            </p:grpSpPr>
            <p:pic>
              <p:nvPicPr>
                <p:cNvPr id="15" name="Picture 14"/>
                <p:cNvPicPr>
                  <a:picLocks noChangeAspect="1"/>
                </p:cNvPicPr>
                <p:nvPr/>
              </p:nvPicPr>
              <p:blipFill>
                <a:blip r:embed="rId4"/>
                <a:stretch>
                  <a:fillRect/>
                </a:stretch>
              </p:blipFill>
              <p:spPr>
                <a:xfrm rot="19305599">
                  <a:off x="4097303" y="2731066"/>
                  <a:ext cx="533399" cy="405605"/>
                </a:xfrm>
                <a:prstGeom prst="rect">
                  <a:avLst/>
                </a:prstGeom>
              </p:spPr>
            </p:pic>
            <p:pic>
              <p:nvPicPr>
                <p:cNvPr id="16" name="Picture 15"/>
                <p:cNvPicPr>
                  <a:picLocks noChangeAspect="1"/>
                </p:cNvPicPr>
                <p:nvPr/>
              </p:nvPicPr>
              <p:blipFill>
                <a:blip r:embed="rId4"/>
                <a:stretch>
                  <a:fillRect/>
                </a:stretch>
              </p:blipFill>
              <p:spPr>
                <a:xfrm rot="16200000">
                  <a:off x="3385392" y="2728126"/>
                  <a:ext cx="533399" cy="405605"/>
                </a:xfrm>
                <a:prstGeom prst="rect">
                  <a:avLst/>
                </a:prstGeom>
              </p:spPr>
            </p:pic>
            <p:pic>
              <p:nvPicPr>
                <p:cNvPr id="17" name="Picture 16"/>
                <p:cNvPicPr>
                  <a:picLocks noChangeAspect="1"/>
                </p:cNvPicPr>
                <p:nvPr/>
              </p:nvPicPr>
              <p:blipFill>
                <a:blip r:embed="rId4"/>
                <a:stretch>
                  <a:fillRect/>
                </a:stretch>
              </p:blipFill>
              <p:spPr>
                <a:xfrm rot="2385546" flipV="1">
                  <a:off x="2673063" y="2727049"/>
                  <a:ext cx="533399" cy="407761"/>
                </a:xfrm>
                <a:prstGeom prst="rect">
                  <a:avLst/>
                </a:prstGeom>
              </p:spPr>
            </p:pic>
          </p:grpSp>
        </p:grpSp>
        <p:pic>
          <p:nvPicPr>
            <p:cNvPr id="22" name="Picture 15" descr="EM7 G3 2U Chassie"/>
            <p:cNvPicPr>
              <a:picLocks noChangeAspect="1" noChangeArrowheads="1"/>
            </p:cNvPicPr>
            <p:nvPr/>
          </p:nvPicPr>
          <p:blipFill>
            <a:blip r:embed="rId3" cstate="print"/>
            <a:srcRect/>
            <a:stretch>
              <a:fillRect/>
            </a:stretch>
          </p:blipFill>
          <p:spPr bwMode="auto">
            <a:xfrm>
              <a:off x="6146320" y="1747019"/>
              <a:ext cx="1846537" cy="299595"/>
            </a:xfrm>
            <a:prstGeom prst="rect">
              <a:avLst/>
            </a:prstGeom>
            <a:noFill/>
          </p:spPr>
        </p:pic>
        <p:pic>
          <p:nvPicPr>
            <p:cNvPr id="26" name="Picture 25"/>
            <p:cNvPicPr>
              <a:picLocks noChangeAspect="1"/>
            </p:cNvPicPr>
            <p:nvPr/>
          </p:nvPicPr>
          <p:blipFill>
            <a:blip r:embed="rId4"/>
            <a:stretch>
              <a:fillRect/>
            </a:stretch>
          </p:blipFill>
          <p:spPr>
            <a:xfrm flipV="1">
              <a:off x="3885859" y="1781539"/>
              <a:ext cx="1534582" cy="287984"/>
            </a:xfrm>
            <a:prstGeom prst="rect">
              <a:avLst/>
            </a:prstGeom>
          </p:spPr>
        </p:pic>
        <p:sp>
          <p:nvSpPr>
            <p:cNvPr id="32" name="Cloud 31"/>
            <p:cNvSpPr/>
            <p:nvPr/>
          </p:nvSpPr>
          <p:spPr>
            <a:xfrm>
              <a:off x="5634562" y="870295"/>
              <a:ext cx="3073314" cy="1830189"/>
            </a:xfrm>
            <a:prstGeom prst="cloud">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grpSp>
      <p:sp>
        <p:nvSpPr>
          <p:cNvPr id="21" name="Content Placeholder 9"/>
          <p:cNvSpPr txBox="1">
            <a:spLocks/>
          </p:cNvSpPr>
          <p:nvPr/>
        </p:nvSpPr>
        <p:spPr>
          <a:xfrm>
            <a:off x="475971" y="1178678"/>
            <a:ext cx="14669886" cy="1307297"/>
          </a:xfrm>
          <a:prstGeom prst="rect">
            <a:avLst/>
          </a:prstGeom>
        </p:spPr>
        <p:txBody>
          <a:bodyPr vert="horz" lIns="146304" tIns="73152" rIns="146304" bIns="73152" rtlCol="0">
            <a:no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200" dirty="0">
                <a:latin typeface="+mj-lt"/>
              </a:rPr>
              <a:t>Data/Message Collectors and the Database both run the Event Processor, however they have different responsibilities.</a:t>
            </a:r>
          </a:p>
        </p:txBody>
      </p:sp>
      <p:sp>
        <p:nvSpPr>
          <p:cNvPr id="23" name="TextBox 22"/>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Event Administration</a:t>
            </a:r>
            <a:endParaRPr lang="en-US" sz="1900" dirty="0">
              <a:solidFill>
                <a:prstClr val="white"/>
              </a:solidFill>
              <a:latin typeface="+mj-lt"/>
            </a:endParaRPr>
          </a:p>
        </p:txBody>
      </p:sp>
    </p:spTree>
    <p:extLst>
      <p:ext uri="{BB962C8B-B14F-4D97-AF65-F5344CB8AC3E}">
        <p14:creationId xmlns:p14="http://schemas.microsoft.com/office/powerpoint/2010/main" val="165605360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j-lt"/>
              </a:rPr>
              <a:t>Event Processor: Data Collector</a:t>
            </a:r>
            <a:endParaRPr lang="en-US" dirty="0">
              <a:latin typeface="+mj-lt"/>
            </a:endParaRPr>
          </a:p>
        </p:txBody>
      </p:sp>
      <p:sp>
        <p:nvSpPr>
          <p:cNvPr id="11" name="Slide Number Placeholder 10"/>
          <p:cNvSpPr>
            <a:spLocks noGrp="1"/>
          </p:cNvSpPr>
          <p:nvPr>
            <p:ph type="sldNum" sz="quarter" idx="4"/>
          </p:nvPr>
        </p:nvSpPr>
        <p:spPr/>
        <p:txBody>
          <a:bodyPr/>
          <a:lstStyle/>
          <a:p>
            <a:fld id="{59FBCBD5-A728-384D-A41B-B8C6FE40EEBE}" type="slidenum">
              <a:rPr lang="en-US" smtClean="0">
                <a:latin typeface="+mj-lt"/>
              </a:rPr>
              <a:pPr/>
              <a:t>108</a:t>
            </a:fld>
            <a:endParaRPr lang="en-US" dirty="0">
              <a:latin typeface="+mj-lt"/>
            </a:endParaRPr>
          </a:p>
        </p:txBody>
      </p:sp>
      <p:sp>
        <p:nvSpPr>
          <p:cNvPr id="4" name="Cloud 3"/>
          <p:cNvSpPr/>
          <p:nvPr/>
        </p:nvSpPr>
        <p:spPr>
          <a:xfrm>
            <a:off x="289316" y="4065266"/>
            <a:ext cx="3188160" cy="2777417"/>
          </a:xfrm>
          <a:prstGeom prst="cloud">
            <a:avLst/>
          </a:prstGeom>
          <a:ln/>
        </p:spPr>
        <p:style>
          <a:lnRef idx="1">
            <a:schemeClr val="dk1"/>
          </a:lnRef>
          <a:fillRef idx="2">
            <a:schemeClr val="dk1"/>
          </a:fillRef>
          <a:effectRef idx="1">
            <a:schemeClr val="dk1"/>
          </a:effectRef>
          <a:fontRef idx="minor">
            <a:schemeClr val="dk1"/>
          </a:fontRef>
        </p:style>
        <p:txBody>
          <a:bodyPr lIns="146304" tIns="73152" rIns="146304" bIns="73152" rtlCol="0" anchor="ctr"/>
          <a:lstStyle/>
          <a:p>
            <a:pPr algn="ctr"/>
            <a:r>
              <a:rPr lang="en-US" dirty="0" smtClean="0">
                <a:latin typeface="+mj-lt"/>
              </a:rPr>
              <a:t>Devices</a:t>
            </a:r>
            <a:endParaRPr lang="en-US" dirty="0">
              <a:latin typeface="+mj-lt"/>
            </a:endParaRPr>
          </a:p>
        </p:txBody>
      </p:sp>
      <p:sp>
        <p:nvSpPr>
          <p:cNvPr id="8" name="Left Arrow 7"/>
          <p:cNvSpPr/>
          <p:nvPr/>
        </p:nvSpPr>
        <p:spPr>
          <a:xfrm>
            <a:off x="2497726" y="4645400"/>
            <a:ext cx="1433872" cy="616312"/>
          </a:xfrm>
          <a:prstGeom prst="leftArrow">
            <a:avLst/>
          </a:prstGeom>
        </p:spPr>
        <p:style>
          <a:lnRef idx="2">
            <a:schemeClr val="accent6"/>
          </a:lnRef>
          <a:fillRef idx="1">
            <a:schemeClr val="lt1"/>
          </a:fillRef>
          <a:effectRef idx="0">
            <a:schemeClr val="accent6"/>
          </a:effectRef>
          <a:fontRef idx="minor">
            <a:schemeClr val="dk1"/>
          </a:fontRef>
        </p:style>
        <p:txBody>
          <a:bodyPr lIns="146304" tIns="73152" rIns="146304" bIns="73152" rtlCol="0" anchor="ctr"/>
          <a:lstStyle/>
          <a:p>
            <a:pPr algn="ctr"/>
            <a:r>
              <a:rPr lang="en-US" sz="1600" dirty="0" smtClean="0">
                <a:latin typeface="+mj-lt"/>
              </a:rPr>
              <a:t>Polling</a:t>
            </a:r>
            <a:endParaRPr lang="en-US" sz="1600" dirty="0">
              <a:latin typeface="+mj-lt"/>
            </a:endParaRPr>
          </a:p>
        </p:txBody>
      </p:sp>
      <p:sp>
        <p:nvSpPr>
          <p:cNvPr id="9" name="Left Arrow 8"/>
          <p:cNvSpPr/>
          <p:nvPr/>
        </p:nvSpPr>
        <p:spPr>
          <a:xfrm rot="10800000" flipV="1">
            <a:off x="2497726" y="5678926"/>
            <a:ext cx="1504520" cy="616313"/>
          </a:xfrm>
          <a:prstGeom prst="leftArrow">
            <a:avLst/>
          </a:prstGeom>
        </p:spPr>
        <p:style>
          <a:lnRef idx="2">
            <a:schemeClr val="accent6"/>
          </a:lnRef>
          <a:fillRef idx="1">
            <a:schemeClr val="lt1"/>
          </a:fillRef>
          <a:effectRef idx="0">
            <a:schemeClr val="accent6"/>
          </a:effectRef>
          <a:fontRef idx="minor">
            <a:schemeClr val="dk1"/>
          </a:fontRef>
        </p:style>
        <p:txBody>
          <a:bodyPr lIns="146304" tIns="73152" rIns="146304" bIns="73152" rtlCol="0" anchor="ctr"/>
          <a:lstStyle/>
          <a:p>
            <a:pPr algn="ctr"/>
            <a:r>
              <a:rPr lang="en-US" sz="1400" dirty="0">
                <a:latin typeface="+mj-lt"/>
              </a:rPr>
              <a:t>Syslog/Trap</a:t>
            </a:r>
          </a:p>
        </p:txBody>
      </p:sp>
      <p:grpSp>
        <p:nvGrpSpPr>
          <p:cNvPr id="18" name="Group 17"/>
          <p:cNvGrpSpPr/>
          <p:nvPr/>
        </p:nvGrpSpPr>
        <p:grpSpPr>
          <a:xfrm>
            <a:off x="4002247" y="3296587"/>
            <a:ext cx="8626762" cy="4151287"/>
            <a:chOff x="2155372" y="2454867"/>
            <a:chExt cx="4784271" cy="2930979"/>
          </a:xfrm>
        </p:grpSpPr>
        <p:sp>
          <p:nvSpPr>
            <p:cNvPr id="5" name="Rectangle 4"/>
            <p:cNvSpPr/>
            <p:nvPr/>
          </p:nvSpPr>
          <p:spPr>
            <a:xfrm>
              <a:off x="2155372" y="2454867"/>
              <a:ext cx="4784271" cy="29309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atin typeface="+mj-lt"/>
                </a:rPr>
                <a:t>Data / Message Collector</a:t>
              </a:r>
            </a:p>
            <a:p>
              <a:pPr algn="ctr"/>
              <a:endParaRPr lang="en-US" dirty="0">
                <a:latin typeface="+mj-lt"/>
              </a:endParaRPr>
            </a:p>
            <a:p>
              <a:pPr algn="ctr"/>
              <a:endParaRPr lang="en-US" dirty="0" smtClean="0">
                <a:latin typeface="+mj-lt"/>
              </a:endParaRPr>
            </a:p>
            <a:p>
              <a:pPr algn="ctr"/>
              <a:endParaRPr lang="en-US" dirty="0">
                <a:latin typeface="+mj-lt"/>
              </a:endParaRPr>
            </a:p>
            <a:p>
              <a:pPr algn="ctr"/>
              <a:endParaRPr lang="en-US" dirty="0" smtClean="0">
                <a:latin typeface="+mj-lt"/>
              </a:endParaRPr>
            </a:p>
            <a:p>
              <a:pPr algn="ctr"/>
              <a:endParaRPr lang="en-US" dirty="0">
                <a:latin typeface="+mj-lt"/>
              </a:endParaRPr>
            </a:p>
            <a:p>
              <a:pPr algn="ctr"/>
              <a:endParaRPr lang="en-US" dirty="0" smtClean="0">
                <a:latin typeface="+mj-lt"/>
              </a:endParaRPr>
            </a:p>
            <a:p>
              <a:pPr algn="ctr"/>
              <a:endParaRPr lang="en-US" dirty="0">
                <a:latin typeface="+mj-lt"/>
              </a:endParaRPr>
            </a:p>
            <a:p>
              <a:pPr algn="ctr"/>
              <a:endParaRPr lang="en-US" dirty="0">
                <a:latin typeface="+mj-lt"/>
              </a:endParaRPr>
            </a:p>
          </p:txBody>
        </p:sp>
        <p:sp>
          <p:nvSpPr>
            <p:cNvPr id="6" name="Rounded Rectangle 5"/>
            <p:cNvSpPr/>
            <p:nvPr/>
          </p:nvSpPr>
          <p:spPr>
            <a:xfrm>
              <a:off x="4050846" y="3358101"/>
              <a:ext cx="1120657" cy="11103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dirty="0">
                  <a:latin typeface="+mj-lt"/>
                </a:rPr>
                <a:t>Event Processor</a:t>
              </a:r>
            </a:p>
            <a:p>
              <a:pPr algn="ctr"/>
              <a:r>
                <a:rPr lang="en-US" sz="1900" dirty="0">
                  <a:latin typeface="+mj-lt"/>
                </a:rPr>
                <a:t>em7_event.py</a:t>
              </a:r>
              <a:r>
                <a:rPr lang="en-US" dirty="0" smtClean="0">
                  <a:latin typeface="+mj-lt"/>
                </a:rPr>
                <a:t> </a:t>
              </a:r>
              <a:endParaRPr lang="en-US" dirty="0">
                <a:latin typeface="+mj-lt"/>
              </a:endParaRPr>
            </a:p>
          </p:txBody>
        </p:sp>
        <p:sp>
          <p:nvSpPr>
            <p:cNvPr id="10" name="Rounded Rectangle 9"/>
            <p:cNvSpPr/>
            <p:nvPr/>
          </p:nvSpPr>
          <p:spPr>
            <a:xfrm>
              <a:off x="2237022" y="3037902"/>
              <a:ext cx="1473126" cy="18443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900" dirty="0">
                  <a:latin typeface="+mj-lt"/>
                </a:rPr>
                <a:t>Inbound </a:t>
              </a:r>
              <a:r>
                <a:rPr lang="en-US" sz="1900" dirty="0" smtClean="0">
                  <a:latin typeface="+mj-lt"/>
                </a:rPr>
                <a:t>databases</a:t>
              </a:r>
              <a:r>
                <a:rPr lang="en-US" sz="1900" dirty="0">
                  <a:latin typeface="+mj-lt"/>
                </a:rPr>
                <a:t>:</a:t>
              </a:r>
            </a:p>
            <a:p>
              <a:pPr marL="274320" indent="-274320">
                <a:buFont typeface="Arial" panose="020B0604020202020204" pitchFamily="34" charset="0"/>
                <a:buChar char="•"/>
              </a:pPr>
              <a:r>
                <a:rPr lang="en-US" sz="1900" dirty="0">
                  <a:latin typeface="+mj-lt"/>
                </a:rPr>
                <a:t>in_api</a:t>
              </a:r>
            </a:p>
            <a:p>
              <a:pPr marL="274320" indent="-274320">
                <a:buFont typeface="Arial" panose="020B0604020202020204" pitchFamily="34" charset="0"/>
                <a:buChar char="•"/>
              </a:pPr>
              <a:r>
                <a:rPr lang="en-US" sz="1900" dirty="0">
                  <a:latin typeface="+mj-lt"/>
                </a:rPr>
                <a:t>in_dynamic</a:t>
              </a:r>
            </a:p>
            <a:p>
              <a:pPr marL="274320" indent="-274320">
                <a:buFont typeface="Arial" panose="020B0604020202020204" pitchFamily="34" charset="0"/>
                <a:buChar char="•"/>
              </a:pPr>
              <a:r>
                <a:rPr lang="en-US" sz="1900" dirty="0">
                  <a:latin typeface="+mj-lt"/>
                </a:rPr>
                <a:t>in_internal</a:t>
              </a:r>
            </a:p>
            <a:p>
              <a:pPr marL="274320" indent="-274320">
                <a:buFont typeface="Arial" panose="020B0604020202020204" pitchFamily="34" charset="0"/>
                <a:buChar char="•"/>
              </a:pPr>
              <a:r>
                <a:rPr lang="en-US" sz="1900" dirty="0" err="1" smtClean="0">
                  <a:latin typeface="+mj-lt"/>
                </a:rPr>
                <a:t>in_mail</a:t>
              </a:r>
              <a:endParaRPr lang="en-US" sz="1900" dirty="0">
                <a:latin typeface="+mj-lt"/>
              </a:endParaRPr>
            </a:p>
            <a:p>
              <a:pPr marL="274320" indent="-274320">
                <a:buFont typeface="Arial" panose="020B0604020202020204" pitchFamily="34" charset="0"/>
                <a:buChar char="•"/>
              </a:pPr>
              <a:r>
                <a:rPr lang="en-US" sz="1900" dirty="0">
                  <a:latin typeface="+mj-lt"/>
                </a:rPr>
                <a:t>in_syslog</a:t>
              </a:r>
            </a:p>
            <a:p>
              <a:pPr marL="274320" indent="-274320">
                <a:buFont typeface="Arial" panose="020B0604020202020204" pitchFamily="34" charset="0"/>
                <a:buChar char="•"/>
              </a:pPr>
              <a:r>
                <a:rPr lang="en-US" sz="1900" dirty="0" err="1" smtClean="0">
                  <a:latin typeface="+mj-lt"/>
                </a:rPr>
                <a:t>net_snmp</a:t>
              </a:r>
              <a:endParaRPr lang="en-US" sz="1900" dirty="0">
                <a:latin typeface="+mj-lt"/>
              </a:endParaRPr>
            </a:p>
          </p:txBody>
        </p:sp>
        <p:sp>
          <p:nvSpPr>
            <p:cNvPr id="12" name="Rounded Rectangle 11"/>
            <p:cNvSpPr/>
            <p:nvPr/>
          </p:nvSpPr>
          <p:spPr>
            <a:xfrm>
              <a:off x="5485782" y="3037902"/>
              <a:ext cx="1337404" cy="18443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900" dirty="0">
                  <a:latin typeface="+mj-lt"/>
                </a:rPr>
                <a:t>in_storage Database tables</a:t>
              </a:r>
            </a:p>
            <a:p>
              <a:pPr marL="274320" indent="-274320">
                <a:buFont typeface="Arial" panose="020B0604020202020204" pitchFamily="34" charset="0"/>
                <a:buChar char="•"/>
              </a:pPr>
              <a:r>
                <a:rPr lang="en-US" sz="1900" dirty="0">
                  <a:latin typeface="+mj-lt"/>
                </a:rPr>
                <a:t>High Freq (hf_storage)</a:t>
              </a:r>
            </a:p>
            <a:p>
              <a:pPr marL="274320" indent="-274320">
                <a:buFont typeface="Arial" panose="020B0604020202020204" pitchFamily="34" charset="0"/>
                <a:buChar char="•"/>
              </a:pPr>
              <a:r>
                <a:rPr lang="en-US" sz="1900" dirty="0">
                  <a:latin typeface="+mj-lt"/>
                </a:rPr>
                <a:t>Medium Freq (mf_storage)</a:t>
              </a:r>
            </a:p>
            <a:p>
              <a:pPr marL="274320" indent="-274320">
                <a:buFont typeface="Arial" panose="020B0604020202020204" pitchFamily="34" charset="0"/>
                <a:buChar char="•"/>
              </a:pPr>
              <a:r>
                <a:rPr lang="en-US" sz="1900" dirty="0">
                  <a:latin typeface="+mj-lt"/>
                </a:rPr>
                <a:t>Low Freq (lf_storage)</a:t>
              </a:r>
            </a:p>
          </p:txBody>
        </p:sp>
        <p:sp>
          <p:nvSpPr>
            <p:cNvPr id="13" name="Left Arrow 12"/>
            <p:cNvSpPr/>
            <p:nvPr/>
          </p:nvSpPr>
          <p:spPr>
            <a:xfrm rot="10800000">
              <a:off x="3745525" y="3733614"/>
              <a:ext cx="274484" cy="359229"/>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mj-lt"/>
              </a:endParaRPr>
            </a:p>
          </p:txBody>
        </p:sp>
        <p:sp>
          <p:nvSpPr>
            <p:cNvPr id="14" name="Left Arrow 13"/>
            <p:cNvSpPr/>
            <p:nvPr/>
          </p:nvSpPr>
          <p:spPr>
            <a:xfrm rot="10800000">
              <a:off x="5202340" y="3740739"/>
              <a:ext cx="255855" cy="359229"/>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mj-lt"/>
              </a:endParaRPr>
            </a:p>
          </p:txBody>
        </p:sp>
      </p:grpSp>
      <p:sp>
        <p:nvSpPr>
          <p:cNvPr id="19" name="TextBox 18"/>
          <p:cNvSpPr txBox="1"/>
          <p:nvPr/>
        </p:nvSpPr>
        <p:spPr>
          <a:xfrm>
            <a:off x="731520" y="7593355"/>
            <a:ext cx="14398594" cy="1625060"/>
          </a:xfrm>
          <a:prstGeom prst="rect">
            <a:avLst/>
          </a:prstGeom>
          <a:noFill/>
        </p:spPr>
        <p:txBody>
          <a:bodyPr wrap="square" lIns="146304" tIns="73152" rIns="146304" bIns="73152" rtlCol="0">
            <a:spAutoFit/>
          </a:bodyPr>
          <a:lstStyle/>
          <a:p>
            <a:r>
              <a:rPr lang="en-US" sz="2400" dirty="0" smtClean="0">
                <a:solidFill>
                  <a:schemeClr val="bg2">
                    <a:lumMod val="10000"/>
                  </a:schemeClr>
                </a:solidFill>
                <a:latin typeface="+mj-lt"/>
              </a:rPr>
              <a:t>Event Processor creates Storage Objects:</a:t>
            </a:r>
          </a:p>
          <a:p>
            <a:pPr marL="457200" indent="-457200">
              <a:buFont typeface="Arial" panose="020B0604020202020204" pitchFamily="34" charset="0"/>
              <a:buChar char="•"/>
            </a:pPr>
            <a:r>
              <a:rPr lang="en-US" sz="2400" dirty="0" smtClean="0">
                <a:solidFill>
                  <a:schemeClr val="bg2">
                    <a:lumMod val="10000"/>
                  </a:schemeClr>
                </a:solidFill>
                <a:latin typeface="+mj-lt"/>
              </a:rPr>
              <a:t>High Frequency: data that matches an event definition</a:t>
            </a:r>
          </a:p>
          <a:p>
            <a:pPr marL="457200" indent="-457200">
              <a:buFont typeface="Arial" panose="020B0604020202020204" pitchFamily="34" charset="0"/>
              <a:buChar char="•"/>
            </a:pPr>
            <a:r>
              <a:rPr lang="en-US" sz="2400" dirty="0" smtClean="0">
                <a:solidFill>
                  <a:schemeClr val="bg2">
                    <a:lumMod val="10000"/>
                  </a:schemeClr>
                </a:solidFill>
                <a:latin typeface="+mj-lt"/>
              </a:rPr>
              <a:t>Medium Frequency: all data that isn’t high or low frequency objects</a:t>
            </a:r>
          </a:p>
          <a:p>
            <a:pPr marL="457200" indent="-457200">
              <a:buFont typeface="Arial" panose="020B0604020202020204" pitchFamily="34" charset="0"/>
              <a:buChar char="•"/>
            </a:pPr>
            <a:r>
              <a:rPr lang="en-US" sz="2400" dirty="0" smtClean="0">
                <a:solidFill>
                  <a:schemeClr val="bg2">
                    <a:lumMod val="10000"/>
                  </a:schemeClr>
                </a:solidFill>
                <a:latin typeface="+mj-lt"/>
              </a:rPr>
              <a:t>Low Frequency: data classified as log messages</a:t>
            </a:r>
            <a:endParaRPr lang="en-US" sz="2400" dirty="0">
              <a:solidFill>
                <a:schemeClr val="bg2">
                  <a:lumMod val="10000"/>
                </a:schemeClr>
              </a:solidFill>
              <a:latin typeface="+mj-lt"/>
            </a:endParaRPr>
          </a:p>
        </p:txBody>
      </p:sp>
      <p:sp>
        <p:nvSpPr>
          <p:cNvPr id="20" name="TextBox 19"/>
          <p:cNvSpPr txBox="1"/>
          <p:nvPr/>
        </p:nvSpPr>
        <p:spPr>
          <a:xfrm>
            <a:off x="475971" y="1201536"/>
            <a:ext cx="14355976" cy="1486561"/>
          </a:xfrm>
          <a:prstGeom prst="rect">
            <a:avLst/>
          </a:prstGeom>
          <a:noFill/>
        </p:spPr>
        <p:txBody>
          <a:bodyPr wrap="square" lIns="146304" tIns="73152" rIns="146304" bIns="73152" rtlCol="0">
            <a:spAutoFit/>
          </a:bodyPr>
          <a:lstStyle/>
          <a:p>
            <a:r>
              <a:rPr lang="en-US" dirty="0" smtClean="0">
                <a:solidFill>
                  <a:schemeClr val="bg2">
                    <a:lumMod val="10000"/>
                  </a:schemeClr>
                </a:solidFill>
                <a:latin typeface="+mj-lt"/>
              </a:rPr>
              <a:t>The Event Engine compares all collected/received data to all the event policies to determine if the data constitutes an event. Data Pull is the process that moves the Storage Objects from the Data Collector appliance to the Primary Database appliance.</a:t>
            </a:r>
            <a:endParaRPr lang="en-US" dirty="0">
              <a:solidFill>
                <a:schemeClr val="bg2">
                  <a:lumMod val="10000"/>
                </a:schemeClr>
              </a:solidFill>
              <a:latin typeface="+mj-lt"/>
            </a:endParaRPr>
          </a:p>
        </p:txBody>
      </p:sp>
      <p:sp>
        <p:nvSpPr>
          <p:cNvPr id="2" name="Right Arrow 1"/>
          <p:cNvSpPr/>
          <p:nvPr/>
        </p:nvSpPr>
        <p:spPr>
          <a:xfrm>
            <a:off x="12806668" y="4645400"/>
            <a:ext cx="2323446" cy="1453663"/>
          </a:xfrm>
          <a:prstGeom prst="rightArrow">
            <a:avLst/>
          </a:prstGeom>
        </p:spPr>
        <p:style>
          <a:lnRef idx="2">
            <a:schemeClr val="accent6"/>
          </a:lnRef>
          <a:fillRef idx="1">
            <a:schemeClr val="lt1"/>
          </a:fillRef>
          <a:effectRef idx="0">
            <a:schemeClr val="accent6"/>
          </a:effectRef>
          <a:fontRef idx="minor">
            <a:schemeClr val="dk1"/>
          </a:fontRef>
        </p:style>
        <p:txBody>
          <a:bodyPr lIns="146304" tIns="73152" rIns="146304" bIns="73152" rtlCol="0" anchor="ctr"/>
          <a:lstStyle/>
          <a:p>
            <a:pPr algn="ctr"/>
            <a:r>
              <a:rPr lang="en-US" sz="1800" dirty="0" smtClean="0">
                <a:latin typeface="+mj-lt"/>
              </a:rPr>
              <a:t>To Database via Datapull</a:t>
            </a:r>
            <a:endParaRPr lang="en-US" sz="1800" dirty="0">
              <a:latin typeface="+mj-lt"/>
            </a:endParaRPr>
          </a:p>
        </p:txBody>
      </p:sp>
      <p:sp>
        <p:nvSpPr>
          <p:cNvPr id="17" name="TextBox 1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Event Administration</a:t>
            </a:r>
            <a:endParaRPr lang="en-US" sz="1900" dirty="0">
              <a:solidFill>
                <a:prstClr val="white"/>
              </a:solidFill>
              <a:latin typeface="+mj-lt"/>
            </a:endParaRPr>
          </a:p>
        </p:txBody>
      </p:sp>
    </p:spTree>
    <p:extLst>
      <p:ext uri="{BB962C8B-B14F-4D97-AF65-F5344CB8AC3E}">
        <p14:creationId xmlns:p14="http://schemas.microsoft.com/office/powerpoint/2010/main" val="120753116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387024"/>
            <a:ext cx="14291592" cy="1693059"/>
          </a:xfrm>
        </p:spPr>
        <p:txBody>
          <a:bodyPr>
            <a:noAutofit/>
          </a:bodyPr>
          <a:lstStyle/>
          <a:p>
            <a:pPr marL="0" indent="0">
              <a:buNone/>
            </a:pPr>
            <a:r>
              <a:rPr lang="en-US" sz="3200" dirty="0" smtClean="0">
                <a:solidFill>
                  <a:schemeClr val="bg2">
                    <a:lumMod val="10000"/>
                  </a:schemeClr>
                </a:solidFill>
              </a:rPr>
              <a:t>Datapull brings in Storage Objects from the Data Collectors. </a:t>
            </a:r>
          </a:p>
          <a:p>
            <a:pPr marL="0" indent="0">
              <a:buNone/>
            </a:pPr>
            <a:r>
              <a:rPr lang="en-US" sz="3200" dirty="0" smtClean="0">
                <a:solidFill>
                  <a:schemeClr val="bg2">
                    <a:lumMod val="10000"/>
                  </a:schemeClr>
                </a:solidFill>
              </a:rPr>
              <a:t>High Frequency Storage Objects of type “event” are managed by the Event Processor for the following features:</a:t>
            </a:r>
            <a:endParaRPr lang="en-US" sz="3200" dirty="0">
              <a:solidFill>
                <a:schemeClr val="bg2">
                  <a:lumMod val="10000"/>
                </a:schemeClr>
              </a:solidFill>
            </a:endParaRPr>
          </a:p>
        </p:txBody>
      </p:sp>
      <p:sp>
        <p:nvSpPr>
          <p:cNvPr id="3" name="Title 2"/>
          <p:cNvSpPr>
            <a:spLocks noGrp="1"/>
          </p:cNvSpPr>
          <p:nvPr>
            <p:ph type="title"/>
          </p:nvPr>
        </p:nvSpPr>
        <p:spPr/>
        <p:txBody>
          <a:bodyPr/>
          <a:lstStyle/>
          <a:p>
            <a:r>
              <a:rPr lang="en-US" dirty="0" smtClean="0"/>
              <a:t>Event Processor: Database</a:t>
            </a:r>
            <a:endParaRPr lang="en-US" dirty="0"/>
          </a:p>
        </p:txBody>
      </p:sp>
      <p:sp>
        <p:nvSpPr>
          <p:cNvPr id="7" name="Slide Number Placeholder 6"/>
          <p:cNvSpPr>
            <a:spLocks noGrp="1"/>
          </p:cNvSpPr>
          <p:nvPr>
            <p:ph type="sldNum" sz="quarter" idx="4"/>
          </p:nvPr>
        </p:nvSpPr>
        <p:spPr/>
        <p:txBody>
          <a:bodyPr/>
          <a:lstStyle/>
          <a:p>
            <a:fld id="{59FBCBD5-A728-384D-A41B-B8C6FE40EEBE}" type="slidenum">
              <a:rPr lang="en-US" smtClean="0"/>
              <a:pPr/>
              <a:t>109</a:t>
            </a:fld>
            <a:endParaRPr lang="en-US" dirty="0"/>
          </a:p>
        </p:txBody>
      </p:sp>
      <p:graphicFrame>
        <p:nvGraphicFramePr>
          <p:cNvPr id="5" name="Diagram 4"/>
          <p:cNvGraphicFramePr/>
          <p:nvPr>
            <p:extLst>
              <p:ext uri="{D42A27DB-BD31-4B8C-83A1-F6EECF244321}">
                <p14:modId xmlns:p14="http://schemas.microsoft.com/office/powerpoint/2010/main" val="116376825"/>
              </p:ext>
            </p:extLst>
          </p:nvPr>
        </p:nvGraphicFramePr>
        <p:xfrm>
          <a:off x="475971" y="3368040"/>
          <a:ext cx="14802822" cy="4587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427909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4"/>
          </p:nvPr>
        </p:nvSpPr>
        <p:spPr/>
        <p:txBody>
          <a:bodyPr/>
          <a:lstStyle/>
          <a:p>
            <a:fld id="{59FBCBD5-A728-384D-A41B-B8C6FE40EEBE}" type="slidenum">
              <a:rPr lang="en-US" smtClean="0"/>
              <a:pPr/>
              <a:t>11</a:t>
            </a:fld>
            <a:endParaRPr lang="en-US" dirty="0"/>
          </a:p>
        </p:txBody>
      </p:sp>
      <p:sp>
        <p:nvSpPr>
          <p:cNvPr id="3" name="Title 2"/>
          <p:cNvSpPr>
            <a:spLocks noGrp="1"/>
          </p:cNvSpPr>
          <p:nvPr>
            <p:ph type="title"/>
          </p:nvPr>
        </p:nvSpPr>
        <p:spPr/>
        <p:txBody>
          <a:bodyPr/>
          <a:lstStyle/>
          <a:p>
            <a:r>
              <a:rPr lang="en-US" dirty="0">
                <a:solidFill>
                  <a:schemeClr val="tx1">
                    <a:lumMod val="50000"/>
                  </a:schemeClr>
                </a:solidFill>
              </a:rPr>
              <a:t>Form Fields: </a:t>
            </a:r>
            <a:r>
              <a:rPr lang="en-US" dirty="0" smtClean="0">
                <a:solidFill>
                  <a:schemeClr val="tx1">
                    <a:lumMod val="50000"/>
                  </a:schemeClr>
                </a:solidFill>
              </a:rPr>
              <a:t>Create Tabbed</a:t>
            </a:r>
            <a:endParaRPr lang="en-US" dirty="0">
              <a:solidFill>
                <a:schemeClr val="tx1">
                  <a:lumMod val="50000"/>
                </a:schemeClr>
              </a:solidFill>
            </a:endParaRPr>
          </a:p>
        </p:txBody>
      </p:sp>
      <p:sp>
        <p:nvSpPr>
          <p:cNvPr id="4" name="Content Placeholder 3"/>
          <p:cNvSpPr>
            <a:spLocks noGrp="1"/>
          </p:cNvSpPr>
          <p:nvPr>
            <p:ph sz="quarter" idx="10"/>
          </p:nvPr>
        </p:nvSpPr>
        <p:spPr>
          <a:xfrm>
            <a:off x="954287" y="5855630"/>
            <a:ext cx="13098800" cy="3444596"/>
          </a:xfrm>
        </p:spPr>
        <p:txBody>
          <a:bodyPr>
            <a:noAutofit/>
          </a:bodyPr>
          <a:lstStyle/>
          <a:p>
            <a:r>
              <a:rPr lang="en-US" sz="3200" dirty="0">
                <a:solidFill>
                  <a:schemeClr val="tx1">
                    <a:lumMod val="50000"/>
                  </a:schemeClr>
                </a:solidFill>
              </a:rPr>
              <a:t>GUI Type options are: Tabbed or Embedded (choose Tabbed)</a:t>
            </a:r>
          </a:p>
          <a:p>
            <a:r>
              <a:rPr lang="en-US" sz="3200" dirty="0">
                <a:solidFill>
                  <a:schemeClr val="tx1">
                    <a:lumMod val="50000"/>
                  </a:schemeClr>
                </a:solidFill>
              </a:rPr>
              <a:t>Form Type is: Ticketing, Asset, Organization, or Vendor</a:t>
            </a:r>
          </a:p>
          <a:p>
            <a:r>
              <a:rPr lang="en-US" sz="3200" dirty="0">
                <a:solidFill>
                  <a:schemeClr val="tx1">
                    <a:lumMod val="50000"/>
                  </a:schemeClr>
                </a:solidFill>
              </a:rPr>
              <a:t>Description field will be what EM7 references this tab as and is not the name of the tab in the form</a:t>
            </a:r>
          </a:p>
        </p:txBody>
      </p:sp>
      <p:sp>
        <p:nvSpPr>
          <p:cNvPr id="5" name="Text Placeholder 4"/>
          <p:cNvSpPr>
            <a:spLocks noGrp="1"/>
          </p:cNvSpPr>
          <p:nvPr>
            <p:ph type="body" sz="quarter" idx="11"/>
          </p:nvPr>
        </p:nvSpPr>
        <p:spPr>
          <a:xfrm>
            <a:off x="711465" y="1179129"/>
            <a:ext cx="14519275" cy="642620"/>
          </a:xfrm>
        </p:spPr>
        <p:txBody>
          <a:bodyPr>
            <a:normAutofit fontScale="92500" lnSpcReduction="10000"/>
          </a:bodyPr>
          <a:lstStyle/>
          <a:p>
            <a:r>
              <a:rPr lang="en-US" dirty="0" smtClean="0"/>
              <a:t>System &gt; Customize &gt; Form Fields &gt; Create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3384" y="2021607"/>
            <a:ext cx="7291051" cy="3573159"/>
          </a:xfrm>
          <a:prstGeom prst="rect">
            <a:avLst/>
          </a:prstGeom>
        </p:spPr>
      </p:pic>
      <p:sp>
        <p:nvSpPr>
          <p:cNvPr id="7" name="TextBox 6"/>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Tree>
    <p:extLst>
      <p:ext uri="{BB962C8B-B14F-4D97-AF65-F5344CB8AC3E}">
        <p14:creationId xmlns:p14="http://schemas.microsoft.com/office/powerpoint/2010/main" val="2021279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59FBCBD5-A728-384D-A41B-B8C6FE40EEBE}" type="slidenum">
              <a:rPr lang="en-US" smtClean="0"/>
              <a:pPr/>
              <a:t>110</a:t>
            </a:fld>
            <a:endParaRPr lang="en-US" dirty="0"/>
          </a:p>
        </p:txBody>
      </p:sp>
      <p:sp>
        <p:nvSpPr>
          <p:cNvPr id="2" name="Title 1"/>
          <p:cNvSpPr>
            <a:spLocks noGrp="1"/>
          </p:cNvSpPr>
          <p:nvPr>
            <p:ph type="title"/>
          </p:nvPr>
        </p:nvSpPr>
        <p:spPr/>
        <p:txBody>
          <a:bodyPr/>
          <a:lstStyle/>
          <a:p>
            <a:r>
              <a:rPr lang="en-US" dirty="0" smtClean="0"/>
              <a:t>Event Policy: Manager</a:t>
            </a:r>
            <a:endParaRPr lang="en-US" dirty="0"/>
          </a:p>
        </p:txBody>
      </p:sp>
      <p:sp>
        <p:nvSpPr>
          <p:cNvPr id="27" name="Content Placeholder 6"/>
          <p:cNvSpPr>
            <a:spLocks noGrp="1"/>
          </p:cNvSpPr>
          <p:nvPr>
            <p:ph sz="quarter" idx="10"/>
          </p:nvPr>
        </p:nvSpPr>
        <p:spPr>
          <a:xfrm>
            <a:off x="777242" y="6833062"/>
            <a:ext cx="14178819" cy="2586708"/>
          </a:xfrm>
        </p:spPr>
        <p:txBody>
          <a:bodyPr>
            <a:normAutofit/>
          </a:bodyPr>
          <a:lstStyle/>
          <a:p>
            <a:pPr marL="0" indent="0">
              <a:buNone/>
            </a:pPr>
            <a:r>
              <a:rPr lang="en-US" sz="2400" dirty="0" smtClean="0">
                <a:solidFill>
                  <a:schemeClr val="bg2">
                    <a:lumMod val="10000"/>
                  </a:schemeClr>
                </a:solidFill>
              </a:rPr>
              <a:t>Event Policy Manager:</a:t>
            </a:r>
          </a:p>
          <a:p>
            <a:r>
              <a:rPr lang="en-US" sz="2000" dirty="0">
                <a:solidFill>
                  <a:schemeClr val="bg2">
                    <a:lumMod val="10000"/>
                  </a:schemeClr>
                </a:solidFill>
              </a:rPr>
              <a:t>Find While You Type filter functionality</a:t>
            </a:r>
          </a:p>
          <a:p>
            <a:r>
              <a:rPr lang="en-US" sz="2000" dirty="0">
                <a:solidFill>
                  <a:schemeClr val="bg2">
                    <a:lumMod val="10000"/>
                  </a:schemeClr>
                </a:solidFill>
              </a:rPr>
              <a:t>Event name, Type, State, P-Pack yes/no, Severity, etc…</a:t>
            </a:r>
          </a:p>
          <a:p>
            <a:r>
              <a:rPr lang="en-US" sz="2000" dirty="0">
                <a:solidFill>
                  <a:schemeClr val="bg2">
                    <a:lumMod val="10000"/>
                  </a:schemeClr>
                </a:solidFill>
              </a:rPr>
              <a:t>Select Actions are: Delete, Enable, Disable, and Clear the Suppression List (clears all suppressed instances of the selected event)</a:t>
            </a:r>
          </a:p>
          <a:p>
            <a:pPr marL="0" indent="0">
              <a:buNone/>
            </a:pPr>
            <a:r>
              <a:rPr lang="en-US" sz="2000" dirty="0">
                <a:solidFill>
                  <a:schemeClr val="bg2">
                    <a:lumMod val="10000"/>
                  </a:schemeClr>
                </a:solidFill>
              </a:rPr>
              <a:t>This is the definitive list of events that can appear on the Event Console</a:t>
            </a:r>
            <a:r>
              <a:rPr lang="en-US" sz="2000" dirty="0" smtClean="0">
                <a:solidFill>
                  <a:schemeClr val="bg2">
                    <a:lumMod val="10000"/>
                  </a:schemeClr>
                </a:solidFill>
              </a:rPr>
              <a:t>.</a:t>
            </a:r>
            <a:endParaRPr lang="en-US" sz="2000" dirty="0">
              <a:solidFill>
                <a:schemeClr val="bg2">
                  <a:lumMod val="10000"/>
                </a:schemeClr>
              </a:solidFill>
            </a:endParaRPr>
          </a:p>
        </p:txBody>
      </p:sp>
      <p:sp>
        <p:nvSpPr>
          <p:cNvPr id="3" name="Text Placeholder 2"/>
          <p:cNvSpPr>
            <a:spLocks noGrp="1"/>
          </p:cNvSpPr>
          <p:nvPr>
            <p:ph type="body" sz="quarter" idx="11"/>
          </p:nvPr>
        </p:nvSpPr>
        <p:spPr>
          <a:xfrm>
            <a:off x="777240" y="1085042"/>
            <a:ext cx="14519275" cy="642620"/>
          </a:xfrm>
        </p:spPr>
        <p:txBody>
          <a:bodyPr>
            <a:normAutofit fontScale="92500" lnSpcReduction="10000"/>
          </a:bodyPr>
          <a:lstStyle/>
          <a:p>
            <a:r>
              <a:rPr lang="en-US" dirty="0" smtClean="0"/>
              <a:t>Registry &gt; Events &gt; Event Manager</a:t>
            </a:r>
            <a:endParaRPr lang="en-US" dirty="0"/>
          </a:p>
        </p:txBody>
      </p:sp>
      <p:pic>
        <p:nvPicPr>
          <p:cNvPr id="4" name="Picture 3"/>
          <p:cNvPicPr>
            <a:picLocks noChangeAspect="1"/>
          </p:cNvPicPr>
          <p:nvPr/>
        </p:nvPicPr>
        <p:blipFill>
          <a:blip r:embed="rId2"/>
          <a:stretch>
            <a:fillRect/>
          </a:stretch>
        </p:blipFill>
        <p:spPr>
          <a:xfrm>
            <a:off x="777242" y="1875957"/>
            <a:ext cx="14178819" cy="464499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332172393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59FBCBD5-A728-384D-A41B-B8C6FE40EEBE}" type="slidenum">
              <a:rPr lang="en-US" smtClean="0"/>
              <a:pPr/>
              <a:t>111</a:t>
            </a:fld>
            <a:endParaRPr lang="en-US" dirty="0"/>
          </a:p>
        </p:txBody>
      </p:sp>
      <p:sp>
        <p:nvSpPr>
          <p:cNvPr id="2" name="Title 1"/>
          <p:cNvSpPr>
            <a:spLocks noGrp="1"/>
          </p:cNvSpPr>
          <p:nvPr>
            <p:ph type="title"/>
          </p:nvPr>
        </p:nvSpPr>
        <p:spPr/>
        <p:txBody>
          <a:bodyPr/>
          <a:lstStyle/>
          <a:p>
            <a:r>
              <a:rPr lang="en-US" dirty="0"/>
              <a:t>Event </a:t>
            </a:r>
            <a:r>
              <a:rPr lang="en-US" dirty="0" smtClean="0"/>
              <a:t>Policy: Editor</a:t>
            </a:r>
            <a:endParaRPr lang="en-US" dirty="0"/>
          </a:p>
        </p:txBody>
      </p:sp>
      <p:sp>
        <p:nvSpPr>
          <p:cNvPr id="27" name="Content Placeholder 6"/>
          <p:cNvSpPr>
            <a:spLocks noGrp="1"/>
          </p:cNvSpPr>
          <p:nvPr>
            <p:ph sz="quarter" idx="10"/>
          </p:nvPr>
        </p:nvSpPr>
        <p:spPr>
          <a:xfrm>
            <a:off x="777241" y="6835903"/>
            <a:ext cx="14519275" cy="2409628"/>
          </a:xfrm>
        </p:spPr>
        <p:txBody>
          <a:bodyPr>
            <a:normAutofit fontScale="85000" lnSpcReduction="20000"/>
          </a:bodyPr>
          <a:lstStyle/>
          <a:p>
            <a:pPr marL="0" indent="0">
              <a:buNone/>
            </a:pPr>
            <a:r>
              <a:rPr lang="en-US" sz="3600" dirty="0" smtClean="0">
                <a:solidFill>
                  <a:schemeClr val="bg2">
                    <a:lumMod val="10000"/>
                  </a:schemeClr>
                </a:solidFill>
              </a:rPr>
              <a:t>Event Policy Tabs are:</a:t>
            </a:r>
          </a:p>
          <a:p>
            <a:r>
              <a:rPr lang="en-US" sz="3200" dirty="0">
                <a:solidFill>
                  <a:schemeClr val="bg2">
                    <a:lumMod val="10000"/>
                  </a:schemeClr>
                </a:solidFill>
              </a:rPr>
              <a:t>Policy – define basic parameters for the event including Severity and Message</a:t>
            </a:r>
          </a:p>
          <a:p>
            <a:r>
              <a:rPr lang="en-US" sz="3200" dirty="0">
                <a:solidFill>
                  <a:schemeClr val="bg2">
                    <a:lumMod val="10000"/>
                  </a:schemeClr>
                </a:solidFill>
              </a:rPr>
              <a:t>Advanced – define detailed behavior of the policy</a:t>
            </a:r>
          </a:p>
          <a:p>
            <a:r>
              <a:rPr lang="en-US" sz="3200" dirty="0">
                <a:solidFill>
                  <a:schemeClr val="bg2">
                    <a:lumMod val="10000"/>
                  </a:schemeClr>
                </a:solidFill>
              </a:rPr>
              <a:t>Suppressions – allows you to suppress this event for individual Devices, multiple Devices, and Device </a:t>
            </a:r>
            <a:r>
              <a:rPr lang="en-US" sz="3200" dirty="0" smtClean="0">
                <a:solidFill>
                  <a:schemeClr val="bg2">
                    <a:lumMod val="10000"/>
                  </a:schemeClr>
                </a:solidFill>
              </a:rPr>
              <a:t>Groups</a:t>
            </a:r>
            <a:endParaRPr lang="en-US" sz="3200" dirty="0">
              <a:solidFill>
                <a:schemeClr val="bg2">
                  <a:lumMod val="10000"/>
                </a:schemeClr>
              </a:solidFill>
            </a:endParaRPr>
          </a:p>
        </p:txBody>
      </p:sp>
      <p:sp>
        <p:nvSpPr>
          <p:cNvPr id="17" name="Text Placeholder 16"/>
          <p:cNvSpPr>
            <a:spLocks noGrp="1"/>
          </p:cNvSpPr>
          <p:nvPr>
            <p:ph type="body" sz="quarter" idx="11"/>
          </p:nvPr>
        </p:nvSpPr>
        <p:spPr>
          <a:xfrm>
            <a:off x="674135" y="1153342"/>
            <a:ext cx="14519275" cy="642620"/>
          </a:xfrm>
        </p:spPr>
        <p:txBody>
          <a:bodyPr>
            <a:normAutofit fontScale="92500" lnSpcReduction="10000"/>
          </a:bodyPr>
          <a:lstStyle/>
          <a:p>
            <a:r>
              <a:rPr lang="en-US" dirty="0" smtClean="0"/>
              <a:t>Registry &gt; Events &gt; Event Manager &gt; Wrench</a:t>
            </a:r>
            <a:endParaRPr lang="en-US" dirty="0"/>
          </a:p>
        </p:txBody>
      </p:sp>
      <p:pic>
        <p:nvPicPr>
          <p:cNvPr id="4" name="Picture 3"/>
          <p:cNvPicPr>
            <a:picLocks noChangeAspect="1"/>
          </p:cNvPicPr>
          <p:nvPr/>
        </p:nvPicPr>
        <p:blipFill>
          <a:blip r:embed="rId3"/>
          <a:stretch>
            <a:fillRect/>
          </a:stretch>
        </p:blipFill>
        <p:spPr>
          <a:xfrm>
            <a:off x="674135" y="1957229"/>
            <a:ext cx="14196529" cy="4556140"/>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4189514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59FBCBD5-A728-384D-A41B-B8C6FE40EEBE}" type="slidenum">
              <a:rPr lang="en-US" smtClean="0"/>
              <a:pPr/>
              <a:t>112</a:t>
            </a:fld>
            <a:endParaRPr lang="en-US" dirty="0"/>
          </a:p>
        </p:txBody>
      </p:sp>
      <p:sp>
        <p:nvSpPr>
          <p:cNvPr id="2" name="Title 1"/>
          <p:cNvSpPr>
            <a:spLocks noGrp="1"/>
          </p:cNvSpPr>
          <p:nvPr>
            <p:ph type="title"/>
          </p:nvPr>
        </p:nvSpPr>
        <p:spPr/>
        <p:txBody>
          <a:bodyPr>
            <a:normAutofit/>
          </a:bodyPr>
          <a:lstStyle/>
          <a:p>
            <a:r>
              <a:rPr lang="en-US" dirty="0"/>
              <a:t>Event </a:t>
            </a:r>
            <a:r>
              <a:rPr lang="en-US" dirty="0" smtClean="0"/>
              <a:t>Policy: Create</a:t>
            </a:r>
            <a:endParaRPr lang="en-US" dirty="0"/>
          </a:p>
        </p:txBody>
      </p:sp>
      <p:sp>
        <p:nvSpPr>
          <p:cNvPr id="27" name="Content Placeholder 6"/>
          <p:cNvSpPr>
            <a:spLocks noGrp="1"/>
          </p:cNvSpPr>
          <p:nvPr>
            <p:ph sz="quarter" idx="10"/>
          </p:nvPr>
        </p:nvSpPr>
        <p:spPr>
          <a:xfrm>
            <a:off x="777242" y="6683432"/>
            <a:ext cx="14519275" cy="2663832"/>
          </a:xfrm>
        </p:spPr>
        <p:txBody>
          <a:bodyPr>
            <a:normAutofit/>
          </a:bodyPr>
          <a:lstStyle/>
          <a:p>
            <a:r>
              <a:rPr lang="en-US" sz="2400" b="1" dirty="0"/>
              <a:t>Policy Name </a:t>
            </a:r>
            <a:r>
              <a:rPr lang="en-US" sz="2400" dirty="0"/>
              <a:t>– the name of the policy on the Event Registry</a:t>
            </a:r>
            <a:endParaRPr lang="en-US" sz="2400" b="1" dirty="0"/>
          </a:p>
          <a:p>
            <a:r>
              <a:rPr lang="en-US" sz="2400" b="1" dirty="0"/>
              <a:t>Event Message </a:t>
            </a:r>
            <a:r>
              <a:rPr lang="en-US" sz="2400" dirty="0"/>
              <a:t>– this is the message that will be displayed on the Event Console. </a:t>
            </a:r>
          </a:p>
          <a:p>
            <a:r>
              <a:rPr lang="en-US" sz="2400" b="1" dirty="0"/>
              <a:t>Event Source</a:t>
            </a:r>
            <a:r>
              <a:rPr lang="en-US" sz="2400" dirty="0"/>
              <a:t> – determines which of the 6 sources this event will be on. </a:t>
            </a:r>
          </a:p>
          <a:p>
            <a:r>
              <a:rPr lang="en-US" sz="2400" b="1" dirty="0"/>
              <a:t>Severity</a:t>
            </a:r>
            <a:r>
              <a:rPr lang="en-US" sz="2400" dirty="0"/>
              <a:t> – select one of 5 severity levels for the event (Critical, Major, Minor, Notice, Healthy)</a:t>
            </a:r>
          </a:p>
          <a:p>
            <a:r>
              <a:rPr lang="en-US" sz="2400" b="1" dirty="0"/>
              <a:t>Operational State </a:t>
            </a:r>
            <a:r>
              <a:rPr lang="en-US" sz="2400" dirty="0"/>
              <a:t>– either Enabled or Disabled</a:t>
            </a:r>
          </a:p>
        </p:txBody>
      </p:sp>
      <p:sp>
        <p:nvSpPr>
          <p:cNvPr id="17" name="Text Placeholder 16"/>
          <p:cNvSpPr>
            <a:spLocks noGrp="1"/>
          </p:cNvSpPr>
          <p:nvPr>
            <p:ph type="body" sz="quarter" idx="11"/>
          </p:nvPr>
        </p:nvSpPr>
        <p:spPr>
          <a:xfrm>
            <a:off x="777240" y="1305726"/>
            <a:ext cx="14519275" cy="642620"/>
          </a:xfrm>
        </p:spPr>
        <p:txBody>
          <a:bodyPr>
            <a:normAutofit fontScale="92500" lnSpcReduction="10000"/>
          </a:bodyPr>
          <a:lstStyle/>
          <a:p>
            <a:r>
              <a:rPr lang="en-US" dirty="0" smtClean="0"/>
              <a:t>Registry &gt; Events &gt; Event Manager &gt; Create</a:t>
            </a:r>
            <a:endParaRPr lang="en-US" dirty="0"/>
          </a:p>
        </p:txBody>
      </p:sp>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pic>
        <p:nvPicPr>
          <p:cNvPr id="8" name="Picture 7"/>
          <p:cNvPicPr>
            <a:picLocks noChangeAspect="1"/>
          </p:cNvPicPr>
          <p:nvPr/>
        </p:nvPicPr>
        <p:blipFill>
          <a:blip r:embed="rId2"/>
          <a:stretch>
            <a:fillRect/>
          </a:stretch>
        </p:blipFill>
        <p:spPr>
          <a:xfrm>
            <a:off x="875620" y="2021711"/>
            <a:ext cx="14089135" cy="42128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100542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75970" y="1387024"/>
            <a:ext cx="14291592" cy="711479"/>
          </a:xfrm>
        </p:spPr>
        <p:txBody>
          <a:bodyPr>
            <a:normAutofit fontScale="70000" lnSpcReduction="20000"/>
          </a:bodyPr>
          <a:lstStyle/>
          <a:p>
            <a:pPr marL="0" indent="0">
              <a:buNone/>
            </a:pPr>
            <a:r>
              <a:rPr lang="en-US" dirty="0" smtClean="0">
                <a:latin typeface="+mj-lt"/>
              </a:rPr>
              <a:t>The Event Message is the message that will be displayed on the Event Console. It accepts:</a:t>
            </a:r>
          </a:p>
          <a:p>
            <a:pPr marL="0" indent="0">
              <a:buNone/>
            </a:pPr>
            <a:endParaRPr lang="en-US" dirty="0">
              <a:latin typeface="+mj-lt"/>
            </a:endParaRPr>
          </a:p>
        </p:txBody>
      </p:sp>
      <p:sp>
        <p:nvSpPr>
          <p:cNvPr id="6" name="Title 5"/>
          <p:cNvSpPr>
            <a:spLocks noGrp="1"/>
          </p:cNvSpPr>
          <p:nvPr>
            <p:ph type="title"/>
          </p:nvPr>
        </p:nvSpPr>
        <p:spPr/>
        <p:txBody>
          <a:bodyPr/>
          <a:lstStyle/>
          <a:p>
            <a:r>
              <a:rPr lang="en-US" dirty="0" smtClean="0">
                <a:latin typeface="+mj-lt"/>
              </a:rPr>
              <a:t>Event Policy: Event Message</a:t>
            </a:r>
            <a:endParaRPr lang="en-US" dirty="0">
              <a:latin typeface="+mj-lt"/>
            </a:endParaRPr>
          </a:p>
        </p:txBody>
      </p:sp>
      <p:sp>
        <p:nvSpPr>
          <p:cNvPr id="3" name="Slide Number Placeholder 2"/>
          <p:cNvSpPr>
            <a:spLocks noGrp="1"/>
          </p:cNvSpPr>
          <p:nvPr>
            <p:ph type="sldNum" sz="quarter" idx="4"/>
          </p:nvPr>
        </p:nvSpPr>
        <p:spPr/>
        <p:txBody>
          <a:bodyPr/>
          <a:lstStyle/>
          <a:p>
            <a:fld id="{59FBCBD5-A728-384D-A41B-B8C6FE40EEBE}" type="slidenum">
              <a:rPr lang="en-US" smtClean="0">
                <a:latin typeface="+mj-lt"/>
              </a:rPr>
              <a:pPr/>
              <a:t>113</a:t>
            </a:fld>
            <a:endParaRPr lang="en-US" dirty="0">
              <a:latin typeface="+mj-lt"/>
            </a:endParaRPr>
          </a:p>
        </p:txBody>
      </p:sp>
      <p:pic>
        <p:nvPicPr>
          <p:cNvPr id="8" name="Picture 7"/>
          <p:cNvPicPr>
            <a:picLocks noChangeAspect="1"/>
          </p:cNvPicPr>
          <p:nvPr/>
        </p:nvPicPr>
        <p:blipFill>
          <a:blip r:embed="rId2"/>
          <a:stretch>
            <a:fillRect/>
          </a:stretch>
        </p:blipFill>
        <p:spPr>
          <a:xfrm>
            <a:off x="475969" y="6142065"/>
            <a:ext cx="6118188" cy="202692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7683342" y="6142065"/>
            <a:ext cx="7084218" cy="1655487"/>
          </a:xfrm>
          <a:prstGeom prst="rect">
            <a:avLst/>
          </a:prstGeom>
          <a:ln>
            <a:noFill/>
          </a:ln>
          <a:effectLst>
            <a:outerShdw blurRad="292100" dist="139700" dir="2700000" algn="tl" rotWithShape="0">
              <a:srgbClr val="333333">
                <a:alpha val="65000"/>
              </a:srgbClr>
            </a:outerShdw>
          </a:effectLst>
        </p:spPr>
      </p:pic>
      <p:sp>
        <p:nvSpPr>
          <p:cNvPr id="10" name="Oval 9"/>
          <p:cNvSpPr/>
          <p:nvPr/>
        </p:nvSpPr>
        <p:spPr>
          <a:xfrm>
            <a:off x="10342605" y="7095718"/>
            <a:ext cx="847897" cy="43434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sp>
        <p:nvSpPr>
          <p:cNvPr id="16" name="Oval 15"/>
          <p:cNvSpPr/>
          <p:nvPr/>
        </p:nvSpPr>
        <p:spPr>
          <a:xfrm>
            <a:off x="1241252" y="6986504"/>
            <a:ext cx="4862075" cy="582933"/>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cxnSp>
        <p:nvCxnSpPr>
          <p:cNvPr id="20" name="Straight Arrow Connector 19"/>
          <p:cNvCxnSpPr>
            <a:stCxn id="16" idx="6"/>
            <a:endCxn id="10" idx="2"/>
          </p:cNvCxnSpPr>
          <p:nvPr/>
        </p:nvCxnSpPr>
        <p:spPr>
          <a:xfrm>
            <a:off x="6103327" y="7277971"/>
            <a:ext cx="4239278" cy="349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019371" y="8336960"/>
            <a:ext cx="10639945" cy="594009"/>
          </a:xfrm>
          <a:prstGeom prst="rect">
            <a:avLst/>
          </a:prstGeom>
          <a:noFill/>
        </p:spPr>
        <p:txBody>
          <a:bodyPr wrap="square" lIns="146304" tIns="73152" rIns="146304" bIns="73152" rtlCol="0">
            <a:spAutoFit/>
          </a:bodyPr>
          <a:lstStyle/>
          <a:p>
            <a:r>
              <a:rPr lang="en-US" dirty="0" smtClean="0">
                <a:solidFill>
                  <a:schemeClr val="bg2">
                    <a:lumMod val="10000"/>
                  </a:schemeClr>
                </a:solidFill>
                <a:latin typeface="+mj-lt"/>
              </a:rPr>
              <a:t>CPU 1 has exceeded threshold: 85% currently 92%</a:t>
            </a:r>
            <a:endParaRPr lang="en-US" dirty="0">
              <a:solidFill>
                <a:schemeClr val="bg2">
                  <a:lumMod val="10000"/>
                </a:schemeClr>
              </a:solidFill>
              <a:latin typeface="+mj-lt"/>
            </a:endParaRPr>
          </a:p>
        </p:txBody>
      </p:sp>
      <p:cxnSp>
        <p:nvCxnSpPr>
          <p:cNvPr id="23" name="Straight Arrow Connector 22"/>
          <p:cNvCxnSpPr>
            <a:stCxn id="10" idx="4"/>
          </p:cNvCxnSpPr>
          <p:nvPr/>
        </p:nvCxnSpPr>
        <p:spPr>
          <a:xfrm flipH="1">
            <a:off x="10227781" y="7530060"/>
            <a:ext cx="538773" cy="8017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2001897188"/>
              </p:ext>
            </p:extLst>
          </p:nvPr>
        </p:nvGraphicFramePr>
        <p:xfrm>
          <a:off x="475970" y="2036389"/>
          <a:ext cx="14291591" cy="3554152"/>
        </p:xfrm>
        <a:graphic>
          <a:graphicData uri="http://schemas.openxmlformats.org/drawingml/2006/table">
            <a:tbl>
              <a:tblPr firstRow="1" bandRow="1">
                <a:tableStyleId>{BC89EF96-8CEA-46FF-86C4-4CE0E7609802}</a:tableStyleId>
              </a:tblPr>
              <a:tblGrid>
                <a:gridCol w="2297367"/>
                <a:gridCol w="6889171"/>
                <a:gridCol w="5105053"/>
              </a:tblGrid>
              <a:tr h="384079">
                <a:tc>
                  <a:txBody>
                    <a:bodyPr/>
                    <a:lstStyle/>
                    <a:p>
                      <a:r>
                        <a:rPr lang="en-US" sz="1600" dirty="0" smtClean="0">
                          <a:solidFill>
                            <a:schemeClr val="bg1"/>
                          </a:solidFill>
                        </a:rPr>
                        <a:t>Item</a:t>
                      </a:r>
                      <a:endParaRPr lang="en-US" sz="1600" dirty="0">
                        <a:solidFill>
                          <a:schemeClr val="bg1"/>
                        </a:solidFill>
                        <a:latin typeface="+mj-lt"/>
                      </a:endParaRPr>
                    </a:p>
                  </a:txBody>
                  <a:tcPr marL="155448" marR="155448" marT="67056" marB="67056">
                    <a:solidFill>
                      <a:schemeClr val="accent1"/>
                    </a:solidFill>
                  </a:tcPr>
                </a:tc>
                <a:tc>
                  <a:txBody>
                    <a:bodyPr/>
                    <a:lstStyle/>
                    <a:p>
                      <a:r>
                        <a:rPr lang="en-US" sz="1600" dirty="0" smtClean="0">
                          <a:solidFill>
                            <a:schemeClr val="bg1"/>
                          </a:solidFill>
                        </a:rPr>
                        <a:t>Description</a:t>
                      </a:r>
                      <a:endParaRPr lang="en-US" sz="1600" dirty="0">
                        <a:solidFill>
                          <a:schemeClr val="bg1"/>
                        </a:solidFill>
                        <a:latin typeface="+mj-lt"/>
                      </a:endParaRPr>
                    </a:p>
                  </a:txBody>
                  <a:tcPr marL="155448" marR="155448" marT="67056" marB="67056">
                    <a:solidFill>
                      <a:schemeClr val="accent1"/>
                    </a:solidFill>
                  </a:tcPr>
                </a:tc>
                <a:tc>
                  <a:txBody>
                    <a:bodyPr/>
                    <a:lstStyle/>
                    <a:p>
                      <a:r>
                        <a:rPr lang="en-US" sz="1600" dirty="0" smtClean="0">
                          <a:solidFill>
                            <a:schemeClr val="bg1"/>
                          </a:solidFill>
                        </a:rPr>
                        <a:t>Example</a:t>
                      </a:r>
                      <a:endParaRPr lang="en-US" sz="1600" dirty="0">
                        <a:solidFill>
                          <a:schemeClr val="bg1"/>
                        </a:solidFill>
                        <a:latin typeface="+mj-lt"/>
                      </a:endParaRPr>
                    </a:p>
                  </a:txBody>
                  <a:tcPr marL="155448" marR="155448" marT="67056" marB="67056">
                    <a:solidFill>
                      <a:schemeClr val="accent1"/>
                    </a:solidFill>
                  </a:tcPr>
                </a:tc>
              </a:tr>
              <a:tr h="401892">
                <a:tc>
                  <a:txBody>
                    <a:bodyPr/>
                    <a:lstStyle/>
                    <a:p>
                      <a:r>
                        <a:rPr lang="en-US" sz="1600" dirty="0" smtClean="0">
                          <a:solidFill>
                            <a:schemeClr val="bg2">
                              <a:lumMod val="10000"/>
                            </a:schemeClr>
                          </a:solidFill>
                        </a:rPr>
                        <a:t>Plain Text</a:t>
                      </a:r>
                      <a:endParaRPr lang="en-US" sz="1600" dirty="0">
                        <a:solidFill>
                          <a:schemeClr val="bg2">
                            <a:lumMod val="10000"/>
                          </a:schemeClr>
                        </a:solidFill>
                        <a:latin typeface="+mj-lt"/>
                      </a:endParaRPr>
                    </a:p>
                  </a:txBody>
                  <a:tcPr marL="155448" marR="155448" marT="67056" marB="67056"/>
                </a:tc>
                <a:tc>
                  <a:txBody>
                    <a:bodyPr/>
                    <a:lstStyle/>
                    <a:p>
                      <a:r>
                        <a:rPr lang="en-US" sz="1600" dirty="0" smtClean="0">
                          <a:solidFill>
                            <a:schemeClr val="bg2">
                              <a:lumMod val="10000"/>
                            </a:schemeClr>
                          </a:solidFill>
                        </a:rPr>
                        <a:t>Any</a:t>
                      </a:r>
                      <a:r>
                        <a:rPr lang="en-US" sz="1600" baseline="0" dirty="0" smtClean="0">
                          <a:solidFill>
                            <a:schemeClr val="bg2">
                              <a:lumMod val="10000"/>
                            </a:schemeClr>
                          </a:solidFill>
                        </a:rPr>
                        <a:t> text that will display as written</a:t>
                      </a:r>
                      <a:endParaRPr lang="en-US" sz="1600" dirty="0">
                        <a:solidFill>
                          <a:schemeClr val="bg2">
                            <a:lumMod val="10000"/>
                          </a:schemeClr>
                        </a:solidFill>
                        <a:latin typeface="+mj-lt"/>
                      </a:endParaRPr>
                    </a:p>
                  </a:txBody>
                  <a:tcPr marL="155448" marR="155448" marT="67056" marB="67056"/>
                </a:tc>
                <a:tc>
                  <a:txBody>
                    <a:bodyPr/>
                    <a:lstStyle/>
                    <a:p>
                      <a:r>
                        <a:rPr lang="en-US" sz="1600" dirty="0" smtClean="0">
                          <a:solidFill>
                            <a:schemeClr val="bg2">
                              <a:lumMod val="10000"/>
                            </a:schemeClr>
                          </a:solidFill>
                        </a:rPr>
                        <a:t>“Server has failed”</a:t>
                      </a:r>
                      <a:endParaRPr lang="en-US" sz="1600" dirty="0">
                        <a:solidFill>
                          <a:schemeClr val="bg2">
                            <a:lumMod val="10000"/>
                          </a:schemeClr>
                        </a:solidFill>
                        <a:latin typeface="+mj-lt"/>
                      </a:endParaRPr>
                    </a:p>
                  </a:txBody>
                  <a:tcPr marL="155448" marR="155448" marT="67056" marB="67056"/>
                </a:tc>
              </a:tr>
              <a:tr h="645653">
                <a:tc>
                  <a:txBody>
                    <a:bodyPr/>
                    <a:lstStyle/>
                    <a:p>
                      <a:r>
                        <a:rPr lang="en-US" sz="1600" dirty="0" smtClean="0">
                          <a:solidFill>
                            <a:schemeClr val="bg2">
                              <a:lumMod val="10000"/>
                            </a:schemeClr>
                          </a:solidFill>
                        </a:rPr>
                        <a:t>Variable</a:t>
                      </a:r>
                      <a:r>
                        <a:rPr lang="en-US" sz="1600" baseline="0" dirty="0" smtClean="0">
                          <a:solidFill>
                            <a:schemeClr val="bg2">
                              <a:lumMod val="10000"/>
                            </a:schemeClr>
                          </a:solidFill>
                        </a:rPr>
                        <a:t> %M</a:t>
                      </a:r>
                      <a:endParaRPr lang="en-US" sz="1600" dirty="0">
                        <a:solidFill>
                          <a:schemeClr val="bg2">
                            <a:lumMod val="10000"/>
                          </a:schemeClr>
                        </a:solidFill>
                        <a:latin typeface="+mj-lt"/>
                      </a:endParaRPr>
                    </a:p>
                  </a:txBody>
                  <a:tcPr marL="155448" marR="155448" marT="67056" marB="67056"/>
                </a:tc>
                <a:tc>
                  <a:txBody>
                    <a:bodyPr/>
                    <a:lstStyle/>
                    <a:p>
                      <a:r>
                        <a:rPr lang="en-US" sz="1600" dirty="0" smtClean="0">
                          <a:solidFill>
                            <a:schemeClr val="bg2">
                              <a:lumMod val="10000"/>
                            </a:schemeClr>
                          </a:solidFill>
                        </a:rPr>
                        <a:t>The</a:t>
                      </a:r>
                      <a:r>
                        <a:rPr lang="en-US" sz="1600" baseline="0" dirty="0" smtClean="0">
                          <a:solidFill>
                            <a:schemeClr val="bg2">
                              <a:lumMod val="10000"/>
                            </a:schemeClr>
                          </a:solidFill>
                        </a:rPr>
                        <a:t> content in the Log Message from any Alert with variables substituted or the Syslog/Trap message.</a:t>
                      </a:r>
                      <a:endParaRPr lang="en-US" sz="1600" dirty="0">
                        <a:solidFill>
                          <a:schemeClr val="bg2">
                            <a:lumMod val="10000"/>
                          </a:schemeClr>
                        </a:solidFill>
                        <a:latin typeface="+mj-lt"/>
                      </a:endParaRPr>
                    </a:p>
                  </a:txBody>
                  <a:tcPr marL="155448" marR="155448" marT="67056" marB="67056"/>
                </a:tc>
                <a:tc>
                  <a:txBody>
                    <a:bodyPr/>
                    <a:lstStyle/>
                    <a:p>
                      <a:r>
                        <a:rPr lang="en-US" sz="1600" dirty="0" smtClean="0">
                          <a:solidFill>
                            <a:schemeClr val="bg2">
                              <a:lumMod val="10000"/>
                            </a:schemeClr>
                          </a:solidFill>
                        </a:rPr>
                        <a:t>%M</a:t>
                      </a:r>
                      <a:endParaRPr lang="en-US" sz="1600" dirty="0">
                        <a:solidFill>
                          <a:schemeClr val="bg2">
                            <a:lumMod val="10000"/>
                          </a:schemeClr>
                        </a:solidFill>
                        <a:latin typeface="+mj-lt"/>
                      </a:endParaRPr>
                    </a:p>
                  </a:txBody>
                  <a:tcPr marL="155448" marR="155448" marT="67056" marB="67056"/>
                </a:tc>
              </a:tr>
              <a:tr h="463779">
                <a:tc>
                  <a:txBody>
                    <a:bodyPr/>
                    <a:lstStyle/>
                    <a:p>
                      <a:r>
                        <a:rPr lang="en-US" sz="1600" dirty="0" smtClean="0">
                          <a:solidFill>
                            <a:schemeClr val="bg2">
                              <a:lumMod val="10000"/>
                            </a:schemeClr>
                          </a:solidFill>
                        </a:rPr>
                        <a:t>Variable %I</a:t>
                      </a:r>
                      <a:endParaRPr lang="en-US" sz="1600" dirty="0" smtClean="0">
                        <a:solidFill>
                          <a:schemeClr val="bg2">
                            <a:lumMod val="10000"/>
                          </a:schemeClr>
                        </a:solidFill>
                        <a:latin typeface="+mj-lt"/>
                      </a:endParaRPr>
                    </a:p>
                  </a:txBody>
                  <a:tcPr marL="155448" marR="155448" marT="67056" marB="67056"/>
                </a:tc>
                <a:tc>
                  <a:txBody>
                    <a:bodyPr/>
                    <a:lstStyle/>
                    <a:p>
                      <a:r>
                        <a:rPr lang="en-US" sz="1600" dirty="0" smtClean="0">
                          <a:solidFill>
                            <a:schemeClr val="bg2">
                              <a:lumMod val="10000"/>
                            </a:schemeClr>
                          </a:solidFill>
                        </a:rPr>
                        <a:t>The data represented by</a:t>
                      </a:r>
                      <a:r>
                        <a:rPr lang="en-US" sz="1600" baseline="0" dirty="0" smtClean="0">
                          <a:solidFill>
                            <a:schemeClr val="bg2">
                              <a:lumMod val="10000"/>
                            </a:schemeClr>
                          </a:solidFill>
                        </a:rPr>
                        <a:t> the Identifier Format</a:t>
                      </a:r>
                      <a:endParaRPr lang="en-US" sz="1600" dirty="0">
                        <a:solidFill>
                          <a:schemeClr val="bg2">
                            <a:lumMod val="10000"/>
                          </a:schemeClr>
                        </a:solidFill>
                        <a:latin typeface="+mj-lt"/>
                      </a:endParaRPr>
                    </a:p>
                  </a:txBody>
                  <a:tcPr marL="155448" marR="155448" marT="67056" marB="67056"/>
                </a:tc>
                <a:tc>
                  <a:txBody>
                    <a:bodyPr/>
                    <a:lstStyle/>
                    <a:p>
                      <a:r>
                        <a:rPr lang="en-US" sz="1600" dirty="0" smtClean="0">
                          <a:solidFill>
                            <a:schemeClr val="bg2">
                              <a:lumMod val="10000"/>
                            </a:schemeClr>
                          </a:solidFill>
                        </a:rPr>
                        <a:t>Failed login by %I</a:t>
                      </a:r>
                      <a:endParaRPr lang="en-US" sz="1600" dirty="0">
                        <a:solidFill>
                          <a:schemeClr val="bg2">
                            <a:lumMod val="10000"/>
                          </a:schemeClr>
                        </a:solidFill>
                        <a:latin typeface="+mj-lt"/>
                      </a:endParaRPr>
                    </a:p>
                  </a:txBody>
                  <a:tcPr marL="155448" marR="155448" marT="67056" marB="67056"/>
                </a:tc>
              </a:tr>
              <a:tr h="597485">
                <a:tc>
                  <a:txBody>
                    <a:bodyPr/>
                    <a:lstStyle/>
                    <a:p>
                      <a:r>
                        <a:rPr lang="en-US" sz="1600" dirty="0" smtClean="0">
                          <a:solidFill>
                            <a:schemeClr val="bg2">
                              <a:lumMod val="10000"/>
                            </a:schemeClr>
                          </a:solidFill>
                        </a:rPr>
                        <a:t>Variable %V</a:t>
                      </a:r>
                      <a:endParaRPr lang="en-US" sz="1600" dirty="0">
                        <a:solidFill>
                          <a:schemeClr val="bg2">
                            <a:lumMod val="1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2">
                              <a:lumMod val="10000"/>
                            </a:schemeClr>
                          </a:solidFill>
                        </a:rPr>
                        <a:t>Data from the Log Message “%V” from the </a:t>
                      </a:r>
                      <a:r>
                        <a:rPr lang="en-US" sz="1600" baseline="0" dirty="0" smtClean="0">
                          <a:solidFill>
                            <a:schemeClr val="bg2">
                              <a:lumMod val="10000"/>
                            </a:schemeClr>
                          </a:solidFill>
                        </a:rPr>
                        <a:t>Dynamic Application Alert</a:t>
                      </a:r>
                      <a:r>
                        <a:rPr lang="en-US" sz="1600" dirty="0" smtClean="0">
                          <a:solidFill>
                            <a:schemeClr val="bg2">
                              <a:lumMod val="10000"/>
                            </a:schemeClr>
                          </a:solidFill>
                        </a:rPr>
                        <a:t> </a:t>
                      </a:r>
                      <a:endParaRPr lang="en-US" sz="1600" dirty="0">
                        <a:solidFill>
                          <a:schemeClr val="bg2">
                            <a:lumMod val="10000"/>
                          </a:schemeClr>
                        </a:solidFill>
                        <a:latin typeface="+mj-lt"/>
                      </a:endParaRPr>
                    </a:p>
                  </a:txBody>
                  <a:tcPr marL="155448" marR="155448" marT="67056" marB="67056"/>
                </a:tc>
                <a:tc>
                  <a:txBody>
                    <a:bodyPr/>
                    <a:lstStyle/>
                    <a:p>
                      <a:r>
                        <a:rPr lang="en-US" sz="1600" dirty="0" smtClean="0">
                          <a:solidFill>
                            <a:schemeClr val="bg2">
                              <a:lumMod val="10000"/>
                            </a:schemeClr>
                          </a:solidFill>
                        </a:rPr>
                        <a:t>The current value of the</a:t>
                      </a:r>
                      <a:r>
                        <a:rPr lang="en-US" sz="1600" baseline="0" dirty="0" smtClean="0">
                          <a:solidFill>
                            <a:schemeClr val="bg2">
                              <a:lumMod val="10000"/>
                            </a:schemeClr>
                          </a:solidFill>
                        </a:rPr>
                        <a:t> metric is %V</a:t>
                      </a:r>
                      <a:endParaRPr lang="en-US" sz="1600" dirty="0">
                        <a:solidFill>
                          <a:schemeClr val="bg2">
                            <a:lumMod val="10000"/>
                          </a:schemeClr>
                        </a:solidFill>
                        <a:latin typeface="+mj-lt"/>
                      </a:endParaRPr>
                    </a:p>
                  </a:txBody>
                  <a:tcPr marL="155448" marR="155448" marT="67056" marB="67056"/>
                </a:tc>
              </a:tr>
              <a:tr h="597485">
                <a:tc>
                  <a:txBody>
                    <a:bodyPr/>
                    <a:lstStyle/>
                    <a:p>
                      <a:r>
                        <a:rPr lang="en-US" sz="1600" dirty="0" smtClean="0">
                          <a:solidFill>
                            <a:schemeClr val="bg2">
                              <a:lumMod val="10000"/>
                            </a:schemeClr>
                          </a:solidFill>
                        </a:rPr>
                        <a:t>Variable</a:t>
                      </a:r>
                      <a:r>
                        <a:rPr lang="en-US" sz="1600" baseline="0" dirty="0" smtClean="0">
                          <a:solidFill>
                            <a:schemeClr val="bg2">
                              <a:lumMod val="10000"/>
                            </a:schemeClr>
                          </a:solidFill>
                        </a:rPr>
                        <a:t> %T</a:t>
                      </a:r>
                      <a:endParaRPr lang="en-US" sz="1600" baseline="0" dirty="0" smtClean="0">
                        <a:solidFill>
                          <a:schemeClr val="bg2">
                            <a:lumMod val="1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2">
                              <a:lumMod val="10000"/>
                            </a:schemeClr>
                          </a:solidFill>
                        </a:rPr>
                        <a:t>Data from the Log Message “%T” from the </a:t>
                      </a:r>
                      <a:r>
                        <a:rPr lang="en-US" sz="1600" baseline="0" dirty="0" smtClean="0">
                          <a:solidFill>
                            <a:schemeClr val="bg2">
                              <a:lumMod val="10000"/>
                            </a:schemeClr>
                          </a:solidFill>
                        </a:rPr>
                        <a:t>Dynamic Application Alert</a:t>
                      </a:r>
                      <a:r>
                        <a:rPr lang="en-US" sz="1600" dirty="0" smtClean="0">
                          <a:solidFill>
                            <a:schemeClr val="bg2">
                              <a:lumMod val="10000"/>
                            </a:schemeClr>
                          </a:solidFill>
                        </a:rPr>
                        <a:t> </a:t>
                      </a:r>
                      <a:endParaRPr lang="en-US" sz="1600" dirty="0" smtClean="0">
                        <a:solidFill>
                          <a:schemeClr val="bg2">
                            <a:lumMod val="10000"/>
                          </a:schemeClr>
                        </a:solidFill>
                        <a:latin typeface="+mj-lt"/>
                      </a:endParaRPr>
                    </a:p>
                  </a:txBody>
                  <a:tcPr marL="155448" marR="155448" marT="67056" marB="67056"/>
                </a:tc>
                <a:tc>
                  <a:txBody>
                    <a:bodyPr/>
                    <a:lstStyle/>
                    <a:p>
                      <a:r>
                        <a:rPr lang="en-US" sz="1600" dirty="0" smtClean="0">
                          <a:solidFill>
                            <a:schemeClr val="bg2">
                              <a:lumMod val="10000"/>
                            </a:schemeClr>
                          </a:solidFill>
                        </a:rPr>
                        <a:t>The threshold on this device is %T</a:t>
                      </a:r>
                      <a:endParaRPr lang="en-US" sz="1600" dirty="0">
                        <a:solidFill>
                          <a:schemeClr val="bg2">
                            <a:lumMod val="10000"/>
                          </a:schemeClr>
                        </a:solidFill>
                        <a:latin typeface="+mj-lt"/>
                      </a:endParaRPr>
                    </a:p>
                  </a:txBody>
                  <a:tcPr marL="155448" marR="155448" marT="67056" marB="67056"/>
                </a:tc>
              </a:tr>
              <a:tr h="463779">
                <a:tc>
                  <a:txBody>
                    <a:bodyPr/>
                    <a:lstStyle/>
                    <a:p>
                      <a:r>
                        <a:rPr lang="en-US" sz="1600" baseline="0" dirty="0" smtClean="0">
                          <a:solidFill>
                            <a:schemeClr val="bg2">
                              <a:lumMod val="10000"/>
                            </a:schemeClr>
                          </a:solidFill>
                        </a:rPr>
                        <a:t>%R regex /%R </a:t>
                      </a:r>
                      <a:endParaRPr lang="en-US" sz="1600" baseline="0" dirty="0" smtClean="0">
                        <a:solidFill>
                          <a:schemeClr val="bg2">
                            <a:lumMod val="10000"/>
                          </a:schemeClr>
                        </a:solidFill>
                        <a:latin typeface="+mj-lt"/>
                      </a:endParaRPr>
                    </a:p>
                  </a:txBody>
                  <a:tcPr marL="155448" marR="155448" marT="67056" marB="67056"/>
                </a:tc>
                <a:tc>
                  <a:txBody>
                    <a:bodyPr/>
                    <a:lstStyle/>
                    <a:p>
                      <a:r>
                        <a:rPr lang="en-US" sz="1600" dirty="0" smtClean="0">
                          <a:solidFill>
                            <a:schemeClr val="bg2">
                              <a:lumMod val="10000"/>
                            </a:schemeClr>
                          </a:solidFill>
                        </a:rPr>
                        <a:t>Regex</a:t>
                      </a:r>
                      <a:r>
                        <a:rPr lang="en-US" sz="1600" baseline="0" dirty="0" smtClean="0">
                          <a:solidFill>
                            <a:schemeClr val="bg2">
                              <a:lumMod val="10000"/>
                            </a:schemeClr>
                          </a:solidFill>
                        </a:rPr>
                        <a:t> matching from message (used for trap clears)</a:t>
                      </a:r>
                      <a:endParaRPr lang="en-US" sz="1600" dirty="0">
                        <a:solidFill>
                          <a:schemeClr val="bg2">
                            <a:lumMod val="10000"/>
                          </a:schemeClr>
                        </a:solidFill>
                        <a:latin typeface="+mj-lt"/>
                      </a:endParaRPr>
                    </a:p>
                  </a:txBody>
                  <a:tcPr marL="155448" marR="155448" marT="67056" marB="67056"/>
                </a:tc>
                <a:tc>
                  <a:txBody>
                    <a:bodyPr/>
                    <a:lstStyle/>
                    <a:p>
                      <a:r>
                        <a:rPr lang="en-US" sz="1600" dirty="0" smtClean="0">
                          <a:solidFill>
                            <a:schemeClr val="bg2">
                              <a:lumMod val="10000"/>
                            </a:schemeClr>
                          </a:solidFill>
                        </a:rPr>
                        <a:t>Logon failed by %</a:t>
                      </a:r>
                      <a:r>
                        <a:rPr lang="en-US" sz="1600" dirty="0" err="1" smtClean="0">
                          <a:solidFill>
                            <a:schemeClr val="bg2">
                              <a:lumMod val="10000"/>
                            </a:schemeClr>
                          </a:solidFill>
                        </a:rPr>
                        <a:t>RLogon</a:t>
                      </a:r>
                      <a:r>
                        <a:rPr lang="en-US" sz="1600" dirty="0" smtClean="0">
                          <a:solidFill>
                            <a:schemeClr val="bg2">
                              <a:lumMod val="10000"/>
                            </a:schemeClr>
                          </a:solidFill>
                        </a:rPr>
                        <a:t>:</a:t>
                      </a:r>
                      <a:r>
                        <a:rPr lang="en-US" sz="1600" baseline="0" dirty="0" smtClean="0">
                          <a:solidFill>
                            <a:schemeClr val="bg2">
                              <a:lumMod val="10000"/>
                            </a:schemeClr>
                          </a:solidFill>
                        </a:rPr>
                        <a:t> .*? /%R</a:t>
                      </a:r>
                      <a:endParaRPr lang="en-US" sz="1600" dirty="0">
                        <a:solidFill>
                          <a:schemeClr val="bg2">
                            <a:lumMod val="10000"/>
                          </a:schemeClr>
                        </a:solidFill>
                        <a:latin typeface="+mj-lt"/>
                      </a:endParaRPr>
                    </a:p>
                  </a:txBody>
                  <a:tcPr marL="155448" marR="155448" marT="67056" marB="67056"/>
                </a:tc>
              </a:tr>
            </a:tbl>
          </a:graphicData>
        </a:graphic>
      </p:graphicFrame>
      <p:sp>
        <p:nvSpPr>
          <p:cNvPr id="13" name="TextBox 12"/>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Event Administration</a:t>
            </a:r>
            <a:endParaRPr lang="en-US" sz="1900" dirty="0">
              <a:solidFill>
                <a:prstClr val="white"/>
              </a:solidFill>
              <a:latin typeface="+mj-lt"/>
            </a:endParaRPr>
          </a:p>
        </p:txBody>
      </p:sp>
    </p:spTree>
    <p:extLst>
      <p:ext uri="{BB962C8B-B14F-4D97-AF65-F5344CB8AC3E}">
        <p14:creationId xmlns:p14="http://schemas.microsoft.com/office/powerpoint/2010/main" val="286377541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j-lt"/>
              </a:rPr>
              <a:t>Use Case</a:t>
            </a:r>
            <a:endParaRPr lang="en-US" dirty="0">
              <a:latin typeface="+mj-lt"/>
            </a:endParaRPr>
          </a:p>
        </p:txBody>
      </p:sp>
      <p:sp>
        <p:nvSpPr>
          <p:cNvPr id="8" name="Slide Number Placeholder 7"/>
          <p:cNvSpPr>
            <a:spLocks noGrp="1"/>
          </p:cNvSpPr>
          <p:nvPr>
            <p:ph type="sldNum" sz="quarter" idx="4"/>
          </p:nvPr>
        </p:nvSpPr>
        <p:spPr/>
        <p:txBody>
          <a:bodyPr/>
          <a:lstStyle/>
          <a:p>
            <a:fld id="{59FBCBD5-A728-384D-A41B-B8C6FE40EEBE}" type="slidenum">
              <a:rPr lang="en-US" smtClean="0">
                <a:latin typeface="+mj-lt"/>
              </a:rPr>
              <a:pPr/>
              <a:t>114</a:t>
            </a:fld>
            <a:endParaRPr lang="en-US" dirty="0">
              <a:latin typeface="+mj-lt"/>
            </a:endParaRPr>
          </a:p>
        </p:txBody>
      </p:sp>
      <p:sp>
        <p:nvSpPr>
          <p:cNvPr id="4" name="Rounded Rectangle 3"/>
          <p:cNvSpPr/>
          <p:nvPr/>
        </p:nvSpPr>
        <p:spPr>
          <a:xfrm>
            <a:off x="475970" y="1341121"/>
            <a:ext cx="14417807" cy="2292513"/>
          </a:xfrm>
          <a:prstGeom prst="roundRect">
            <a:avLst/>
          </a:prstGeom>
        </p:spPr>
        <p:style>
          <a:lnRef idx="2">
            <a:schemeClr val="accent4"/>
          </a:lnRef>
          <a:fillRef idx="1">
            <a:schemeClr val="lt1"/>
          </a:fillRef>
          <a:effectRef idx="0">
            <a:schemeClr val="accent4"/>
          </a:effectRef>
          <a:fontRef idx="minor">
            <a:schemeClr val="dk1"/>
          </a:fontRef>
        </p:style>
        <p:txBody>
          <a:bodyPr lIns="146304" tIns="73152" rIns="146304" bIns="73152" rtlCol="0" anchor="ctr"/>
          <a:lstStyle/>
          <a:p>
            <a:r>
              <a:rPr lang="en-US" dirty="0" smtClean="0">
                <a:solidFill>
                  <a:schemeClr val="tx1">
                    <a:lumMod val="50000"/>
                  </a:schemeClr>
                </a:solidFill>
                <a:latin typeface="+mj-lt"/>
              </a:rPr>
              <a:t>The Challenge: </a:t>
            </a:r>
          </a:p>
          <a:p>
            <a:r>
              <a:rPr lang="en-US" dirty="0" smtClean="0">
                <a:solidFill>
                  <a:schemeClr val="tx1">
                    <a:lumMod val="50000"/>
                  </a:schemeClr>
                </a:solidFill>
                <a:latin typeface="+mj-lt"/>
              </a:rPr>
              <a:t>The latency event comes in too often for what turns out to be a transient network problem. It takes time to respond and process the event each time. It would be better if the event only came in if the condition was going on for at least 15 minutes.</a:t>
            </a:r>
          </a:p>
        </p:txBody>
      </p:sp>
      <p:sp>
        <p:nvSpPr>
          <p:cNvPr id="5" name="Rounded Rectangle 4"/>
          <p:cNvSpPr/>
          <p:nvPr/>
        </p:nvSpPr>
        <p:spPr>
          <a:xfrm>
            <a:off x="475969" y="3889709"/>
            <a:ext cx="14417807" cy="2292513"/>
          </a:xfrm>
          <a:prstGeom prst="roundRect">
            <a:avLst/>
          </a:prstGeom>
        </p:spPr>
        <p:style>
          <a:lnRef idx="2">
            <a:schemeClr val="accent2"/>
          </a:lnRef>
          <a:fillRef idx="1">
            <a:schemeClr val="lt1"/>
          </a:fillRef>
          <a:effectRef idx="0">
            <a:schemeClr val="accent2"/>
          </a:effectRef>
          <a:fontRef idx="minor">
            <a:schemeClr val="dk1"/>
          </a:fontRef>
        </p:style>
        <p:txBody>
          <a:bodyPr lIns="146304" tIns="73152" rIns="146304" bIns="73152" rtlCol="0" anchor="ctr"/>
          <a:lstStyle/>
          <a:p>
            <a:r>
              <a:rPr lang="en-US" dirty="0" smtClean="0">
                <a:solidFill>
                  <a:schemeClr val="tx1">
                    <a:lumMod val="50000"/>
                  </a:schemeClr>
                </a:solidFill>
                <a:latin typeface="+mj-lt"/>
              </a:rPr>
              <a:t>The Solution:</a:t>
            </a:r>
          </a:p>
          <a:p>
            <a:r>
              <a:rPr lang="en-US" dirty="0" smtClean="0">
                <a:solidFill>
                  <a:schemeClr val="tx1">
                    <a:lumMod val="50000"/>
                  </a:schemeClr>
                </a:solidFill>
                <a:latin typeface="+mj-lt"/>
              </a:rPr>
              <a:t>Considering that the Latency check is run every 5 minutes we can use the Occurrence Count and Occurrence Time feature for Event Policies:</a:t>
            </a:r>
          </a:p>
          <a:p>
            <a:pPr marL="457200" indent="-457200">
              <a:buFont typeface="Arial" panose="020B0604020202020204" pitchFamily="34" charset="0"/>
              <a:buChar char="•"/>
            </a:pPr>
            <a:r>
              <a:rPr lang="en-US" dirty="0" smtClean="0">
                <a:solidFill>
                  <a:schemeClr val="tx1">
                    <a:lumMod val="50000"/>
                  </a:schemeClr>
                </a:solidFill>
                <a:latin typeface="+mj-lt"/>
              </a:rPr>
              <a:t>Set Occurrence Count to 3</a:t>
            </a:r>
          </a:p>
          <a:p>
            <a:pPr marL="457200" indent="-457200">
              <a:buFont typeface="Arial" panose="020B0604020202020204" pitchFamily="34" charset="0"/>
              <a:buChar char="•"/>
            </a:pPr>
            <a:r>
              <a:rPr lang="en-US" dirty="0" smtClean="0">
                <a:solidFill>
                  <a:schemeClr val="tx1">
                    <a:lumMod val="50000"/>
                  </a:schemeClr>
                </a:solidFill>
                <a:latin typeface="+mj-lt"/>
              </a:rPr>
              <a:t>Set Occurrence Time to 15</a:t>
            </a:r>
            <a:endParaRPr lang="en-US" dirty="0">
              <a:solidFill>
                <a:schemeClr val="tx1">
                  <a:lumMod val="50000"/>
                </a:schemeClr>
              </a:solidFill>
              <a:latin typeface="+mj-lt"/>
            </a:endParaRPr>
          </a:p>
        </p:txBody>
      </p:sp>
      <p:sp>
        <p:nvSpPr>
          <p:cNvPr id="6" name="Rounded Rectangle 5"/>
          <p:cNvSpPr/>
          <p:nvPr/>
        </p:nvSpPr>
        <p:spPr>
          <a:xfrm>
            <a:off x="475969" y="6571383"/>
            <a:ext cx="14417807" cy="2292513"/>
          </a:xfrm>
          <a:prstGeom prst="roundRect">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r>
              <a:rPr lang="en-US" dirty="0" smtClean="0">
                <a:solidFill>
                  <a:schemeClr val="tx1">
                    <a:lumMod val="50000"/>
                  </a:schemeClr>
                </a:solidFill>
                <a:latin typeface="+mj-lt"/>
              </a:rPr>
              <a:t>The Result:</a:t>
            </a:r>
          </a:p>
          <a:p>
            <a:r>
              <a:rPr lang="en-US" dirty="0" smtClean="0">
                <a:solidFill>
                  <a:schemeClr val="tx1">
                    <a:lumMod val="50000"/>
                  </a:schemeClr>
                </a:solidFill>
                <a:latin typeface="+mj-lt"/>
              </a:rPr>
              <a:t>The Latency Event will only become active on the Event Console only if it has happened 3 times in 15 minutes (which is 3 consecutive polling cycles).</a:t>
            </a:r>
            <a:endParaRPr lang="en-US" dirty="0">
              <a:solidFill>
                <a:schemeClr val="tx1">
                  <a:lumMod val="50000"/>
                </a:schemeClr>
              </a:solidFill>
              <a:latin typeface="+mj-lt"/>
            </a:endParaRPr>
          </a:p>
        </p:txBody>
      </p:sp>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Event Administration</a:t>
            </a:r>
            <a:endParaRPr lang="en-US" sz="1900" dirty="0">
              <a:solidFill>
                <a:prstClr val="white"/>
              </a:solidFill>
              <a:latin typeface="+mj-lt"/>
            </a:endParaRPr>
          </a:p>
        </p:txBody>
      </p:sp>
    </p:spTree>
    <p:extLst>
      <p:ext uri="{BB962C8B-B14F-4D97-AF65-F5344CB8AC3E}">
        <p14:creationId xmlns:p14="http://schemas.microsoft.com/office/powerpoint/2010/main" val="149373734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6"/>
          <p:cNvSpPr>
            <a:spLocks noGrp="1"/>
          </p:cNvSpPr>
          <p:nvPr>
            <p:ph idx="1"/>
          </p:nvPr>
        </p:nvSpPr>
        <p:spPr>
          <a:xfrm>
            <a:off x="831216" y="5411623"/>
            <a:ext cx="14291592" cy="4344438"/>
          </a:xfrm>
        </p:spPr>
        <p:txBody>
          <a:bodyPr>
            <a:normAutofit/>
          </a:bodyPr>
          <a:lstStyle/>
          <a:p>
            <a:r>
              <a:rPr lang="en-US" sz="2400" dirty="0"/>
              <a:t>New events are </a:t>
            </a:r>
            <a:r>
              <a:rPr lang="en-US" sz="2400" dirty="0" smtClean="0"/>
              <a:t>written into </a:t>
            </a:r>
            <a:r>
              <a:rPr lang="en-US" sz="2400" dirty="0"/>
              <a:t>the events table </a:t>
            </a:r>
            <a:r>
              <a:rPr lang="en-US" sz="2400" dirty="0" smtClean="0"/>
              <a:t>(state 2 ‘prepending’) as </a:t>
            </a:r>
            <a:r>
              <a:rPr lang="en-US" sz="2400" dirty="0"/>
              <a:t>well as the “prepending” table (</a:t>
            </a:r>
            <a:r>
              <a:rPr lang="en-US" sz="2400" i="1" dirty="0"/>
              <a:t>master_events.events_prepending</a:t>
            </a:r>
            <a:r>
              <a:rPr lang="en-US" sz="2400" dirty="0"/>
              <a:t> on the main DB</a:t>
            </a:r>
            <a:r>
              <a:rPr lang="en-US" sz="2400" dirty="0" smtClean="0"/>
              <a:t>). If the event is older than the Occurrence </a:t>
            </a:r>
            <a:r>
              <a:rPr lang="en-US" sz="2400" dirty="0"/>
              <a:t>Time setting it is removed. If the count for a specific event in the Prepending table equals or exceeds its Occurrence Count, it becomes </a:t>
            </a:r>
            <a:r>
              <a:rPr lang="en-US" sz="2400" dirty="0" smtClean="0"/>
              <a:t>active</a:t>
            </a:r>
          </a:p>
          <a:p>
            <a:endParaRPr lang="en-US" sz="2400" dirty="0"/>
          </a:p>
          <a:p>
            <a:r>
              <a:rPr lang="en-US" sz="2400" dirty="0"/>
              <a:t>All Events are written to the Device Log, active or </a:t>
            </a:r>
            <a:r>
              <a:rPr lang="en-US" sz="2400" dirty="0" smtClean="0"/>
              <a:t>not</a:t>
            </a:r>
          </a:p>
          <a:p>
            <a:pPr marL="0" indent="0">
              <a:buNone/>
            </a:pPr>
            <a:endParaRPr lang="en-US" sz="2400" dirty="0"/>
          </a:p>
          <a:p>
            <a:r>
              <a:rPr lang="en-US" sz="2400" dirty="0" smtClean="0"/>
              <a:t>ScienceLogic will </a:t>
            </a:r>
            <a:r>
              <a:rPr lang="en-US" sz="2400" dirty="0"/>
              <a:t>NOT allow an impossible condition, for example, Occurrence Count 5 and Occurrence Time 15 minutes for a 5 minute poll metric would not be </a:t>
            </a:r>
            <a:r>
              <a:rPr lang="en-US" sz="2400" dirty="0" smtClean="0"/>
              <a:t>allowed to be entered</a:t>
            </a:r>
            <a:endParaRPr lang="en-US" sz="2400" dirty="0"/>
          </a:p>
          <a:p>
            <a:endParaRPr lang="en-US" sz="2400" dirty="0"/>
          </a:p>
        </p:txBody>
      </p:sp>
      <p:sp>
        <p:nvSpPr>
          <p:cNvPr id="2" name="Title 1"/>
          <p:cNvSpPr>
            <a:spLocks noGrp="1"/>
          </p:cNvSpPr>
          <p:nvPr>
            <p:ph type="title"/>
          </p:nvPr>
        </p:nvSpPr>
        <p:spPr/>
        <p:txBody>
          <a:bodyPr/>
          <a:lstStyle/>
          <a:p>
            <a:r>
              <a:rPr lang="en-US" dirty="0" smtClean="0"/>
              <a:t>Event Tuning: Occurrence Count and Time</a:t>
            </a:r>
            <a:endParaRPr lang="en-US" dirty="0"/>
          </a:p>
        </p:txBody>
      </p:sp>
      <p:sp>
        <p:nvSpPr>
          <p:cNvPr id="7" name="Slide Number Placeholder 6"/>
          <p:cNvSpPr>
            <a:spLocks noGrp="1"/>
          </p:cNvSpPr>
          <p:nvPr>
            <p:ph type="sldNum" sz="quarter" idx="4"/>
          </p:nvPr>
        </p:nvSpPr>
        <p:spPr/>
        <p:txBody>
          <a:bodyPr/>
          <a:lstStyle/>
          <a:p>
            <a:fld id="{59FBCBD5-A728-384D-A41B-B8C6FE40EEBE}" type="slidenum">
              <a:rPr lang="en-US" smtClean="0"/>
              <a:pPr/>
              <a:t>115</a:t>
            </a:fld>
            <a:endParaRPr lang="en-US" dirty="0"/>
          </a:p>
        </p:txBody>
      </p:sp>
      <p:graphicFrame>
        <p:nvGraphicFramePr>
          <p:cNvPr id="3" name="Diagram 2"/>
          <p:cNvGraphicFramePr/>
          <p:nvPr>
            <p:extLst/>
          </p:nvPr>
        </p:nvGraphicFramePr>
        <p:xfrm>
          <a:off x="5762527" y="1358968"/>
          <a:ext cx="9782273" cy="3638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607029" y="1892061"/>
            <a:ext cx="5904673" cy="241393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27798152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j-lt"/>
              </a:rPr>
              <a:t>Expiry and Auto-Clear Use Case</a:t>
            </a:r>
            <a:endParaRPr lang="en-US" dirty="0">
              <a:latin typeface="+mj-lt"/>
            </a:endParaRPr>
          </a:p>
        </p:txBody>
      </p:sp>
      <p:sp>
        <p:nvSpPr>
          <p:cNvPr id="8" name="Slide Number Placeholder 7"/>
          <p:cNvSpPr>
            <a:spLocks noGrp="1"/>
          </p:cNvSpPr>
          <p:nvPr>
            <p:ph type="sldNum" sz="quarter" idx="4"/>
          </p:nvPr>
        </p:nvSpPr>
        <p:spPr/>
        <p:txBody>
          <a:bodyPr/>
          <a:lstStyle/>
          <a:p>
            <a:fld id="{59FBCBD5-A728-384D-A41B-B8C6FE40EEBE}" type="slidenum">
              <a:rPr lang="en-US" smtClean="0">
                <a:latin typeface="+mj-lt"/>
              </a:rPr>
              <a:pPr/>
              <a:t>116</a:t>
            </a:fld>
            <a:endParaRPr lang="en-US" dirty="0">
              <a:latin typeface="+mj-lt"/>
            </a:endParaRPr>
          </a:p>
        </p:txBody>
      </p:sp>
      <p:sp>
        <p:nvSpPr>
          <p:cNvPr id="4" name="Rounded Rectangle 3"/>
          <p:cNvSpPr/>
          <p:nvPr/>
        </p:nvSpPr>
        <p:spPr>
          <a:xfrm>
            <a:off x="475970" y="1341121"/>
            <a:ext cx="14417807" cy="2292513"/>
          </a:xfrm>
          <a:prstGeom prst="roundRect">
            <a:avLst/>
          </a:prstGeom>
        </p:spPr>
        <p:style>
          <a:lnRef idx="2">
            <a:schemeClr val="accent4"/>
          </a:lnRef>
          <a:fillRef idx="1">
            <a:schemeClr val="lt1"/>
          </a:fillRef>
          <a:effectRef idx="0">
            <a:schemeClr val="accent4"/>
          </a:effectRef>
          <a:fontRef idx="minor">
            <a:schemeClr val="dk1"/>
          </a:fontRef>
        </p:style>
        <p:txBody>
          <a:bodyPr lIns="146304" tIns="73152" rIns="146304" bIns="73152" rtlCol="0" anchor="ctr"/>
          <a:lstStyle/>
          <a:p>
            <a:r>
              <a:rPr lang="en-US" sz="2400" dirty="0" smtClean="0">
                <a:solidFill>
                  <a:schemeClr val="tx1">
                    <a:lumMod val="50000"/>
                  </a:schemeClr>
                </a:solidFill>
                <a:latin typeface="+mj-lt"/>
              </a:rPr>
              <a:t>The Challenge: </a:t>
            </a:r>
          </a:p>
          <a:p>
            <a:r>
              <a:rPr lang="en-US" sz="2400" dirty="0" smtClean="0">
                <a:solidFill>
                  <a:schemeClr val="tx1">
                    <a:lumMod val="50000"/>
                  </a:schemeClr>
                </a:solidFill>
                <a:latin typeface="+mj-lt"/>
              </a:rPr>
              <a:t>The Event Console would require regular effort to clear off events that are no longer happening. Inevitably events that were long resolved would still be on the screen and possibly cause confusion</a:t>
            </a:r>
          </a:p>
        </p:txBody>
      </p:sp>
      <p:sp>
        <p:nvSpPr>
          <p:cNvPr id="5" name="Rounded Rectangle 4"/>
          <p:cNvSpPr/>
          <p:nvPr/>
        </p:nvSpPr>
        <p:spPr>
          <a:xfrm>
            <a:off x="475969" y="3889709"/>
            <a:ext cx="14417807" cy="2292513"/>
          </a:xfrm>
          <a:prstGeom prst="roundRect">
            <a:avLst/>
          </a:prstGeom>
        </p:spPr>
        <p:style>
          <a:lnRef idx="2">
            <a:schemeClr val="accent2"/>
          </a:lnRef>
          <a:fillRef idx="1">
            <a:schemeClr val="lt1"/>
          </a:fillRef>
          <a:effectRef idx="0">
            <a:schemeClr val="accent2"/>
          </a:effectRef>
          <a:fontRef idx="minor">
            <a:schemeClr val="dk1"/>
          </a:fontRef>
        </p:style>
        <p:txBody>
          <a:bodyPr lIns="146304" tIns="73152" rIns="146304" bIns="73152" rtlCol="0" anchor="ctr"/>
          <a:lstStyle/>
          <a:p>
            <a:r>
              <a:rPr lang="en-US" sz="2400" dirty="0">
                <a:solidFill>
                  <a:schemeClr val="tx1">
                    <a:lumMod val="50000"/>
                  </a:schemeClr>
                </a:solidFill>
                <a:latin typeface="+mj-lt"/>
              </a:rPr>
              <a:t>The Solution:</a:t>
            </a:r>
          </a:p>
          <a:p>
            <a:pPr marL="457200" indent="-457200">
              <a:buFont typeface="Arial" panose="020B0604020202020204" pitchFamily="34" charset="0"/>
              <a:buChar char="•"/>
            </a:pPr>
            <a:r>
              <a:rPr lang="en-US" sz="2400" dirty="0">
                <a:solidFill>
                  <a:schemeClr val="tx1">
                    <a:lumMod val="50000"/>
                  </a:schemeClr>
                </a:solidFill>
                <a:latin typeface="+mj-lt"/>
              </a:rPr>
              <a:t>For each of the Event Policies that represent the fault condition and the healthy condition of the an alert, set the Auto-Clear in their event definition so that they clear each other</a:t>
            </a:r>
          </a:p>
          <a:p>
            <a:pPr marL="457200" indent="-457200">
              <a:buFont typeface="Arial" panose="020B0604020202020204" pitchFamily="34" charset="0"/>
              <a:buChar char="•"/>
            </a:pPr>
            <a:r>
              <a:rPr lang="en-US" sz="2400" dirty="0">
                <a:solidFill>
                  <a:schemeClr val="tx1">
                    <a:lumMod val="50000"/>
                  </a:schemeClr>
                </a:solidFill>
                <a:latin typeface="+mj-lt"/>
              </a:rPr>
              <a:t>Set the Expiry Delay for an appropriate </a:t>
            </a:r>
            <a:r>
              <a:rPr lang="en-US" sz="2400" dirty="0" smtClean="0">
                <a:solidFill>
                  <a:schemeClr val="tx1">
                    <a:lumMod val="50000"/>
                  </a:schemeClr>
                </a:solidFill>
                <a:latin typeface="+mj-lt"/>
              </a:rPr>
              <a:t>expiration time</a:t>
            </a:r>
            <a:r>
              <a:rPr lang="en-US" sz="2400" dirty="0">
                <a:solidFill>
                  <a:schemeClr val="tx1">
                    <a:lumMod val="50000"/>
                  </a:schemeClr>
                </a:solidFill>
                <a:latin typeface="+mj-lt"/>
              </a:rPr>
              <a:t>, usually 30 – 90 minutes</a:t>
            </a:r>
          </a:p>
        </p:txBody>
      </p:sp>
      <p:sp>
        <p:nvSpPr>
          <p:cNvPr id="6" name="Rounded Rectangle 5"/>
          <p:cNvSpPr/>
          <p:nvPr/>
        </p:nvSpPr>
        <p:spPr>
          <a:xfrm>
            <a:off x="475969" y="6571383"/>
            <a:ext cx="14417807" cy="2292513"/>
          </a:xfrm>
          <a:prstGeom prst="roundRect">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r>
              <a:rPr lang="en-US" sz="2400" dirty="0">
                <a:solidFill>
                  <a:schemeClr val="tx1">
                    <a:lumMod val="50000"/>
                  </a:schemeClr>
                </a:solidFill>
                <a:latin typeface="+mj-lt"/>
              </a:rPr>
              <a:t>The Result:</a:t>
            </a:r>
          </a:p>
          <a:p>
            <a:r>
              <a:rPr lang="en-US" sz="2400" dirty="0">
                <a:solidFill>
                  <a:schemeClr val="tx1">
                    <a:lumMod val="50000"/>
                  </a:schemeClr>
                </a:solidFill>
                <a:latin typeface="+mj-lt"/>
              </a:rPr>
              <a:t>Using a combination of the Auto-Clear feature and the Expiry feature we see that:</a:t>
            </a:r>
          </a:p>
          <a:p>
            <a:pPr marL="457200" indent="-457200">
              <a:buFont typeface="Arial" panose="020B0604020202020204" pitchFamily="34" charset="0"/>
              <a:buChar char="•"/>
            </a:pPr>
            <a:r>
              <a:rPr lang="en-US" sz="2400" dirty="0">
                <a:solidFill>
                  <a:schemeClr val="tx1">
                    <a:lumMod val="50000"/>
                  </a:schemeClr>
                </a:solidFill>
                <a:latin typeface="+mj-lt"/>
              </a:rPr>
              <a:t>The fault condition event and the subsequent health event will clear each other off of the screen</a:t>
            </a:r>
          </a:p>
          <a:p>
            <a:pPr marL="457200" indent="-457200">
              <a:buFont typeface="Arial" panose="020B0604020202020204" pitchFamily="34" charset="0"/>
              <a:buChar char="•"/>
            </a:pPr>
            <a:r>
              <a:rPr lang="en-US" sz="2400" dirty="0">
                <a:solidFill>
                  <a:schemeClr val="tx1">
                    <a:lumMod val="50000"/>
                  </a:schemeClr>
                </a:solidFill>
                <a:latin typeface="+mj-lt"/>
              </a:rPr>
              <a:t>Once an event’s Event Count is no longer incrementing (meaning that the event is no longer happening) the event clears itself off of the screen after the configured time period.</a:t>
            </a:r>
          </a:p>
        </p:txBody>
      </p:sp>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Event Administration</a:t>
            </a:r>
            <a:endParaRPr lang="en-US" sz="1900" dirty="0">
              <a:solidFill>
                <a:prstClr val="white"/>
              </a:solidFill>
              <a:latin typeface="+mj-lt"/>
            </a:endParaRPr>
          </a:p>
        </p:txBody>
      </p:sp>
    </p:spTree>
    <p:extLst>
      <p:ext uri="{BB962C8B-B14F-4D97-AF65-F5344CB8AC3E}">
        <p14:creationId xmlns:p14="http://schemas.microsoft.com/office/powerpoint/2010/main" val="39291437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251064" y="1253943"/>
            <a:ext cx="6394495" cy="713283"/>
          </a:xfrm>
        </p:spPr>
        <p:txBody>
          <a:bodyPr/>
          <a:lstStyle/>
          <a:p>
            <a:r>
              <a:rPr lang="en-US" b="0" dirty="0" smtClean="0">
                <a:latin typeface="+mj-lt"/>
              </a:rPr>
              <a:t>Expiry Delay</a:t>
            </a:r>
            <a:endParaRPr lang="en-US" b="0" dirty="0">
              <a:latin typeface="+mj-lt"/>
            </a:endParaRPr>
          </a:p>
        </p:txBody>
      </p:sp>
      <p:sp>
        <p:nvSpPr>
          <p:cNvPr id="6" name="Content Placeholder 5"/>
          <p:cNvSpPr>
            <a:spLocks noGrp="1"/>
          </p:cNvSpPr>
          <p:nvPr>
            <p:ph sz="half" idx="2"/>
          </p:nvPr>
        </p:nvSpPr>
        <p:spPr>
          <a:xfrm>
            <a:off x="644234" y="6155347"/>
            <a:ext cx="6438209" cy="3045190"/>
          </a:xfrm>
        </p:spPr>
        <p:txBody>
          <a:bodyPr>
            <a:normAutofit fontScale="70000" lnSpcReduction="20000"/>
          </a:bodyPr>
          <a:lstStyle/>
          <a:p>
            <a:pPr>
              <a:buFont typeface="Wingdings" panose="05000000000000000000" pitchFamily="2" charset="2"/>
              <a:buChar char="Ø"/>
            </a:pPr>
            <a:r>
              <a:rPr lang="en-US" dirty="0" smtClean="0">
                <a:latin typeface="+mj-lt"/>
              </a:rPr>
              <a:t>This is a count down timer that starts when an event happens. It restarts each time the “Count” increments</a:t>
            </a:r>
          </a:p>
          <a:p>
            <a:pPr>
              <a:buFont typeface="Wingdings" panose="05000000000000000000" pitchFamily="2" charset="2"/>
              <a:buChar char="Ø"/>
            </a:pPr>
            <a:r>
              <a:rPr lang="en-US" dirty="0" smtClean="0">
                <a:latin typeface="+mj-lt"/>
              </a:rPr>
              <a:t>If the count down timer reaches 0 the event clears off the Event Console</a:t>
            </a:r>
          </a:p>
          <a:p>
            <a:pPr>
              <a:buFont typeface="Wingdings" panose="05000000000000000000" pitchFamily="2" charset="2"/>
              <a:buChar char="Ø"/>
            </a:pPr>
            <a:r>
              <a:rPr lang="en-US" dirty="0" smtClean="0">
                <a:latin typeface="+mj-lt"/>
              </a:rPr>
              <a:t>The device and audit log will show that it was cleared by “expiry”</a:t>
            </a:r>
          </a:p>
          <a:p>
            <a:pPr>
              <a:buFont typeface="Wingdings" panose="05000000000000000000" pitchFamily="2" charset="2"/>
              <a:buChar char="Ø"/>
            </a:pPr>
            <a:r>
              <a:rPr lang="en-US" dirty="0" smtClean="0">
                <a:latin typeface="+mj-lt"/>
              </a:rPr>
              <a:t>This can be set to </a:t>
            </a:r>
            <a:r>
              <a:rPr lang="en-US" b="1" i="1" dirty="0" smtClean="0">
                <a:latin typeface="+mj-lt"/>
              </a:rPr>
              <a:t>Disabled</a:t>
            </a:r>
            <a:endParaRPr lang="en-US" b="1" i="1" dirty="0">
              <a:latin typeface="+mj-lt"/>
            </a:endParaRPr>
          </a:p>
        </p:txBody>
      </p:sp>
      <p:sp>
        <p:nvSpPr>
          <p:cNvPr id="7" name="Text Placeholder 6"/>
          <p:cNvSpPr>
            <a:spLocks noGrp="1"/>
          </p:cNvSpPr>
          <p:nvPr>
            <p:ph type="body" sz="quarter" idx="3"/>
          </p:nvPr>
        </p:nvSpPr>
        <p:spPr>
          <a:xfrm>
            <a:off x="9519202" y="1232816"/>
            <a:ext cx="5205178" cy="713283"/>
          </a:xfrm>
        </p:spPr>
        <p:txBody>
          <a:bodyPr>
            <a:normAutofit/>
          </a:bodyPr>
          <a:lstStyle/>
          <a:p>
            <a:r>
              <a:rPr lang="en-US" b="0" dirty="0" smtClean="0">
                <a:latin typeface="+mj-lt"/>
              </a:rPr>
              <a:t>Auto-Clear</a:t>
            </a:r>
            <a:endParaRPr lang="en-US" b="0" dirty="0">
              <a:latin typeface="+mj-lt"/>
            </a:endParaRPr>
          </a:p>
        </p:txBody>
      </p:sp>
      <p:sp>
        <p:nvSpPr>
          <p:cNvPr id="8" name="Content Placeholder 7"/>
          <p:cNvSpPr>
            <a:spLocks noGrp="1"/>
          </p:cNvSpPr>
          <p:nvPr>
            <p:ph sz="quarter" idx="4"/>
          </p:nvPr>
        </p:nvSpPr>
        <p:spPr>
          <a:xfrm>
            <a:off x="8146473" y="6085072"/>
            <a:ext cx="7015942" cy="3045192"/>
          </a:xfrm>
        </p:spPr>
        <p:txBody>
          <a:bodyPr>
            <a:noAutofit/>
          </a:bodyPr>
          <a:lstStyle/>
          <a:p>
            <a:pPr>
              <a:buFont typeface="Wingdings" panose="05000000000000000000" pitchFamily="2" charset="2"/>
              <a:buChar char="Ø"/>
            </a:pPr>
            <a:r>
              <a:rPr lang="en-US" sz="2200" dirty="0" smtClean="0">
                <a:latin typeface="+mj-lt"/>
              </a:rPr>
              <a:t>Allows an Event to be cleared by another Event</a:t>
            </a:r>
          </a:p>
          <a:p>
            <a:pPr>
              <a:buFont typeface="Wingdings" panose="05000000000000000000" pitchFamily="2" charset="2"/>
              <a:buChar char="Ø"/>
            </a:pPr>
            <a:r>
              <a:rPr lang="en-US" sz="2200" dirty="0" smtClean="0">
                <a:latin typeface="+mj-lt"/>
              </a:rPr>
              <a:t>Typically used so that a fault condition will be cleared by a healthy condition and vice versa</a:t>
            </a:r>
          </a:p>
          <a:p>
            <a:pPr>
              <a:buFont typeface="Wingdings" panose="05000000000000000000" pitchFamily="2" charset="2"/>
              <a:buChar char="Ø"/>
            </a:pPr>
            <a:r>
              <a:rPr lang="en-US" sz="2200" dirty="0" smtClean="0">
                <a:latin typeface="+mj-lt"/>
              </a:rPr>
              <a:t>Setting one event to be cleared by another does not automatically set up the reverse</a:t>
            </a:r>
          </a:p>
          <a:p>
            <a:pPr>
              <a:buFont typeface="Wingdings" panose="05000000000000000000" pitchFamily="2" charset="2"/>
              <a:buChar char="Ø"/>
            </a:pPr>
            <a:r>
              <a:rPr lang="en-US" sz="2200" dirty="0" smtClean="0">
                <a:latin typeface="+mj-lt"/>
              </a:rPr>
              <a:t>An Event can clear multiple other events (one to many). For example, File Systems Major and Critical are both cleared by Healthy</a:t>
            </a:r>
            <a:endParaRPr lang="en-US" sz="2200" dirty="0">
              <a:latin typeface="+mj-lt"/>
            </a:endParaRPr>
          </a:p>
        </p:txBody>
      </p:sp>
      <p:sp>
        <p:nvSpPr>
          <p:cNvPr id="12" name="Slide Number Placeholder 11"/>
          <p:cNvSpPr>
            <a:spLocks noGrp="1"/>
          </p:cNvSpPr>
          <p:nvPr>
            <p:ph type="sldNum" sz="quarter" idx="10"/>
          </p:nvPr>
        </p:nvSpPr>
        <p:spPr/>
        <p:txBody>
          <a:bodyPr/>
          <a:lstStyle/>
          <a:p>
            <a:fld id="{59FBCBD5-A728-384D-A41B-B8C6FE40EEBE}" type="slidenum">
              <a:rPr lang="en-US" smtClean="0">
                <a:latin typeface="+mj-lt"/>
              </a:rPr>
              <a:pPr/>
              <a:t>117</a:t>
            </a:fld>
            <a:endParaRPr lang="en-US" dirty="0">
              <a:latin typeface="+mj-lt"/>
            </a:endParaRPr>
          </a:p>
        </p:txBody>
      </p:sp>
      <p:sp>
        <p:nvSpPr>
          <p:cNvPr id="4" name="Title 3"/>
          <p:cNvSpPr>
            <a:spLocks noGrp="1"/>
          </p:cNvSpPr>
          <p:nvPr>
            <p:ph type="title"/>
          </p:nvPr>
        </p:nvSpPr>
        <p:spPr/>
        <p:txBody>
          <a:bodyPr/>
          <a:lstStyle/>
          <a:p>
            <a:r>
              <a:rPr lang="en-US" dirty="0" smtClean="0">
                <a:latin typeface="+mj-lt"/>
              </a:rPr>
              <a:t>Event Tuning: Expiry and Auto-Clear</a:t>
            </a:r>
            <a:endParaRPr lang="en-US" dirty="0">
              <a:latin typeface="+mj-lt"/>
            </a:endParaRPr>
          </a:p>
        </p:txBody>
      </p:sp>
      <p:pic>
        <p:nvPicPr>
          <p:cNvPr id="9" name="Picture 8"/>
          <p:cNvPicPr>
            <a:picLocks noChangeAspect="1"/>
          </p:cNvPicPr>
          <p:nvPr/>
        </p:nvPicPr>
        <p:blipFill>
          <a:blip r:embed="rId2"/>
          <a:stretch>
            <a:fillRect/>
          </a:stretch>
        </p:blipFill>
        <p:spPr>
          <a:xfrm>
            <a:off x="1251065" y="1972867"/>
            <a:ext cx="4509654" cy="3883444"/>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Event Administration</a:t>
            </a:r>
            <a:endParaRPr lang="en-US" sz="1900" dirty="0">
              <a:solidFill>
                <a:prstClr val="white"/>
              </a:solidFill>
              <a:latin typeface="+mj-lt"/>
            </a:endParaRPr>
          </a:p>
        </p:txBody>
      </p:sp>
      <p:pic>
        <p:nvPicPr>
          <p:cNvPr id="13" name="Picture 12"/>
          <p:cNvPicPr>
            <a:picLocks noChangeAspect="1"/>
          </p:cNvPicPr>
          <p:nvPr/>
        </p:nvPicPr>
        <p:blipFill>
          <a:blip r:embed="rId3"/>
          <a:stretch>
            <a:fillRect/>
          </a:stretch>
        </p:blipFill>
        <p:spPr>
          <a:xfrm>
            <a:off x="9519202" y="2093873"/>
            <a:ext cx="5040727" cy="36321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862239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j-lt"/>
              </a:rPr>
              <a:t>Topology Use Case</a:t>
            </a:r>
            <a:endParaRPr lang="en-US" dirty="0">
              <a:latin typeface="+mj-lt"/>
            </a:endParaRPr>
          </a:p>
        </p:txBody>
      </p:sp>
      <p:sp>
        <p:nvSpPr>
          <p:cNvPr id="8" name="Slide Number Placeholder 7"/>
          <p:cNvSpPr>
            <a:spLocks noGrp="1"/>
          </p:cNvSpPr>
          <p:nvPr>
            <p:ph type="sldNum" sz="quarter" idx="4"/>
          </p:nvPr>
        </p:nvSpPr>
        <p:spPr/>
        <p:txBody>
          <a:bodyPr/>
          <a:lstStyle/>
          <a:p>
            <a:fld id="{59FBCBD5-A728-384D-A41B-B8C6FE40EEBE}" type="slidenum">
              <a:rPr lang="en-US" smtClean="0">
                <a:latin typeface="+mj-lt"/>
              </a:rPr>
              <a:pPr/>
              <a:t>118</a:t>
            </a:fld>
            <a:endParaRPr lang="en-US" dirty="0">
              <a:latin typeface="+mj-lt"/>
            </a:endParaRPr>
          </a:p>
        </p:txBody>
      </p:sp>
      <p:sp>
        <p:nvSpPr>
          <p:cNvPr id="4" name="Rounded Rectangle 3"/>
          <p:cNvSpPr/>
          <p:nvPr/>
        </p:nvSpPr>
        <p:spPr>
          <a:xfrm>
            <a:off x="299260" y="1341121"/>
            <a:ext cx="15029410" cy="1616221"/>
          </a:xfrm>
          <a:prstGeom prst="roundRect">
            <a:avLst/>
          </a:prstGeom>
        </p:spPr>
        <p:style>
          <a:lnRef idx="2">
            <a:schemeClr val="accent4"/>
          </a:lnRef>
          <a:fillRef idx="1">
            <a:schemeClr val="lt1"/>
          </a:fillRef>
          <a:effectRef idx="0">
            <a:schemeClr val="accent4"/>
          </a:effectRef>
          <a:fontRef idx="minor">
            <a:schemeClr val="dk1"/>
          </a:fontRef>
        </p:style>
        <p:txBody>
          <a:bodyPr lIns="146304" tIns="73152" rIns="146304" bIns="73152" rtlCol="0" anchor="ctr"/>
          <a:lstStyle/>
          <a:p>
            <a:r>
              <a:rPr lang="en-US" sz="2400" b="1" dirty="0">
                <a:solidFill>
                  <a:schemeClr val="tx1">
                    <a:lumMod val="50000"/>
                  </a:schemeClr>
                </a:solidFill>
                <a:latin typeface="+mj-lt"/>
              </a:rPr>
              <a:t>The Challenge: </a:t>
            </a:r>
          </a:p>
          <a:p>
            <a:r>
              <a:rPr lang="en-US" sz="2400" dirty="0">
                <a:solidFill>
                  <a:schemeClr val="tx1">
                    <a:lumMod val="50000"/>
                  </a:schemeClr>
                </a:solidFill>
                <a:latin typeface="+mj-lt"/>
              </a:rPr>
              <a:t>Operations wishes to avoid having </a:t>
            </a:r>
            <a:r>
              <a:rPr lang="en-US" sz="2400" i="1" dirty="0">
                <a:solidFill>
                  <a:schemeClr val="tx1">
                    <a:lumMod val="50000"/>
                  </a:schemeClr>
                </a:solidFill>
                <a:latin typeface="+mj-lt"/>
              </a:rPr>
              <a:t>Device failed Availability and Latency </a:t>
            </a:r>
            <a:r>
              <a:rPr lang="en-US" sz="2400" dirty="0">
                <a:solidFill>
                  <a:schemeClr val="tx1">
                    <a:lumMod val="50000"/>
                  </a:schemeClr>
                </a:solidFill>
                <a:latin typeface="+mj-lt"/>
              </a:rPr>
              <a:t>events on the Event Console from all of the downstream devices in the event of a switch failure.</a:t>
            </a:r>
          </a:p>
        </p:txBody>
      </p:sp>
      <p:sp>
        <p:nvSpPr>
          <p:cNvPr id="5" name="Rounded Rectangle 4"/>
          <p:cNvSpPr/>
          <p:nvPr/>
        </p:nvSpPr>
        <p:spPr>
          <a:xfrm>
            <a:off x="299259" y="3213417"/>
            <a:ext cx="15029410" cy="3045143"/>
          </a:xfrm>
          <a:prstGeom prst="roundRect">
            <a:avLst/>
          </a:prstGeom>
        </p:spPr>
        <p:style>
          <a:lnRef idx="2">
            <a:schemeClr val="accent2"/>
          </a:lnRef>
          <a:fillRef idx="1">
            <a:schemeClr val="lt1"/>
          </a:fillRef>
          <a:effectRef idx="0">
            <a:schemeClr val="accent2"/>
          </a:effectRef>
          <a:fontRef idx="minor">
            <a:schemeClr val="dk1"/>
          </a:fontRef>
        </p:style>
        <p:txBody>
          <a:bodyPr lIns="146304" tIns="73152" rIns="146304" bIns="73152" rtlCol="0" anchor="ctr"/>
          <a:lstStyle/>
          <a:p>
            <a:r>
              <a:rPr lang="en-US" sz="2400" b="1" dirty="0">
                <a:solidFill>
                  <a:schemeClr val="tx1">
                    <a:lumMod val="50000"/>
                  </a:schemeClr>
                </a:solidFill>
                <a:latin typeface="+mj-lt"/>
              </a:rPr>
              <a:t>The Solution:</a:t>
            </a:r>
          </a:p>
          <a:p>
            <a:pPr marL="457200" indent="-457200">
              <a:buFont typeface="Arial" panose="020B0604020202020204" pitchFamily="34" charset="0"/>
              <a:buChar char="•"/>
            </a:pPr>
            <a:r>
              <a:rPr lang="en-US" sz="2400" dirty="0">
                <a:solidFill>
                  <a:schemeClr val="tx1">
                    <a:lumMod val="50000"/>
                  </a:schemeClr>
                </a:solidFill>
                <a:latin typeface="+mj-lt"/>
              </a:rPr>
              <a:t>Define the parent/child relationships for the switch (parent) and the devices connected to it (children)</a:t>
            </a:r>
          </a:p>
          <a:p>
            <a:pPr marL="457200" indent="-457200">
              <a:buFont typeface="Arial" panose="020B0604020202020204" pitchFamily="34" charset="0"/>
              <a:buChar char="•"/>
            </a:pPr>
            <a:r>
              <a:rPr lang="en-US" sz="2400" dirty="0">
                <a:solidFill>
                  <a:schemeClr val="tx1">
                    <a:lumMod val="50000"/>
                  </a:schemeClr>
                </a:solidFill>
                <a:latin typeface="+mj-lt"/>
              </a:rPr>
              <a:t>Create a Category called “Availability” for the </a:t>
            </a:r>
            <a:r>
              <a:rPr lang="en-US" sz="2400" i="1" dirty="0" err="1">
                <a:solidFill>
                  <a:schemeClr val="tx1">
                    <a:lumMod val="50000"/>
                  </a:schemeClr>
                </a:solidFill>
                <a:latin typeface="+mj-lt"/>
              </a:rPr>
              <a:t>Poller</a:t>
            </a:r>
            <a:r>
              <a:rPr lang="en-US" sz="2400" i="1" dirty="0">
                <a:solidFill>
                  <a:schemeClr val="tx1">
                    <a:lumMod val="50000"/>
                  </a:schemeClr>
                </a:solidFill>
                <a:latin typeface="+mj-lt"/>
              </a:rPr>
              <a:t>: </a:t>
            </a:r>
            <a:r>
              <a:rPr lang="en-US" sz="2400" i="1" dirty="0" err="1">
                <a:solidFill>
                  <a:schemeClr val="tx1">
                    <a:lumMod val="50000"/>
                  </a:schemeClr>
                </a:solidFill>
                <a:latin typeface="+mj-lt"/>
              </a:rPr>
              <a:t>Availablity</a:t>
            </a:r>
            <a:r>
              <a:rPr lang="en-US" sz="2400" i="1" dirty="0">
                <a:solidFill>
                  <a:schemeClr val="tx1">
                    <a:lumMod val="50000"/>
                  </a:schemeClr>
                </a:solidFill>
                <a:latin typeface="+mj-lt"/>
              </a:rPr>
              <a:t> and Latency checks failed</a:t>
            </a:r>
            <a:r>
              <a:rPr lang="en-US" sz="2400" dirty="0">
                <a:solidFill>
                  <a:schemeClr val="tx1">
                    <a:lumMod val="50000"/>
                  </a:schemeClr>
                </a:solidFill>
                <a:latin typeface="+mj-lt"/>
              </a:rPr>
              <a:t> event definition</a:t>
            </a:r>
          </a:p>
          <a:p>
            <a:pPr marL="457200" indent="-457200">
              <a:buFont typeface="Arial" panose="020B0604020202020204" pitchFamily="34" charset="0"/>
              <a:buChar char="•"/>
            </a:pPr>
            <a:r>
              <a:rPr lang="en-US" sz="2400" dirty="0">
                <a:solidFill>
                  <a:schemeClr val="tx1">
                    <a:lumMod val="50000"/>
                  </a:schemeClr>
                </a:solidFill>
                <a:latin typeface="+mj-lt"/>
              </a:rPr>
              <a:t>Set “Topology Suppression” to “Both” on the </a:t>
            </a:r>
            <a:r>
              <a:rPr lang="en-US" sz="2400" i="1" dirty="0" err="1">
                <a:solidFill>
                  <a:schemeClr val="tx1">
                    <a:lumMod val="50000"/>
                  </a:schemeClr>
                </a:solidFill>
                <a:latin typeface="+mj-lt"/>
              </a:rPr>
              <a:t>Poller</a:t>
            </a:r>
            <a:r>
              <a:rPr lang="en-US" sz="2400" i="1" dirty="0">
                <a:solidFill>
                  <a:schemeClr val="tx1">
                    <a:lumMod val="50000"/>
                  </a:schemeClr>
                </a:solidFill>
                <a:latin typeface="+mj-lt"/>
              </a:rPr>
              <a:t>: Availability and Latency checks failed </a:t>
            </a:r>
            <a:r>
              <a:rPr lang="en-US" sz="2400" dirty="0">
                <a:solidFill>
                  <a:schemeClr val="tx1">
                    <a:lumMod val="50000"/>
                  </a:schemeClr>
                </a:solidFill>
                <a:latin typeface="+mj-lt"/>
              </a:rPr>
              <a:t>event definition making sure to select the category “Availability”</a:t>
            </a:r>
          </a:p>
        </p:txBody>
      </p:sp>
      <p:sp>
        <p:nvSpPr>
          <p:cNvPr id="6" name="Rounded Rectangle 5"/>
          <p:cNvSpPr/>
          <p:nvPr/>
        </p:nvSpPr>
        <p:spPr>
          <a:xfrm>
            <a:off x="299259" y="6510971"/>
            <a:ext cx="15029410" cy="2292513"/>
          </a:xfrm>
          <a:prstGeom prst="roundRect">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r>
              <a:rPr lang="en-US" sz="2400" b="1" dirty="0">
                <a:solidFill>
                  <a:schemeClr val="tx1">
                    <a:lumMod val="50000"/>
                  </a:schemeClr>
                </a:solidFill>
                <a:latin typeface="+mj-lt"/>
              </a:rPr>
              <a:t>The Result:</a:t>
            </a:r>
          </a:p>
          <a:p>
            <a:r>
              <a:rPr lang="en-US" sz="2400" dirty="0">
                <a:solidFill>
                  <a:schemeClr val="tx1">
                    <a:lumMod val="50000"/>
                  </a:schemeClr>
                </a:solidFill>
                <a:latin typeface="+mj-lt"/>
              </a:rPr>
              <a:t>The devices downstream from the switch will be rolled up into the event on the switch rather than showing up as individual events for each device affected on the Event Console. The overall count of the event for all child devices will be added to the event count of the Parent device.</a:t>
            </a:r>
          </a:p>
        </p:txBody>
      </p:sp>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Event Administration</a:t>
            </a:r>
            <a:endParaRPr lang="en-US" sz="1900" dirty="0">
              <a:solidFill>
                <a:prstClr val="white"/>
              </a:solidFill>
              <a:latin typeface="+mj-lt"/>
            </a:endParaRPr>
          </a:p>
        </p:txBody>
      </p:sp>
    </p:spTree>
    <p:extLst>
      <p:ext uri="{BB962C8B-B14F-4D97-AF65-F5344CB8AC3E}">
        <p14:creationId xmlns:p14="http://schemas.microsoft.com/office/powerpoint/2010/main" val="36588214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9FBCBD5-A728-384D-A41B-B8C6FE40EEBE}" type="slidenum">
              <a:rPr lang="en-US" smtClean="0"/>
              <a:pPr/>
              <a:t>119</a:t>
            </a:fld>
            <a:endParaRPr lang="en-US" dirty="0"/>
          </a:p>
        </p:txBody>
      </p:sp>
      <p:sp>
        <p:nvSpPr>
          <p:cNvPr id="2" name="Title 1"/>
          <p:cNvSpPr>
            <a:spLocks noGrp="1"/>
          </p:cNvSpPr>
          <p:nvPr>
            <p:ph type="title"/>
          </p:nvPr>
        </p:nvSpPr>
        <p:spPr/>
        <p:txBody>
          <a:bodyPr/>
          <a:lstStyle/>
          <a:p>
            <a:r>
              <a:rPr lang="en-US" dirty="0" smtClean="0"/>
              <a:t>Event Tuning: Topology Suppressions</a:t>
            </a:r>
            <a:endParaRPr lang="en-US" dirty="0"/>
          </a:p>
        </p:txBody>
      </p:sp>
      <p:sp>
        <p:nvSpPr>
          <p:cNvPr id="27" name="Content Placeholder 6"/>
          <p:cNvSpPr>
            <a:spLocks noGrp="1"/>
          </p:cNvSpPr>
          <p:nvPr>
            <p:ph sz="quarter" idx="10"/>
          </p:nvPr>
        </p:nvSpPr>
        <p:spPr>
          <a:xfrm>
            <a:off x="777242" y="2296114"/>
            <a:ext cx="7901246" cy="4756740"/>
          </a:xfrm>
        </p:spPr>
        <p:txBody>
          <a:bodyPr>
            <a:normAutofit/>
          </a:bodyPr>
          <a:lstStyle/>
          <a:p>
            <a:pPr marL="0" indent="0">
              <a:buNone/>
            </a:pPr>
            <a:r>
              <a:rPr lang="en-US" sz="2800" dirty="0" smtClean="0"/>
              <a:t>ScienceLogic can </a:t>
            </a:r>
            <a:r>
              <a:rPr lang="en-US" sz="2800" dirty="0"/>
              <a:t>suppress the downstream events for Child devices if the Parent is down.</a:t>
            </a:r>
          </a:p>
          <a:p>
            <a:r>
              <a:rPr lang="en-US" sz="2400" dirty="0"/>
              <a:t>REQUIRES: devices have configured Parent/Child relationships</a:t>
            </a:r>
          </a:p>
          <a:p>
            <a:r>
              <a:rPr lang="en-US" sz="2400" dirty="0"/>
              <a:t>Events can be designated as Suppressing, Suppressible, or both.</a:t>
            </a:r>
          </a:p>
          <a:p>
            <a:r>
              <a:rPr lang="en-US" sz="2400" dirty="0"/>
              <a:t>Further tuning is possible with the Category feature so that only events that are in the same Category will suppress each other</a:t>
            </a:r>
          </a:p>
        </p:txBody>
      </p:sp>
      <p:sp>
        <p:nvSpPr>
          <p:cNvPr id="17" name="Text Placeholder 16"/>
          <p:cNvSpPr>
            <a:spLocks noGrp="1"/>
          </p:cNvSpPr>
          <p:nvPr>
            <p:ph type="body" sz="quarter" idx="11"/>
          </p:nvPr>
        </p:nvSpPr>
        <p:spPr>
          <a:xfrm>
            <a:off x="777241" y="1124683"/>
            <a:ext cx="14519275" cy="642620"/>
          </a:xfrm>
        </p:spPr>
        <p:txBody>
          <a:bodyPr>
            <a:normAutofit fontScale="92500" lnSpcReduction="10000"/>
          </a:bodyPr>
          <a:lstStyle/>
          <a:p>
            <a:r>
              <a:rPr lang="en-US" dirty="0" smtClean="0"/>
              <a:t>Registry &gt; Events &gt; Event Manager &gt; edit policy</a:t>
            </a:r>
            <a:endParaRPr lang="en-US" dirty="0"/>
          </a:p>
        </p:txBody>
      </p:sp>
      <p:pic>
        <p:nvPicPr>
          <p:cNvPr id="5" name="Picture 4"/>
          <p:cNvPicPr>
            <a:picLocks noChangeAspect="1"/>
          </p:cNvPicPr>
          <p:nvPr/>
        </p:nvPicPr>
        <p:blipFill rotWithShape="1">
          <a:blip r:embed="rId2"/>
          <a:srcRect r="2319"/>
          <a:stretch/>
        </p:blipFill>
        <p:spPr>
          <a:xfrm>
            <a:off x="8933601" y="2413896"/>
            <a:ext cx="5879680" cy="3956697"/>
          </a:xfrm>
          <a:prstGeom prst="rect">
            <a:avLst/>
          </a:prstGeom>
          <a:ln>
            <a:noFill/>
          </a:ln>
          <a:effectLst>
            <a:outerShdw blurRad="292100" dist="139700" dir="2700000" algn="tl" rotWithShape="0">
              <a:srgbClr val="333333">
                <a:alpha val="65000"/>
              </a:srgbClr>
            </a:outerShdw>
          </a:effectLst>
        </p:spPr>
      </p:pic>
      <p:sp>
        <p:nvSpPr>
          <p:cNvPr id="8" name="Content Placeholder 6"/>
          <p:cNvSpPr txBox="1">
            <a:spLocks/>
          </p:cNvSpPr>
          <p:nvPr/>
        </p:nvSpPr>
        <p:spPr>
          <a:xfrm>
            <a:off x="822961" y="6701698"/>
            <a:ext cx="13990320" cy="2179320"/>
          </a:xfrm>
          <a:prstGeom prst="rect">
            <a:avLst/>
          </a:prstGeom>
        </p:spPr>
        <p:txBody>
          <a:bodyPr vert="horz" lIns="146304" tIns="73152" rIns="146304" bIns="73152" rtlCol="0">
            <a:normAutofit fontScale="85000" lnSpcReduction="1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tx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200" dirty="0">
                <a:latin typeface="+mj-lt"/>
              </a:rPr>
              <a:t>Example: Set “Device not available” event to both Suppressing and Suppressible. </a:t>
            </a:r>
          </a:p>
          <a:p>
            <a:pPr marL="0" indent="0">
              <a:buNone/>
            </a:pPr>
            <a:r>
              <a:rPr lang="en-US" sz="3200" dirty="0">
                <a:latin typeface="+mj-lt"/>
              </a:rPr>
              <a:t>Result: for any Parent/Child device relationship, if the parent is down, only the event for the Parent device will appear on the Event Console. Child devices are rolled-up under the parent. The Event Count is the sum of both the parent and child counts.</a:t>
            </a:r>
          </a:p>
        </p:txBody>
      </p:sp>
      <p:sp>
        <p:nvSpPr>
          <p:cNvPr id="9" name="TextBox 8"/>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369260378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4"/>
          </p:nvPr>
        </p:nvSpPr>
        <p:spPr/>
        <p:txBody>
          <a:bodyPr/>
          <a:lstStyle/>
          <a:p>
            <a:fld id="{59FBCBD5-A728-384D-A41B-B8C6FE40EEBE}" type="slidenum">
              <a:rPr lang="en-US" smtClean="0"/>
              <a:pPr/>
              <a:t>12</a:t>
            </a:fld>
            <a:endParaRPr lang="en-US" dirty="0"/>
          </a:p>
        </p:txBody>
      </p:sp>
      <p:sp>
        <p:nvSpPr>
          <p:cNvPr id="3" name="Title 2"/>
          <p:cNvSpPr>
            <a:spLocks noGrp="1"/>
          </p:cNvSpPr>
          <p:nvPr>
            <p:ph type="title"/>
          </p:nvPr>
        </p:nvSpPr>
        <p:spPr/>
        <p:txBody>
          <a:bodyPr/>
          <a:lstStyle/>
          <a:p>
            <a:r>
              <a:rPr lang="en-US" dirty="0">
                <a:solidFill>
                  <a:schemeClr val="tx1">
                    <a:lumMod val="50000"/>
                  </a:schemeClr>
                </a:solidFill>
              </a:rPr>
              <a:t>Form Fields: </a:t>
            </a:r>
            <a:r>
              <a:rPr lang="en-US" dirty="0" smtClean="0">
                <a:solidFill>
                  <a:schemeClr val="tx1">
                    <a:lumMod val="50000"/>
                  </a:schemeClr>
                </a:solidFill>
              </a:rPr>
              <a:t>Create Tabbed Cont.</a:t>
            </a:r>
            <a:endParaRPr lang="en-US" dirty="0">
              <a:solidFill>
                <a:schemeClr val="tx1">
                  <a:lumMod val="50000"/>
                </a:schemeClr>
              </a:solidFill>
            </a:endParaRPr>
          </a:p>
        </p:txBody>
      </p:sp>
      <p:sp>
        <p:nvSpPr>
          <p:cNvPr id="4" name="Content Placeholder 3"/>
          <p:cNvSpPr>
            <a:spLocks noGrp="1"/>
          </p:cNvSpPr>
          <p:nvPr>
            <p:ph sz="quarter" idx="10"/>
          </p:nvPr>
        </p:nvSpPr>
        <p:spPr>
          <a:xfrm>
            <a:off x="777240" y="4155929"/>
            <a:ext cx="11858381" cy="3463486"/>
          </a:xfrm>
        </p:spPr>
        <p:txBody>
          <a:bodyPr>
            <a:noAutofit/>
          </a:bodyPr>
          <a:lstStyle/>
          <a:p>
            <a:r>
              <a:rPr lang="en-US" sz="2600" dirty="0">
                <a:solidFill>
                  <a:schemeClr val="tx1">
                    <a:lumMod val="50000"/>
                  </a:schemeClr>
                </a:solidFill>
              </a:rPr>
              <a:t>Form Name/Description is what </a:t>
            </a:r>
            <a:r>
              <a:rPr lang="en-US" sz="2600" dirty="0" smtClean="0">
                <a:solidFill>
                  <a:schemeClr val="tx1">
                    <a:lumMod val="50000"/>
                  </a:schemeClr>
                </a:solidFill>
              </a:rPr>
              <a:t>ScienceLogic references </a:t>
            </a:r>
            <a:r>
              <a:rPr lang="en-US" sz="2600" dirty="0">
                <a:solidFill>
                  <a:schemeClr val="tx1">
                    <a:lumMod val="50000"/>
                  </a:schemeClr>
                </a:solidFill>
              </a:rPr>
              <a:t>this tab as on this page as well as on the form type (Ticket, Asset, Org, Vendor)</a:t>
            </a:r>
          </a:p>
          <a:p>
            <a:r>
              <a:rPr lang="en-US" sz="2600" dirty="0">
                <a:solidFill>
                  <a:schemeClr val="tx1">
                    <a:lumMod val="50000"/>
                  </a:schemeClr>
                </a:solidFill>
              </a:rPr>
              <a:t>Tab Label is the text that will appear on the tab (16 character limit)</a:t>
            </a:r>
          </a:p>
          <a:p>
            <a:r>
              <a:rPr lang="en-US" sz="2600" dirty="0">
                <a:solidFill>
                  <a:schemeClr val="tx1">
                    <a:lumMod val="50000"/>
                  </a:schemeClr>
                </a:solidFill>
              </a:rPr>
              <a:t>Edit Guide allows you to create a Guide for your custom tab page</a:t>
            </a:r>
          </a:p>
          <a:p>
            <a:r>
              <a:rPr lang="en-US" sz="2600" dirty="0">
                <a:solidFill>
                  <a:schemeClr val="tx1">
                    <a:lumMod val="50000"/>
                  </a:schemeClr>
                </a:solidFill>
              </a:rPr>
              <a:t>Preview is a way to see the fields layout without having to navigate over to the feature area and away from the Form Creator.</a:t>
            </a:r>
          </a:p>
          <a:p>
            <a:r>
              <a:rPr lang="en-US" sz="2600" dirty="0">
                <a:solidFill>
                  <a:schemeClr val="tx1">
                    <a:lumMod val="50000"/>
                  </a:schemeClr>
                </a:solidFill>
              </a:rPr>
              <a:t>Detach allows you to use the Form Creator in one window and see the results in the normal feature area</a:t>
            </a:r>
            <a:r>
              <a:rPr lang="en-US" sz="2600" dirty="0" smtClean="0">
                <a:solidFill>
                  <a:schemeClr val="tx1">
                    <a:lumMod val="50000"/>
                  </a:schemeClr>
                </a:solidFill>
              </a:rPr>
              <a:t>.</a:t>
            </a:r>
          </a:p>
          <a:p>
            <a:r>
              <a:rPr lang="en-US" sz="2600" dirty="0" smtClean="0"/>
              <a:t>Preview allows you to see what your tab is going to look like</a:t>
            </a:r>
            <a:endParaRPr lang="en-US" sz="2600" dirty="0">
              <a:solidFill>
                <a:schemeClr val="tx1">
                  <a:lumMod val="50000"/>
                </a:schemeClr>
              </a:solidFill>
            </a:endParaRPr>
          </a:p>
        </p:txBody>
      </p:sp>
      <p:sp>
        <p:nvSpPr>
          <p:cNvPr id="5" name="Text Placeholder 4"/>
          <p:cNvSpPr>
            <a:spLocks noGrp="1"/>
          </p:cNvSpPr>
          <p:nvPr>
            <p:ph type="body" sz="quarter" idx="11"/>
          </p:nvPr>
        </p:nvSpPr>
        <p:spPr>
          <a:xfrm>
            <a:off x="777240" y="1257300"/>
            <a:ext cx="14519275" cy="642620"/>
          </a:xfrm>
        </p:spPr>
        <p:txBody>
          <a:bodyPr>
            <a:normAutofit fontScale="92500" lnSpcReduction="10000"/>
          </a:bodyPr>
          <a:lstStyle/>
          <a:p>
            <a:r>
              <a:rPr lang="en-US" dirty="0" smtClean="0"/>
              <a:t>System &gt; Customize &gt; Form Fields &gt; Wrench</a:t>
            </a:r>
            <a:endParaRPr lang="en-US" dirty="0"/>
          </a:p>
        </p:txBody>
      </p:sp>
      <p:sp>
        <p:nvSpPr>
          <p:cNvPr id="7" name="TextBox 6"/>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52" y="2214255"/>
            <a:ext cx="13673573" cy="1340916"/>
          </a:xfrm>
          <a:prstGeom prst="rect">
            <a:avLst/>
          </a:prstGeom>
        </p:spPr>
      </p:pic>
      <p:sp>
        <p:nvSpPr>
          <p:cNvPr id="6" name="Oval 5"/>
          <p:cNvSpPr/>
          <p:nvPr/>
        </p:nvSpPr>
        <p:spPr>
          <a:xfrm>
            <a:off x="8036877" y="3019741"/>
            <a:ext cx="1808018" cy="6858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565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824" y="1145696"/>
            <a:ext cx="14685843" cy="653312"/>
          </a:xfrm>
        </p:spPr>
        <p:txBody>
          <a:bodyPr>
            <a:normAutofit lnSpcReduction="10000"/>
          </a:bodyPr>
          <a:lstStyle/>
          <a:p>
            <a:pPr marL="0" indent="0">
              <a:buNone/>
            </a:pPr>
            <a:r>
              <a:rPr lang="en-US" dirty="0" smtClean="0"/>
              <a:t>Edit these events and make the indicated settings: </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120</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369348523"/>
              </p:ext>
            </p:extLst>
          </p:nvPr>
        </p:nvGraphicFramePr>
        <p:xfrm>
          <a:off x="452264" y="2078183"/>
          <a:ext cx="14656403" cy="6849686"/>
        </p:xfrm>
        <a:graphic>
          <a:graphicData uri="http://schemas.openxmlformats.org/drawingml/2006/table">
            <a:tbl>
              <a:tblPr firstRow="1" bandRow="1">
                <a:tableStyleId>{BC89EF96-8CEA-46FF-86C4-4CE0E7609802}</a:tableStyleId>
              </a:tblPr>
              <a:tblGrid>
                <a:gridCol w="2196448"/>
                <a:gridCol w="1287730"/>
                <a:gridCol w="1324524"/>
                <a:gridCol w="1434901"/>
                <a:gridCol w="1563673"/>
                <a:gridCol w="3550460"/>
                <a:gridCol w="3298667"/>
              </a:tblGrid>
              <a:tr h="832442">
                <a:tc>
                  <a:txBody>
                    <a:bodyPr/>
                    <a:lstStyle/>
                    <a:p>
                      <a:pPr algn="ctr"/>
                      <a:r>
                        <a:rPr lang="en-US" sz="1800" dirty="0" smtClean="0">
                          <a:solidFill>
                            <a:schemeClr val="bg1"/>
                          </a:solidFill>
                        </a:rPr>
                        <a:t>Event</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Severity</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Occur</a:t>
                      </a:r>
                    </a:p>
                    <a:p>
                      <a:pPr algn="ctr"/>
                      <a:r>
                        <a:rPr lang="en-US" sz="1800" dirty="0" smtClean="0">
                          <a:solidFill>
                            <a:schemeClr val="bg1"/>
                          </a:solidFill>
                        </a:rPr>
                        <a:t>Count</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Occur </a:t>
                      </a:r>
                    </a:p>
                    <a:p>
                      <a:pPr algn="ctr"/>
                      <a:r>
                        <a:rPr lang="en-US" sz="1800" dirty="0" smtClean="0">
                          <a:solidFill>
                            <a:schemeClr val="bg1"/>
                          </a:solidFill>
                        </a:rPr>
                        <a:t>Time</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Expiry</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Auto-Clear</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Message</a:t>
                      </a:r>
                      <a:endParaRPr lang="en-US" sz="1800" dirty="0">
                        <a:solidFill>
                          <a:schemeClr val="bg1"/>
                        </a:solidFill>
                        <a:latin typeface="+mj-lt"/>
                      </a:endParaRPr>
                    </a:p>
                  </a:txBody>
                  <a:tcPr marL="155448" marR="155448" marT="67056" marB="67056">
                    <a:solidFill>
                      <a:schemeClr val="accent1"/>
                    </a:solidFill>
                  </a:tcPr>
                </a:tc>
              </a:tr>
              <a:tr h="1519354">
                <a:tc>
                  <a:txBody>
                    <a:bodyPr/>
                    <a:lstStyle/>
                    <a:p>
                      <a:pPr algn="l"/>
                      <a:r>
                        <a:rPr lang="en-US" sz="1800" dirty="0" smtClean="0"/>
                        <a:t>Cisco:</a:t>
                      </a:r>
                      <a:r>
                        <a:rPr lang="en-US" sz="1800" baseline="0" dirty="0" smtClean="0"/>
                        <a:t> Nexus: CPU has exceeded threshold</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Major</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2 times</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10 min</a:t>
                      </a:r>
                      <a:endParaRPr lang="en-US" sz="1800" dirty="0">
                        <a:solidFill>
                          <a:schemeClr val="tx1">
                            <a:lumMod val="50000"/>
                          </a:schemeClr>
                        </a:solidFill>
                        <a:latin typeface="+mj-lt"/>
                      </a:endParaRPr>
                    </a:p>
                  </a:txBody>
                  <a:tcPr marL="155448" marR="155448" marT="67056" marB="67056"/>
                </a:tc>
                <a:tc>
                  <a:txBody>
                    <a:bodyPr/>
                    <a:lstStyle/>
                    <a:p>
                      <a:pPr marL="0" indent="0" algn="l">
                        <a:buFont typeface="Arial" panose="020B0604020202020204" pitchFamily="34" charset="0"/>
                        <a:buNone/>
                      </a:pPr>
                      <a:r>
                        <a:rPr lang="en-US" sz="1800" baseline="0" dirty="0" smtClean="0"/>
                        <a:t>N/A</a:t>
                      </a:r>
                      <a:endParaRPr lang="en-US" sz="1800" baseline="0" dirty="0" smtClean="0">
                        <a:solidFill>
                          <a:schemeClr val="tx1">
                            <a:lumMod val="50000"/>
                          </a:schemeClr>
                        </a:solidFill>
                        <a:latin typeface="+mj-lt"/>
                      </a:endParaRPr>
                    </a:p>
                  </a:txBody>
                  <a:tcPr marL="155448" marR="155448" marT="67056" marB="67056"/>
                </a:tc>
                <a:tc>
                  <a:txBody>
                    <a:bodyPr/>
                    <a:lstStyle/>
                    <a:p>
                      <a:pPr marL="0" indent="0" algn="l">
                        <a:buFont typeface="Arial" panose="020B0604020202020204" pitchFamily="34" charset="0"/>
                        <a:buNone/>
                      </a:pPr>
                      <a:r>
                        <a:rPr lang="en-US" sz="1800" dirty="0" smtClean="0"/>
                        <a:t>Healthy: Cisco:</a:t>
                      </a:r>
                      <a:r>
                        <a:rPr lang="en-US" sz="1800" baseline="0" dirty="0" smtClean="0"/>
                        <a:t> Nexus: CPU has returned to normal [220</a:t>
                      </a:r>
                      <a:r>
                        <a:rPr lang="en-US" sz="1800" baseline="0" dirty="0"/>
                        <a:t>]</a:t>
                      </a:r>
                      <a:endParaRPr lang="en-US" sz="1800" baseline="0" dirty="0" smtClean="0">
                        <a:solidFill>
                          <a:schemeClr val="tx1">
                            <a:lumMod val="50000"/>
                          </a:schemeClr>
                        </a:solidFill>
                        <a:latin typeface="+mj-lt"/>
                      </a:endParaRPr>
                    </a:p>
                  </a:txBody>
                  <a:tcPr marL="155448" marR="155448" marT="67056" marB="67056"/>
                </a:tc>
                <a:tc>
                  <a:txBody>
                    <a:bodyPr/>
                    <a:lstStyle/>
                    <a:p>
                      <a:pPr marL="0" indent="0" algn="l">
                        <a:buFont typeface="Arial" panose="020B0604020202020204" pitchFamily="34" charset="0"/>
                        <a:buNone/>
                      </a:pPr>
                      <a:r>
                        <a:rPr lang="en-US" sz="1800" baseline="0" dirty="0" smtClean="0"/>
                        <a:t>Keep the same</a:t>
                      </a:r>
                      <a:endParaRPr lang="en-US" sz="1800" baseline="0" dirty="0" smtClean="0">
                        <a:solidFill>
                          <a:schemeClr val="tx1">
                            <a:lumMod val="50000"/>
                          </a:schemeClr>
                        </a:solidFill>
                        <a:latin typeface="+mj-lt"/>
                      </a:endParaRPr>
                    </a:p>
                  </a:txBody>
                  <a:tcPr marL="155448" marR="155448" marT="67056" marB="67056"/>
                </a:tc>
              </a:tr>
              <a:tr h="151935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Cisco:</a:t>
                      </a:r>
                      <a:r>
                        <a:rPr lang="en-US" sz="1800" baseline="0" dirty="0" smtClean="0"/>
                        <a:t> Nexus: CPU has returned to normal</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Healthy</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N/A</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N/A</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30 min</a:t>
                      </a:r>
                      <a:endParaRPr lang="en-US" sz="18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Minor: Cisco:</a:t>
                      </a:r>
                      <a:r>
                        <a:rPr lang="en-US" sz="1800" baseline="0" dirty="0" smtClean="0"/>
                        <a:t> Nexus: CPU has exceeded threshold [219]</a:t>
                      </a:r>
                      <a:endParaRPr lang="en-US" sz="1800" dirty="0" smtClean="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Keep the same</a:t>
                      </a:r>
                      <a:endParaRPr lang="en-US" sz="1800" dirty="0" smtClean="0">
                        <a:solidFill>
                          <a:schemeClr val="tx1">
                            <a:lumMod val="50000"/>
                          </a:schemeClr>
                        </a:solidFill>
                        <a:latin typeface="+mj-lt"/>
                      </a:endParaRPr>
                    </a:p>
                  </a:txBody>
                  <a:tcPr marL="155448" marR="155448" marT="67056" marB="67056"/>
                </a:tc>
              </a:tr>
              <a:tr h="1489268">
                <a:tc>
                  <a:txBody>
                    <a:bodyPr/>
                    <a:lstStyle/>
                    <a:p>
                      <a:pPr algn="l"/>
                      <a:r>
                        <a:rPr lang="en-US" sz="1800" dirty="0" smtClean="0"/>
                        <a:t>Windows:  Failed Logon Attempt (Event ID: 529)</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Minor</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5</a:t>
                      </a:r>
                      <a:r>
                        <a:rPr lang="en-US" sz="1800" baseline="0" dirty="0" smtClean="0"/>
                        <a:t> times</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5 min</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30 min</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N/A</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Keep the same</a:t>
                      </a:r>
                      <a:endParaRPr lang="en-US" sz="1800" dirty="0">
                        <a:solidFill>
                          <a:schemeClr val="tx1">
                            <a:lumMod val="50000"/>
                          </a:schemeClr>
                        </a:solidFill>
                        <a:latin typeface="+mj-lt"/>
                      </a:endParaRPr>
                    </a:p>
                  </a:txBody>
                  <a:tcPr marL="155448" marR="155448" marT="67056" marB="67056"/>
                </a:tc>
              </a:tr>
              <a:tr h="1489268">
                <a:tc>
                  <a:txBody>
                    <a:bodyPr/>
                    <a:lstStyle/>
                    <a:p>
                      <a:pPr algn="l"/>
                      <a:r>
                        <a:rPr lang="en-US" sz="1800" dirty="0" err="1" smtClean="0"/>
                        <a:t>Poller</a:t>
                      </a:r>
                      <a:r>
                        <a:rPr lang="en-US" sz="1800" dirty="0" smtClean="0"/>
                        <a:t>: Availability and Latency checks failed</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Critical</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N/A</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N/A</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N/A</a:t>
                      </a:r>
                      <a:endParaRPr lang="en-US" sz="1800" dirty="0">
                        <a:solidFill>
                          <a:schemeClr val="tx1">
                            <a:lumMod val="50000"/>
                          </a:schemeClr>
                        </a:solidFill>
                        <a:latin typeface="+mj-lt"/>
                      </a:endParaRPr>
                    </a:p>
                  </a:txBody>
                  <a:tcPr marL="155448" marR="155448" marT="67056" marB="67056"/>
                </a:tc>
                <a:tc>
                  <a:txBody>
                    <a:bodyPr/>
                    <a:lstStyle/>
                    <a:p>
                      <a:pPr algn="l"/>
                      <a:r>
                        <a:rPr lang="en-US" sz="1800" dirty="0" err="1" smtClean="0"/>
                        <a:t>Poller</a:t>
                      </a:r>
                      <a:r>
                        <a:rPr lang="en-US" sz="1800" dirty="0" smtClean="0"/>
                        <a:t>: Availability</a:t>
                      </a:r>
                      <a:r>
                        <a:rPr lang="en-US" sz="1800" baseline="0" dirty="0" smtClean="0"/>
                        <a:t> Healthy</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Add to the existing</a:t>
                      </a:r>
                      <a:r>
                        <a:rPr lang="en-US" sz="1800" baseline="0" dirty="0" smtClean="0"/>
                        <a:t> message: “Open Incident Case”</a:t>
                      </a:r>
                      <a:endParaRPr lang="en-US" sz="1800" dirty="0">
                        <a:solidFill>
                          <a:schemeClr val="tx1">
                            <a:lumMod val="50000"/>
                          </a:schemeClr>
                        </a:solidFill>
                        <a:latin typeface="+mj-lt"/>
                      </a:endParaRPr>
                    </a:p>
                  </a:txBody>
                  <a:tcPr marL="155448" marR="155448" marT="67056" marB="67056"/>
                </a:tc>
              </a:tr>
            </a:tbl>
          </a:graphicData>
        </a:graphic>
      </p:graphicFrame>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17631" y="98036"/>
            <a:ext cx="1048589" cy="900645"/>
          </a:xfrm>
          <a:prstGeom prst="rect">
            <a:avLst/>
          </a:prstGeom>
        </p:spPr>
      </p:pic>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320845802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70" y="1387025"/>
            <a:ext cx="7155114" cy="7939855"/>
          </a:xfrm>
        </p:spPr>
        <p:txBody>
          <a:bodyPr>
            <a:normAutofit lnSpcReduction="10000"/>
          </a:bodyPr>
          <a:lstStyle/>
          <a:p>
            <a:pPr fontAlgn="ctr"/>
            <a:r>
              <a:rPr lang="en-US" sz="3200" b="1" dirty="0"/>
              <a:t>Syslog</a:t>
            </a:r>
            <a:r>
              <a:rPr lang="en-US" sz="3200" dirty="0"/>
              <a:t> – inbound messages from managed devices utilizing the Syslog format</a:t>
            </a:r>
          </a:p>
          <a:p>
            <a:pPr fontAlgn="ctr"/>
            <a:r>
              <a:rPr lang="en-US" sz="3200" b="1" dirty="0"/>
              <a:t>Trap</a:t>
            </a:r>
            <a:r>
              <a:rPr lang="en-US" sz="3200" dirty="0"/>
              <a:t> - inbound messages from managed devices utilizing the SNMP trap format</a:t>
            </a:r>
          </a:p>
          <a:p>
            <a:pPr fontAlgn="ctr"/>
            <a:r>
              <a:rPr lang="en-US" sz="3200" b="1" dirty="0"/>
              <a:t>Interna</a:t>
            </a:r>
            <a:r>
              <a:rPr lang="en-US" sz="3200" dirty="0"/>
              <a:t>l – messages generated by an EM7 internal process.</a:t>
            </a:r>
          </a:p>
          <a:p>
            <a:pPr fontAlgn="ctr"/>
            <a:r>
              <a:rPr lang="en-US" sz="3200" b="1" dirty="0"/>
              <a:t>Dynamic</a:t>
            </a:r>
            <a:r>
              <a:rPr lang="en-US" sz="3200" dirty="0"/>
              <a:t> – message generated by a Dynamic Application alert</a:t>
            </a:r>
          </a:p>
          <a:p>
            <a:pPr fontAlgn="ctr"/>
            <a:r>
              <a:rPr lang="en-US" sz="3200" b="1" dirty="0"/>
              <a:t>Email</a:t>
            </a:r>
            <a:r>
              <a:rPr lang="en-US" sz="3200" dirty="0"/>
              <a:t> – inbound email parsed in order to determine what device and message should be triggered</a:t>
            </a:r>
          </a:p>
          <a:p>
            <a:pPr fontAlgn="ctr"/>
            <a:r>
              <a:rPr lang="en-US" sz="3200" b="1" dirty="0"/>
              <a:t>API</a:t>
            </a:r>
            <a:r>
              <a:rPr lang="en-US" sz="3200" dirty="0"/>
              <a:t> – messages that are sent into </a:t>
            </a:r>
            <a:r>
              <a:rPr lang="en-US" sz="3200" dirty="0" smtClean="0"/>
              <a:t>ScienceLogic via </a:t>
            </a:r>
            <a:r>
              <a:rPr lang="en-US" sz="3200" dirty="0"/>
              <a:t>the </a:t>
            </a:r>
            <a:r>
              <a:rPr lang="en-US" sz="3200" dirty="0" err="1"/>
              <a:t>RESTfull</a:t>
            </a:r>
            <a:r>
              <a:rPr lang="en-US" sz="3200" dirty="0"/>
              <a:t> API</a:t>
            </a:r>
          </a:p>
          <a:p>
            <a:pPr marL="0" indent="0">
              <a:buNone/>
            </a:pPr>
            <a:endParaRPr lang="en-US" sz="3200" dirty="0"/>
          </a:p>
        </p:txBody>
      </p:sp>
      <p:sp>
        <p:nvSpPr>
          <p:cNvPr id="3" name="Title 2"/>
          <p:cNvSpPr>
            <a:spLocks noGrp="1"/>
          </p:cNvSpPr>
          <p:nvPr>
            <p:ph type="title"/>
          </p:nvPr>
        </p:nvSpPr>
        <p:spPr/>
        <p:txBody>
          <a:bodyPr/>
          <a:lstStyle/>
          <a:p>
            <a:r>
              <a:rPr lang="en-US" dirty="0" smtClean="0"/>
              <a:t>Event Sources</a:t>
            </a:r>
            <a:endParaRPr lang="en-US" dirty="0"/>
          </a:p>
        </p:txBody>
      </p:sp>
      <p:sp>
        <p:nvSpPr>
          <p:cNvPr id="8" name="Slide Number Placeholder 7"/>
          <p:cNvSpPr>
            <a:spLocks noGrp="1"/>
          </p:cNvSpPr>
          <p:nvPr>
            <p:ph type="sldNum" sz="quarter" idx="4"/>
          </p:nvPr>
        </p:nvSpPr>
        <p:spPr/>
        <p:txBody>
          <a:bodyPr/>
          <a:lstStyle/>
          <a:p>
            <a:fld id="{59FBCBD5-A728-384D-A41B-B8C6FE40EEBE}" type="slidenum">
              <a:rPr lang="en-US" smtClean="0"/>
              <a:pPr/>
              <a:t>121</a:t>
            </a:fld>
            <a:endParaRPr lang="en-US" dirty="0"/>
          </a:p>
        </p:txBody>
      </p:sp>
      <p:graphicFrame>
        <p:nvGraphicFramePr>
          <p:cNvPr id="5" name="Diagram 4"/>
          <p:cNvGraphicFramePr/>
          <p:nvPr>
            <p:extLst>
              <p:ext uri="{D42A27DB-BD31-4B8C-83A1-F6EECF244321}">
                <p14:modId xmlns:p14="http://schemas.microsoft.com/office/powerpoint/2010/main" val="447044053"/>
              </p:ext>
            </p:extLst>
          </p:nvPr>
        </p:nvGraphicFramePr>
        <p:xfrm>
          <a:off x="7631084" y="1961804"/>
          <a:ext cx="7631084" cy="6700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4333472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387024"/>
            <a:ext cx="14291592" cy="682967"/>
          </a:xfrm>
        </p:spPr>
        <p:txBody>
          <a:bodyPr>
            <a:noAutofit/>
          </a:bodyPr>
          <a:lstStyle/>
          <a:p>
            <a:pPr marL="0" indent="0">
              <a:buNone/>
            </a:pPr>
            <a:r>
              <a:rPr lang="en-US" sz="3200" dirty="0" smtClean="0">
                <a:latin typeface="+mj-lt"/>
              </a:rPr>
              <a:t>These fields are required (depending on Event Source):</a:t>
            </a:r>
            <a:endParaRPr lang="en-US" sz="3200" dirty="0">
              <a:latin typeface="+mj-lt"/>
            </a:endParaRPr>
          </a:p>
        </p:txBody>
      </p:sp>
      <p:sp>
        <p:nvSpPr>
          <p:cNvPr id="3" name="Title 2"/>
          <p:cNvSpPr>
            <a:spLocks noGrp="1"/>
          </p:cNvSpPr>
          <p:nvPr>
            <p:ph type="title"/>
          </p:nvPr>
        </p:nvSpPr>
        <p:spPr/>
        <p:txBody>
          <a:bodyPr>
            <a:normAutofit/>
          </a:bodyPr>
          <a:lstStyle/>
          <a:p>
            <a:r>
              <a:rPr lang="en-US" sz="3200" dirty="0">
                <a:latin typeface="+mj-lt"/>
              </a:rPr>
              <a:t>Event Configuration: Required Event Definition Fields</a:t>
            </a:r>
          </a:p>
        </p:txBody>
      </p:sp>
      <p:sp>
        <p:nvSpPr>
          <p:cNvPr id="9" name="Slide Number Placeholder 8"/>
          <p:cNvSpPr>
            <a:spLocks noGrp="1"/>
          </p:cNvSpPr>
          <p:nvPr>
            <p:ph type="sldNum" sz="quarter" idx="4"/>
          </p:nvPr>
        </p:nvSpPr>
        <p:spPr/>
        <p:txBody>
          <a:bodyPr/>
          <a:lstStyle/>
          <a:p>
            <a:fld id="{59FBCBD5-A728-384D-A41B-B8C6FE40EEBE}" type="slidenum">
              <a:rPr lang="en-US" smtClean="0">
                <a:latin typeface="+mj-lt"/>
              </a:rPr>
              <a:pPr/>
              <a:t>122</a:t>
            </a:fld>
            <a:endParaRPr lang="en-US"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2446158843"/>
              </p:ext>
            </p:extLst>
          </p:nvPr>
        </p:nvGraphicFramePr>
        <p:xfrm>
          <a:off x="608277" y="2201186"/>
          <a:ext cx="14159283" cy="5289380"/>
        </p:xfrm>
        <a:graphic>
          <a:graphicData uri="http://schemas.openxmlformats.org/drawingml/2006/table">
            <a:tbl>
              <a:tblPr firstRow="1" bandRow="1">
                <a:tableStyleId>{BC89EF96-8CEA-46FF-86C4-4CE0E7609802}</a:tableStyleId>
              </a:tblPr>
              <a:tblGrid>
                <a:gridCol w="2892803"/>
                <a:gridCol w="3781320"/>
                <a:gridCol w="7485160"/>
              </a:tblGrid>
              <a:tr h="567414">
                <a:tc>
                  <a:txBody>
                    <a:bodyPr/>
                    <a:lstStyle/>
                    <a:p>
                      <a:r>
                        <a:rPr lang="en-US" sz="2400" dirty="0" smtClean="0">
                          <a:solidFill>
                            <a:schemeClr val="bg1"/>
                          </a:solidFill>
                        </a:rPr>
                        <a:t>Event</a:t>
                      </a:r>
                      <a:r>
                        <a:rPr lang="en-US" sz="2400" baseline="0" dirty="0" smtClean="0">
                          <a:solidFill>
                            <a:schemeClr val="bg1"/>
                          </a:solidFill>
                        </a:rPr>
                        <a:t> Source</a:t>
                      </a:r>
                      <a:endParaRPr lang="en-US" sz="2400" dirty="0">
                        <a:solidFill>
                          <a:schemeClr val="bg1"/>
                        </a:solidFill>
                        <a:latin typeface="+mj-lt"/>
                      </a:endParaRPr>
                    </a:p>
                  </a:txBody>
                  <a:tcPr marL="155448" marR="155448" marT="67056" marB="67056">
                    <a:solidFill>
                      <a:schemeClr val="accent1"/>
                    </a:solidFill>
                  </a:tcPr>
                </a:tc>
                <a:tc>
                  <a:txBody>
                    <a:bodyPr/>
                    <a:lstStyle/>
                    <a:p>
                      <a:r>
                        <a:rPr lang="en-US" sz="2400" dirty="0" smtClean="0">
                          <a:solidFill>
                            <a:schemeClr val="bg1"/>
                          </a:solidFill>
                        </a:rPr>
                        <a:t>Field</a:t>
                      </a:r>
                      <a:endParaRPr lang="en-US" sz="2400" dirty="0">
                        <a:solidFill>
                          <a:schemeClr val="bg1"/>
                        </a:solidFill>
                        <a:latin typeface="+mj-lt"/>
                      </a:endParaRPr>
                    </a:p>
                  </a:txBody>
                  <a:tcPr marL="155448" marR="155448" marT="67056" marB="67056">
                    <a:solidFill>
                      <a:schemeClr val="accent1"/>
                    </a:solidFill>
                  </a:tcPr>
                </a:tc>
                <a:tc>
                  <a:txBody>
                    <a:bodyPr/>
                    <a:lstStyle/>
                    <a:p>
                      <a:r>
                        <a:rPr lang="en-US" sz="2400" dirty="0" smtClean="0">
                          <a:solidFill>
                            <a:schemeClr val="bg1"/>
                          </a:solidFill>
                        </a:rPr>
                        <a:t>Description</a:t>
                      </a:r>
                      <a:endParaRPr lang="en-US" sz="2400" dirty="0">
                        <a:solidFill>
                          <a:schemeClr val="bg1"/>
                        </a:solidFill>
                        <a:latin typeface="+mj-lt"/>
                      </a:endParaRPr>
                    </a:p>
                  </a:txBody>
                  <a:tcPr marL="155448" marR="155448" marT="67056" marB="67056">
                    <a:solidFill>
                      <a:schemeClr val="accent1"/>
                    </a:solidFill>
                  </a:tcPr>
                </a:tc>
              </a:tr>
              <a:tr h="849376">
                <a:tc>
                  <a:txBody>
                    <a:bodyPr/>
                    <a:lstStyle/>
                    <a:p>
                      <a:r>
                        <a:rPr lang="en-US" sz="2000" dirty="0" smtClean="0"/>
                        <a:t>S</a:t>
                      </a:r>
                      <a:r>
                        <a:rPr lang="en-US" sz="2000" baseline="0" dirty="0" smtClean="0"/>
                        <a:t>yslog</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First String</a:t>
                      </a:r>
                      <a:r>
                        <a:rPr lang="en-US" sz="2000" baseline="0" dirty="0" smtClean="0"/>
                        <a:t> Match</a:t>
                      </a:r>
                      <a:endParaRPr lang="en-US" sz="2000" dirty="0">
                        <a:solidFill>
                          <a:schemeClr val="tx1">
                            <a:lumMod val="50000"/>
                          </a:schemeClr>
                        </a:solidFill>
                        <a:latin typeface="+mj-lt"/>
                      </a:endParaRPr>
                    </a:p>
                  </a:txBody>
                  <a:tcPr marL="155448" marR="155448" marT="67056" marB="67056"/>
                </a:tc>
                <a:tc>
                  <a:txBody>
                    <a:bodyPr/>
                    <a:lstStyle/>
                    <a:p>
                      <a:r>
                        <a:rPr lang="en-US" sz="2000" kern="1200" dirty="0" smtClean="0">
                          <a:effectLst/>
                        </a:rPr>
                        <a:t>No requirement</a:t>
                      </a:r>
                      <a:endParaRPr lang="en-US" sz="2000" dirty="0">
                        <a:solidFill>
                          <a:schemeClr val="tx1">
                            <a:lumMod val="50000"/>
                          </a:schemeClr>
                        </a:solidFill>
                        <a:latin typeface="+mj-lt"/>
                      </a:endParaRPr>
                    </a:p>
                  </a:txBody>
                  <a:tcPr marL="155448" marR="155448" marT="67056" marB="67056"/>
                </a:tc>
              </a:tr>
              <a:tr h="662231">
                <a:tc>
                  <a:txBody>
                    <a:bodyPr/>
                    <a:lstStyle/>
                    <a:p>
                      <a:r>
                        <a:rPr lang="en-US" sz="2000" dirty="0" smtClean="0"/>
                        <a:t>Internal</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Link-Message</a:t>
                      </a:r>
                      <a:endParaRPr lang="en-US" sz="2000" dirty="0">
                        <a:solidFill>
                          <a:schemeClr val="tx1">
                            <a:lumMod val="50000"/>
                          </a:schemeClr>
                        </a:solidFill>
                        <a:latin typeface="+mj-lt"/>
                      </a:endParaRPr>
                    </a:p>
                  </a:txBody>
                  <a:tcPr marL="155448" marR="155448" marT="67056" marB="67056"/>
                </a:tc>
                <a:tc>
                  <a:txBody>
                    <a:bodyPr/>
                    <a:lstStyle/>
                    <a:p>
                      <a:r>
                        <a:rPr lang="en-US" sz="2000" kern="1200" dirty="0" smtClean="0"/>
                        <a:t>Specifies the message generated by EM7</a:t>
                      </a:r>
                      <a:endParaRPr lang="en-US" sz="2000" kern="1200" dirty="0">
                        <a:solidFill>
                          <a:schemeClr val="tx1">
                            <a:lumMod val="50000"/>
                          </a:schemeClr>
                        </a:solidFill>
                        <a:latin typeface="+mj-lt"/>
                        <a:ea typeface="+mn-ea"/>
                        <a:cs typeface="+mn-cs"/>
                      </a:endParaRPr>
                    </a:p>
                  </a:txBody>
                  <a:tcPr marL="155448" marR="155448" marT="67056" marB="67056"/>
                </a:tc>
              </a:tr>
              <a:tr h="849376">
                <a:tc>
                  <a:txBody>
                    <a:bodyPr/>
                    <a:lstStyle/>
                    <a:p>
                      <a:r>
                        <a:rPr lang="en-US" sz="2000" dirty="0" smtClean="0"/>
                        <a:t>Trap</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Link-Trap</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Trap OID from</a:t>
                      </a:r>
                      <a:r>
                        <a:rPr lang="en-US" sz="2000" baseline="0" dirty="0" smtClean="0"/>
                        <a:t> in the inbound trap message</a:t>
                      </a:r>
                      <a:endParaRPr lang="en-US" sz="2000" dirty="0">
                        <a:solidFill>
                          <a:schemeClr val="tx1">
                            <a:lumMod val="50000"/>
                          </a:schemeClr>
                        </a:solidFill>
                        <a:latin typeface="+mj-lt"/>
                      </a:endParaRPr>
                    </a:p>
                  </a:txBody>
                  <a:tcPr marL="155448" marR="155448" marT="67056" marB="67056"/>
                </a:tc>
              </a:tr>
              <a:tr h="662231">
                <a:tc>
                  <a:txBody>
                    <a:bodyPr/>
                    <a:lstStyle/>
                    <a:p>
                      <a:r>
                        <a:rPr lang="en-US" sz="2000" dirty="0" smtClean="0"/>
                        <a:t>Dynamic</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Link-Alert</a:t>
                      </a:r>
                      <a:endParaRPr lang="en-US" sz="20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t>Alerts</a:t>
                      </a:r>
                      <a:r>
                        <a:rPr lang="en-US" sz="2000" baseline="0" dirty="0" smtClean="0"/>
                        <a:t> defined in Dynamic Applications</a:t>
                      </a:r>
                      <a:endParaRPr lang="en-US" sz="2000" dirty="0" smtClean="0">
                        <a:solidFill>
                          <a:schemeClr val="tx1">
                            <a:lumMod val="50000"/>
                          </a:schemeClr>
                        </a:solidFill>
                        <a:latin typeface="+mj-lt"/>
                      </a:endParaRPr>
                    </a:p>
                  </a:txBody>
                  <a:tcPr marL="155448" marR="155448" marT="67056" marB="67056"/>
                </a:tc>
              </a:tr>
              <a:tr h="849376">
                <a:tc>
                  <a:txBody>
                    <a:bodyPr/>
                    <a:lstStyle/>
                    <a:p>
                      <a:r>
                        <a:rPr lang="en-US" sz="2000" dirty="0" smtClean="0"/>
                        <a:t>API</a:t>
                      </a:r>
                      <a:endParaRPr lang="en-US" sz="20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t>First </a:t>
                      </a:r>
                      <a:r>
                        <a:rPr lang="en-US" sz="2000" baseline="0" dirty="0" smtClean="0"/>
                        <a:t>Match </a:t>
                      </a:r>
                      <a:r>
                        <a:rPr lang="en-US" sz="2000" dirty="0" smtClean="0"/>
                        <a:t>String</a:t>
                      </a:r>
                      <a:r>
                        <a:rPr lang="en-US" sz="2000" baseline="0" dirty="0" smtClean="0"/>
                        <a:t> </a:t>
                      </a:r>
                      <a:endParaRPr lang="en-US" sz="2000" dirty="0">
                        <a:solidFill>
                          <a:schemeClr val="tx1">
                            <a:lumMod val="50000"/>
                          </a:schemeClr>
                        </a:solidFill>
                        <a:latin typeface="+mj-lt"/>
                      </a:endParaRPr>
                    </a:p>
                  </a:txBody>
                  <a:tcPr marL="155448" marR="155448" marT="67056" marB="67056"/>
                </a:tc>
                <a:tc>
                  <a:txBody>
                    <a:bodyPr/>
                    <a:lstStyle/>
                    <a:p>
                      <a:r>
                        <a:rPr lang="en-US" sz="2000" kern="1200" dirty="0" smtClean="0">
                          <a:effectLst/>
                        </a:rPr>
                        <a:t>A string used to determine if the log message should</a:t>
                      </a:r>
                      <a:r>
                        <a:rPr lang="en-US" sz="2000" kern="1200" baseline="0" dirty="0" smtClean="0">
                          <a:effectLst/>
                        </a:rPr>
                        <a:t> trigger an event</a:t>
                      </a:r>
                      <a:endParaRPr lang="en-US" sz="2000" dirty="0">
                        <a:solidFill>
                          <a:schemeClr val="tx1">
                            <a:lumMod val="50000"/>
                          </a:schemeClr>
                        </a:solidFill>
                        <a:latin typeface="+mj-lt"/>
                      </a:endParaRPr>
                    </a:p>
                  </a:txBody>
                  <a:tcPr marL="155448" marR="155448" marT="67056" marB="67056"/>
                </a:tc>
              </a:tr>
              <a:tr h="849376">
                <a:tc>
                  <a:txBody>
                    <a:bodyPr/>
                    <a:lstStyle/>
                    <a:p>
                      <a:r>
                        <a:rPr lang="en-US" sz="2000" dirty="0" smtClean="0"/>
                        <a:t>Email</a:t>
                      </a:r>
                      <a:endParaRPr lang="en-US" sz="20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t>First </a:t>
                      </a:r>
                      <a:r>
                        <a:rPr lang="en-US" sz="2000" baseline="0" dirty="0" smtClean="0"/>
                        <a:t>Match </a:t>
                      </a:r>
                      <a:r>
                        <a:rPr lang="en-US" sz="2000" dirty="0" smtClean="0"/>
                        <a:t>String</a:t>
                      </a:r>
                      <a:r>
                        <a:rPr lang="en-US" sz="2000" baseline="0" dirty="0" smtClean="0"/>
                        <a:t> </a:t>
                      </a:r>
                      <a:endParaRPr lang="en-US" sz="2000" dirty="0">
                        <a:solidFill>
                          <a:schemeClr val="tx1">
                            <a:lumMod val="50000"/>
                          </a:schemeClr>
                        </a:solidFill>
                        <a:latin typeface="+mj-lt"/>
                      </a:endParaRPr>
                    </a:p>
                  </a:txBody>
                  <a:tcPr marL="155448" marR="155448" marT="67056" marB="67056"/>
                </a:tc>
                <a:tc>
                  <a:txBody>
                    <a:bodyPr/>
                    <a:lstStyle/>
                    <a:p>
                      <a:r>
                        <a:rPr lang="en-US" sz="2000" kern="1200" dirty="0" smtClean="0">
                          <a:effectLst/>
                        </a:rPr>
                        <a:t>No requirement</a:t>
                      </a:r>
                      <a:endParaRPr lang="en-US" sz="2000" dirty="0">
                        <a:solidFill>
                          <a:schemeClr val="tx1">
                            <a:lumMod val="50000"/>
                          </a:schemeClr>
                        </a:solidFill>
                        <a:latin typeface="+mj-lt"/>
                      </a:endParaRPr>
                    </a:p>
                  </a:txBody>
                  <a:tcPr marL="155448" marR="155448" marT="67056" marB="67056"/>
                </a:tc>
              </a:tr>
            </a:tbl>
          </a:graphicData>
        </a:graphic>
      </p:graphicFrame>
      <p:sp>
        <p:nvSpPr>
          <p:cNvPr id="6" name="Content Placeholder 1"/>
          <p:cNvSpPr txBox="1">
            <a:spLocks/>
          </p:cNvSpPr>
          <p:nvPr/>
        </p:nvSpPr>
        <p:spPr>
          <a:xfrm>
            <a:off x="475968" y="8118058"/>
            <a:ext cx="14291592" cy="1173738"/>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latin typeface="+mj-lt"/>
              </a:rPr>
              <a:t>Note: The </a:t>
            </a:r>
            <a:r>
              <a:rPr lang="en-US" b="1" i="1" dirty="0" smtClean="0">
                <a:latin typeface="+mj-lt"/>
              </a:rPr>
              <a:t>First Match String </a:t>
            </a:r>
            <a:r>
              <a:rPr lang="en-US" dirty="0" smtClean="0">
                <a:latin typeface="+mj-lt"/>
              </a:rPr>
              <a:t>field will change to the </a:t>
            </a:r>
            <a:r>
              <a:rPr lang="en-US" b="1" i="1" dirty="0" smtClean="0">
                <a:latin typeface="+mj-lt"/>
              </a:rPr>
              <a:t>First Regular Expression </a:t>
            </a:r>
            <a:r>
              <a:rPr lang="en-US" dirty="0" smtClean="0">
                <a:latin typeface="+mj-lt"/>
              </a:rPr>
              <a:t>field if the </a:t>
            </a:r>
            <a:r>
              <a:rPr lang="en-US" b="1" i="1" dirty="0">
                <a:latin typeface="+mj-lt"/>
              </a:rPr>
              <a:t>Match Logic</a:t>
            </a:r>
            <a:r>
              <a:rPr lang="en-US" dirty="0" smtClean="0">
                <a:latin typeface="+mj-lt"/>
              </a:rPr>
              <a:t> field is set to </a:t>
            </a:r>
            <a:r>
              <a:rPr lang="en-US" i="1" dirty="0" smtClean="0">
                <a:latin typeface="+mj-lt"/>
              </a:rPr>
              <a:t>Regex Match</a:t>
            </a:r>
            <a:endParaRPr lang="en-US" dirty="0">
              <a:latin typeface="+mj-lt"/>
            </a:endParaRPr>
          </a:p>
        </p:txBody>
      </p:sp>
      <p:sp>
        <p:nvSpPr>
          <p:cNvPr id="8" name="TextBox 7"/>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Event Administration</a:t>
            </a:r>
            <a:endParaRPr lang="en-US" sz="1900" dirty="0">
              <a:solidFill>
                <a:prstClr val="white"/>
              </a:solidFill>
              <a:latin typeface="+mj-lt"/>
            </a:endParaRPr>
          </a:p>
        </p:txBody>
      </p:sp>
    </p:spTree>
    <p:extLst>
      <p:ext uri="{BB962C8B-B14F-4D97-AF65-F5344CB8AC3E}">
        <p14:creationId xmlns:p14="http://schemas.microsoft.com/office/powerpoint/2010/main" val="358491991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59FBCBD5-A728-384D-A41B-B8C6FE40EEBE}" type="slidenum">
              <a:rPr lang="en-US" smtClean="0"/>
              <a:pPr/>
              <a:t>123</a:t>
            </a:fld>
            <a:endParaRPr lang="en-US" dirty="0"/>
          </a:p>
        </p:txBody>
      </p:sp>
      <p:sp>
        <p:nvSpPr>
          <p:cNvPr id="2" name="Title 1"/>
          <p:cNvSpPr>
            <a:spLocks noGrp="1"/>
          </p:cNvSpPr>
          <p:nvPr>
            <p:ph type="title"/>
          </p:nvPr>
        </p:nvSpPr>
        <p:spPr/>
        <p:txBody>
          <a:bodyPr/>
          <a:lstStyle/>
          <a:p>
            <a:r>
              <a:rPr lang="en-US" dirty="0" smtClean="0"/>
              <a:t>Event Configuration: API</a:t>
            </a:r>
            <a:endParaRPr lang="en-US" dirty="0"/>
          </a:p>
        </p:txBody>
      </p:sp>
      <p:sp>
        <p:nvSpPr>
          <p:cNvPr id="27" name="Content Placeholder 6"/>
          <p:cNvSpPr>
            <a:spLocks noGrp="1"/>
          </p:cNvSpPr>
          <p:nvPr>
            <p:ph sz="quarter" idx="10"/>
          </p:nvPr>
        </p:nvSpPr>
        <p:spPr>
          <a:xfrm>
            <a:off x="594362" y="2030144"/>
            <a:ext cx="4725783" cy="6533539"/>
          </a:xfrm>
        </p:spPr>
        <p:txBody>
          <a:bodyPr>
            <a:normAutofit/>
          </a:bodyPr>
          <a:lstStyle/>
          <a:p>
            <a:pPr>
              <a:buFont typeface="Wingdings" panose="05000000000000000000" pitchFamily="2" charset="2"/>
              <a:buChar char="Ø"/>
            </a:pPr>
            <a:r>
              <a:rPr lang="en-US" sz="2400" dirty="0"/>
              <a:t>API source event policies  are used for alerts that will be generated by alert conditions from:</a:t>
            </a:r>
          </a:p>
          <a:p>
            <a:pPr lvl="1">
              <a:buFont typeface="Wingdings" panose="05000000000000000000" pitchFamily="2" charset="2"/>
              <a:buChar char="Ø"/>
            </a:pPr>
            <a:r>
              <a:rPr lang="en-US" sz="1800" dirty="0"/>
              <a:t>Snippet automated action</a:t>
            </a:r>
          </a:p>
          <a:p>
            <a:pPr lvl="1">
              <a:buFont typeface="Wingdings" panose="05000000000000000000" pitchFamily="2" charset="2"/>
              <a:buChar char="Ø"/>
            </a:pPr>
            <a:r>
              <a:rPr lang="en-US" sz="1800" dirty="0"/>
              <a:t>Snippet Dynamic Application</a:t>
            </a:r>
          </a:p>
          <a:p>
            <a:pPr lvl="1">
              <a:buFont typeface="Wingdings" panose="05000000000000000000" pitchFamily="2" charset="2"/>
              <a:buChar char="Ø"/>
            </a:pPr>
            <a:r>
              <a:rPr lang="en-US" sz="1800" dirty="0"/>
              <a:t>Request to </a:t>
            </a:r>
            <a:r>
              <a:rPr lang="en-US" sz="1800" i="1" dirty="0"/>
              <a:t>/alert </a:t>
            </a:r>
            <a:r>
              <a:rPr lang="en-US" sz="1800" dirty="0"/>
              <a:t>API resource</a:t>
            </a:r>
            <a:endParaRPr lang="en-US" sz="2800" dirty="0"/>
          </a:p>
          <a:p>
            <a:pPr>
              <a:buFont typeface="Wingdings" panose="05000000000000000000" pitchFamily="2" charset="2"/>
              <a:buChar char="Ø"/>
            </a:pPr>
            <a:r>
              <a:rPr lang="en-US" sz="2400" dirty="0"/>
              <a:t>The Event is generated by inserting a message into the in_api table</a:t>
            </a:r>
          </a:p>
          <a:p>
            <a:pPr>
              <a:buFont typeface="Wingdings" panose="05000000000000000000" pitchFamily="2" charset="2"/>
              <a:buChar char="Ø"/>
            </a:pPr>
            <a:r>
              <a:rPr lang="en-US" sz="2400" dirty="0"/>
              <a:t>Requires a </a:t>
            </a:r>
            <a:r>
              <a:rPr lang="en-US" sz="2400" i="1" dirty="0"/>
              <a:t>First String Match</a:t>
            </a:r>
            <a:r>
              <a:rPr lang="en-US" sz="2400" dirty="0"/>
              <a:t> in order to trigger.</a:t>
            </a:r>
          </a:p>
          <a:p>
            <a:pPr>
              <a:buFont typeface="Wingdings" panose="05000000000000000000" pitchFamily="2" charset="2"/>
              <a:buChar char="Ø"/>
            </a:pPr>
            <a:endParaRPr lang="en-US" sz="2400" dirty="0"/>
          </a:p>
        </p:txBody>
      </p:sp>
      <p:sp>
        <p:nvSpPr>
          <p:cNvPr id="17" name="Text Placeholder 16"/>
          <p:cNvSpPr>
            <a:spLocks noGrp="1"/>
          </p:cNvSpPr>
          <p:nvPr>
            <p:ph type="body" sz="quarter" idx="11"/>
          </p:nvPr>
        </p:nvSpPr>
        <p:spPr>
          <a:xfrm>
            <a:off x="777242" y="1097089"/>
            <a:ext cx="14519275" cy="642620"/>
          </a:xfrm>
        </p:spPr>
        <p:txBody>
          <a:bodyPr>
            <a:normAutofit fontScale="92500" lnSpcReduction="10000"/>
          </a:bodyPr>
          <a:lstStyle/>
          <a:p>
            <a:r>
              <a:rPr lang="en-US" dirty="0" smtClean="0"/>
              <a:t>Registry &gt; Events &gt; Event Manager &gt; Create</a:t>
            </a:r>
            <a:endParaRPr lang="en-US" dirty="0"/>
          </a:p>
        </p:txBody>
      </p:sp>
      <p:pic>
        <p:nvPicPr>
          <p:cNvPr id="4" name="Picture 3"/>
          <p:cNvPicPr>
            <a:picLocks noChangeAspect="1"/>
          </p:cNvPicPr>
          <p:nvPr/>
        </p:nvPicPr>
        <p:blipFill>
          <a:blip r:embed="rId2"/>
          <a:stretch>
            <a:fillRect/>
          </a:stretch>
        </p:blipFill>
        <p:spPr>
          <a:xfrm>
            <a:off x="5552398" y="2008224"/>
            <a:ext cx="9573210" cy="5789114"/>
          </a:xfrm>
          <a:prstGeom prst="rect">
            <a:avLst/>
          </a:prstGeom>
          <a:ln>
            <a:noFill/>
          </a:ln>
          <a:effectLst>
            <a:outerShdw blurRad="292100" dist="139700" dir="2700000" algn="tl" rotWithShape="0">
              <a:srgbClr val="333333">
                <a:alpha val="65000"/>
              </a:srgbClr>
            </a:outerShdw>
          </a:effectLst>
        </p:spPr>
      </p:pic>
      <p:cxnSp>
        <p:nvCxnSpPr>
          <p:cNvPr id="6" name="Straight Arrow Connector 5"/>
          <p:cNvCxnSpPr/>
          <p:nvPr/>
        </p:nvCxnSpPr>
        <p:spPr>
          <a:xfrm flipV="1">
            <a:off x="5320145" y="3416663"/>
            <a:ext cx="4588626" cy="2967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31253967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59FBCBD5-A728-384D-A41B-B8C6FE40EEBE}" type="slidenum">
              <a:rPr lang="en-US" smtClean="0"/>
              <a:pPr/>
              <a:t>124</a:t>
            </a:fld>
            <a:endParaRPr lang="en-US" dirty="0"/>
          </a:p>
        </p:txBody>
      </p:sp>
      <p:sp>
        <p:nvSpPr>
          <p:cNvPr id="2" name="Title 1"/>
          <p:cNvSpPr>
            <a:spLocks noGrp="1"/>
          </p:cNvSpPr>
          <p:nvPr>
            <p:ph type="title"/>
          </p:nvPr>
        </p:nvSpPr>
        <p:spPr/>
        <p:txBody>
          <a:bodyPr>
            <a:normAutofit/>
          </a:bodyPr>
          <a:lstStyle/>
          <a:p>
            <a:r>
              <a:rPr lang="en-US" dirty="0" smtClean="0"/>
              <a:t>Event Configuration: Dynamic Application</a:t>
            </a:r>
            <a:endParaRPr lang="en-US" dirty="0"/>
          </a:p>
        </p:txBody>
      </p:sp>
      <p:sp>
        <p:nvSpPr>
          <p:cNvPr id="27" name="Content Placeholder 6"/>
          <p:cNvSpPr>
            <a:spLocks noGrp="1"/>
          </p:cNvSpPr>
          <p:nvPr>
            <p:ph sz="quarter" idx="10"/>
          </p:nvPr>
        </p:nvSpPr>
        <p:spPr>
          <a:xfrm>
            <a:off x="777242" y="2296114"/>
            <a:ext cx="5922816" cy="5803799"/>
          </a:xfrm>
        </p:spPr>
        <p:txBody>
          <a:bodyPr>
            <a:normAutofit/>
          </a:bodyPr>
          <a:lstStyle/>
          <a:p>
            <a:pPr>
              <a:buFont typeface="Wingdings" panose="05000000000000000000" pitchFamily="2" charset="2"/>
              <a:buChar char="Ø"/>
            </a:pPr>
            <a:r>
              <a:rPr lang="en-US" sz="2400" dirty="0">
                <a:solidFill>
                  <a:schemeClr val="bg2">
                    <a:lumMod val="10000"/>
                  </a:schemeClr>
                </a:solidFill>
              </a:rPr>
              <a:t>REQUIRES a </a:t>
            </a:r>
            <a:r>
              <a:rPr lang="en-US" sz="2400" dirty="0" smtClean="0">
                <a:solidFill>
                  <a:schemeClr val="bg2">
                    <a:lumMod val="10000"/>
                  </a:schemeClr>
                </a:solidFill>
              </a:rPr>
              <a:t>Dynamic </a:t>
            </a:r>
            <a:r>
              <a:rPr lang="en-US" sz="2400" dirty="0">
                <a:solidFill>
                  <a:schemeClr val="bg2">
                    <a:lumMod val="10000"/>
                  </a:schemeClr>
                </a:solidFill>
              </a:rPr>
              <a:t>Application with a defined Alert.</a:t>
            </a:r>
          </a:p>
          <a:p>
            <a:pPr>
              <a:buFont typeface="Wingdings" panose="05000000000000000000" pitchFamily="2" charset="2"/>
              <a:buChar char="Ø"/>
            </a:pPr>
            <a:r>
              <a:rPr lang="en-US" sz="2400" dirty="0">
                <a:solidFill>
                  <a:schemeClr val="bg2">
                    <a:lumMod val="10000"/>
                  </a:schemeClr>
                </a:solidFill>
              </a:rPr>
              <a:t>REQUIRED: </a:t>
            </a:r>
            <a:r>
              <a:rPr lang="en-US" sz="2400" b="1" dirty="0">
                <a:solidFill>
                  <a:schemeClr val="bg2">
                    <a:lumMod val="10000"/>
                  </a:schemeClr>
                </a:solidFill>
              </a:rPr>
              <a:t>Link-Alert</a:t>
            </a:r>
            <a:r>
              <a:rPr lang="en-US" sz="2400" dirty="0">
                <a:solidFill>
                  <a:schemeClr val="bg2">
                    <a:lumMod val="10000"/>
                  </a:schemeClr>
                </a:solidFill>
              </a:rPr>
              <a:t>. This</a:t>
            </a:r>
            <a:r>
              <a:rPr lang="en-US" sz="2400" b="1" dirty="0">
                <a:solidFill>
                  <a:schemeClr val="bg2">
                    <a:lumMod val="10000"/>
                  </a:schemeClr>
                </a:solidFill>
              </a:rPr>
              <a:t> </a:t>
            </a:r>
            <a:r>
              <a:rPr lang="en-US" sz="2400" dirty="0">
                <a:solidFill>
                  <a:schemeClr val="bg2">
                    <a:lumMod val="10000"/>
                  </a:schemeClr>
                </a:solidFill>
              </a:rPr>
              <a:t>is where the Event is linked back to the Alert condition in the Dynamic Application</a:t>
            </a:r>
          </a:p>
          <a:p>
            <a:pPr>
              <a:buFont typeface="Wingdings" panose="05000000000000000000" pitchFamily="2" charset="2"/>
              <a:buChar char="Ø"/>
            </a:pPr>
            <a:r>
              <a:rPr lang="en-US" sz="2400" dirty="0">
                <a:solidFill>
                  <a:schemeClr val="bg2">
                    <a:lumMod val="10000"/>
                  </a:schemeClr>
                </a:solidFill>
              </a:rPr>
              <a:t>The Alert log message from the Dynamic Application is what is referenced when using the “%M” variable for the Event Message</a:t>
            </a:r>
            <a:r>
              <a:rPr lang="en-US" sz="2400" dirty="0" smtClean="0">
                <a:solidFill>
                  <a:schemeClr val="bg2">
                    <a:lumMod val="10000"/>
                  </a:schemeClr>
                </a:solidFill>
              </a:rPr>
              <a:t>.</a:t>
            </a:r>
            <a:endParaRPr lang="en-US" sz="2400" dirty="0">
              <a:solidFill>
                <a:schemeClr val="bg2">
                  <a:lumMod val="10000"/>
                </a:schemeClr>
              </a:solidFill>
            </a:endParaRPr>
          </a:p>
        </p:txBody>
      </p:sp>
      <p:sp>
        <p:nvSpPr>
          <p:cNvPr id="17" name="Text Placeholder 16"/>
          <p:cNvSpPr>
            <a:spLocks noGrp="1"/>
          </p:cNvSpPr>
          <p:nvPr>
            <p:ph type="body" sz="quarter" idx="11"/>
          </p:nvPr>
        </p:nvSpPr>
        <p:spPr>
          <a:xfrm>
            <a:off x="833013" y="1082325"/>
            <a:ext cx="14519275" cy="642620"/>
          </a:xfrm>
        </p:spPr>
        <p:txBody>
          <a:bodyPr>
            <a:normAutofit fontScale="92500" lnSpcReduction="10000"/>
          </a:bodyPr>
          <a:lstStyle/>
          <a:p>
            <a:r>
              <a:rPr lang="en-US" dirty="0" smtClean="0"/>
              <a:t>Registry &gt; Events &gt; Event Manager &gt; Create</a:t>
            </a:r>
            <a:endParaRPr lang="en-US" dirty="0"/>
          </a:p>
        </p:txBody>
      </p:sp>
      <p:grpSp>
        <p:nvGrpSpPr>
          <p:cNvPr id="6" name="Group 5"/>
          <p:cNvGrpSpPr/>
          <p:nvPr/>
        </p:nvGrpSpPr>
        <p:grpSpPr>
          <a:xfrm>
            <a:off x="6511703" y="2150921"/>
            <a:ext cx="8600836" cy="5948992"/>
            <a:chOff x="4189046" y="1565532"/>
            <a:chExt cx="4544889" cy="3957136"/>
          </a:xfrm>
        </p:grpSpPr>
        <p:pic>
          <p:nvPicPr>
            <p:cNvPr id="3" name="Picture 2"/>
            <p:cNvPicPr>
              <a:picLocks noChangeAspect="1"/>
            </p:cNvPicPr>
            <p:nvPr/>
          </p:nvPicPr>
          <p:blipFill>
            <a:blip r:embed="rId2"/>
            <a:stretch>
              <a:fillRect/>
            </a:stretch>
          </p:blipFill>
          <p:spPr>
            <a:xfrm>
              <a:off x="4470398" y="1565532"/>
              <a:ext cx="4263537" cy="3957136"/>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4189046" y="2852615"/>
              <a:ext cx="2321169" cy="523631"/>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41379706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825" y="1295325"/>
            <a:ext cx="14685843" cy="653312"/>
          </a:xfrm>
        </p:spPr>
        <p:txBody>
          <a:bodyPr>
            <a:normAutofit lnSpcReduction="10000"/>
          </a:bodyPr>
          <a:lstStyle/>
          <a:p>
            <a:pPr marL="0" indent="0">
              <a:buNone/>
            </a:pPr>
            <a:r>
              <a:rPr lang="en-US" dirty="0" smtClean="0"/>
              <a:t>Create Event Policies for the following Dynamic Application Alerts:</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125</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54112434"/>
              </p:ext>
            </p:extLst>
          </p:nvPr>
        </p:nvGraphicFramePr>
        <p:xfrm>
          <a:off x="653589" y="2338306"/>
          <a:ext cx="14113973" cy="4478130"/>
        </p:xfrm>
        <a:graphic>
          <a:graphicData uri="http://schemas.openxmlformats.org/drawingml/2006/table">
            <a:tbl>
              <a:tblPr firstRow="1" bandRow="1">
                <a:tableStyleId>{BC89EF96-8CEA-46FF-86C4-4CE0E7609802}</a:tableStyleId>
              </a:tblPr>
              <a:tblGrid>
                <a:gridCol w="1928298"/>
                <a:gridCol w="1216309"/>
                <a:gridCol w="1041889"/>
                <a:gridCol w="1006879"/>
                <a:gridCol w="1095201"/>
                <a:gridCol w="1466158"/>
                <a:gridCol w="2821731"/>
                <a:gridCol w="3537508"/>
              </a:tblGrid>
              <a:tr h="1064863">
                <a:tc>
                  <a:txBody>
                    <a:bodyPr/>
                    <a:lstStyle/>
                    <a:p>
                      <a:pPr algn="ctr"/>
                      <a:r>
                        <a:rPr lang="en-US" sz="1800" dirty="0" smtClean="0">
                          <a:solidFill>
                            <a:schemeClr val="bg1"/>
                          </a:solidFill>
                        </a:rPr>
                        <a:t>Event</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Severity</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Occur Count</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Occur Time</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Expiry</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Message</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Auto-Clear</a:t>
                      </a:r>
                      <a:endParaRPr lang="en-US" sz="1800" dirty="0">
                        <a:solidFill>
                          <a:schemeClr val="bg1"/>
                        </a:solidFill>
                        <a:latin typeface="+mj-lt"/>
                      </a:endParaRPr>
                    </a:p>
                  </a:txBody>
                  <a:tcPr marL="155448" marR="155448" marT="67056" marB="67056">
                    <a:solidFill>
                      <a:schemeClr val="accent1"/>
                    </a:solidFill>
                  </a:tcPr>
                </a:tc>
                <a:tc>
                  <a:txBody>
                    <a:bodyPr/>
                    <a:lstStyle/>
                    <a:p>
                      <a:pPr algn="ctr"/>
                      <a:r>
                        <a:rPr lang="en-US" sz="1800" dirty="0" smtClean="0">
                          <a:solidFill>
                            <a:schemeClr val="bg1"/>
                          </a:solidFill>
                        </a:rPr>
                        <a:t>Link-Alert</a:t>
                      </a:r>
                      <a:endParaRPr lang="en-US" sz="1800" dirty="0">
                        <a:solidFill>
                          <a:schemeClr val="bg1"/>
                        </a:solidFill>
                        <a:latin typeface="+mj-lt"/>
                      </a:endParaRPr>
                    </a:p>
                  </a:txBody>
                  <a:tcPr marL="155448" marR="155448" marT="67056" marB="67056">
                    <a:solidFill>
                      <a:schemeClr val="accent1"/>
                    </a:solidFill>
                  </a:tcPr>
                </a:tc>
              </a:tr>
              <a:tr h="1492710">
                <a:tc>
                  <a:txBody>
                    <a:bodyPr/>
                    <a:lstStyle/>
                    <a:p>
                      <a:pPr algn="l"/>
                      <a:r>
                        <a:rPr lang="en-US" sz="1800" dirty="0" smtClean="0"/>
                        <a:t>Cisco: CPU has exceeded threshold</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Major</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3</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15</a:t>
                      </a:r>
                      <a:endParaRPr lang="en-US" sz="1800" dirty="0">
                        <a:solidFill>
                          <a:schemeClr val="tx1">
                            <a:lumMod val="50000"/>
                          </a:schemeClr>
                        </a:solidFill>
                        <a:latin typeface="+mj-lt"/>
                      </a:endParaRPr>
                    </a:p>
                  </a:txBody>
                  <a:tcPr marL="155448" marR="155448" marT="67056" marB="67056"/>
                </a:tc>
                <a:tc>
                  <a:txBody>
                    <a:bodyPr/>
                    <a:lstStyle/>
                    <a:p>
                      <a:pPr marL="0" indent="0" algn="l">
                        <a:buFont typeface="Arial" panose="020B0604020202020204" pitchFamily="34" charset="0"/>
                        <a:buNone/>
                      </a:pPr>
                      <a:r>
                        <a:rPr lang="en-US" sz="1800" baseline="0" dirty="0" smtClean="0"/>
                        <a:t>1 hour</a:t>
                      </a:r>
                      <a:endParaRPr lang="en-US" sz="1800" baseline="0" dirty="0" smtClean="0">
                        <a:solidFill>
                          <a:schemeClr val="tx1">
                            <a:lumMod val="50000"/>
                          </a:schemeClr>
                        </a:solidFill>
                        <a:latin typeface="+mj-lt"/>
                      </a:endParaRPr>
                    </a:p>
                  </a:txBody>
                  <a:tcPr marL="155448" marR="155448" marT="67056" marB="67056"/>
                </a:tc>
                <a:tc>
                  <a:txBody>
                    <a:bodyPr/>
                    <a:lstStyle/>
                    <a:p>
                      <a:pPr marL="0" indent="0" algn="l">
                        <a:buFont typeface="Arial" panose="020B0604020202020204" pitchFamily="34" charset="0"/>
                        <a:buNone/>
                      </a:pPr>
                      <a:r>
                        <a:rPr lang="en-US" sz="1800" baseline="0" dirty="0" smtClean="0"/>
                        <a:t>%M</a:t>
                      </a:r>
                      <a:endParaRPr lang="en-US" sz="1800" baseline="0" dirty="0" smtClean="0">
                        <a:solidFill>
                          <a:schemeClr val="tx1">
                            <a:lumMod val="50000"/>
                          </a:schemeClr>
                        </a:solidFill>
                        <a:latin typeface="+mj-lt"/>
                      </a:endParaRPr>
                    </a:p>
                  </a:txBody>
                  <a:tcPr marL="155448" marR="155448" marT="67056" marB="67056"/>
                </a:tc>
                <a:tc>
                  <a:txBody>
                    <a:bodyPr/>
                    <a:lstStyle/>
                    <a:p>
                      <a:pPr marL="0" indent="0" algn="l">
                        <a:buFont typeface="Arial" panose="020B0604020202020204" pitchFamily="34" charset="0"/>
                        <a:buNone/>
                      </a:pPr>
                      <a:r>
                        <a:rPr lang="en-US" sz="1800" baseline="0" dirty="0" smtClean="0"/>
                        <a:t>Healthy: Cisco: CPU has returned to normal</a:t>
                      </a:r>
                      <a:endParaRPr lang="en-US" sz="1800" baseline="0" dirty="0" smtClean="0">
                        <a:solidFill>
                          <a:schemeClr val="tx1">
                            <a:lumMod val="50000"/>
                          </a:schemeClr>
                        </a:solidFill>
                        <a:latin typeface="+mj-lt"/>
                      </a:endParaRPr>
                    </a:p>
                  </a:txBody>
                  <a:tcPr marL="155448" marR="155448" marT="67056" marB="67056"/>
                </a:tc>
                <a:tc>
                  <a:txBody>
                    <a:bodyPr/>
                    <a:lstStyle/>
                    <a:p>
                      <a:pPr marL="0" indent="0" algn="l">
                        <a:buFont typeface="Arial" panose="020B0604020202020204" pitchFamily="34" charset="0"/>
                        <a:buNone/>
                      </a:pPr>
                      <a:r>
                        <a:rPr lang="en-US" sz="1800" baseline="0" dirty="0" smtClean="0"/>
                        <a:t>Cisco: CPU has exceeded threshold</a:t>
                      </a:r>
                      <a:endParaRPr lang="en-US" sz="1800" baseline="0" dirty="0" smtClean="0">
                        <a:solidFill>
                          <a:schemeClr val="tx1">
                            <a:lumMod val="50000"/>
                          </a:schemeClr>
                        </a:solidFill>
                        <a:latin typeface="+mj-lt"/>
                      </a:endParaRPr>
                    </a:p>
                  </a:txBody>
                  <a:tcPr marL="155448" marR="155448" marT="67056" marB="67056"/>
                </a:tc>
              </a:tr>
              <a:tr h="192055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Healthy: Cisco: CPU has returned to normal</a:t>
                      </a:r>
                      <a:endParaRPr lang="en-US" sz="1800" baseline="0" dirty="0" smtClean="0">
                        <a:solidFill>
                          <a:schemeClr val="tx1">
                            <a:lumMod val="50000"/>
                          </a:schemeClr>
                        </a:solidFill>
                        <a:latin typeface="+mj-lt"/>
                      </a:endParaRPr>
                    </a:p>
                  </a:txBody>
                  <a:tcPr marL="155448" marR="155448" marT="67056" marB="67056"/>
                </a:tc>
                <a:tc>
                  <a:txBody>
                    <a:bodyPr/>
                    <a:lstStyle/>
                    <a:p>
                      <a:pPr algn="l"/>
                      <a:r>
                        <a:rPr lang="en-US" sz="1800" dirty="0" smtClean="0"/>
                        <a:t>Healthy</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N/A</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N/A</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t>30 min</a:t>
                      </a:r>
                      <a:endParaRPr lang="en-US" sz="1800" dirty="0">
                        <a:solidFill>
                          <a:schemeClr val="tx1">
                            <a:lumMod val="50000"/>
                          </a:schemeClr>
                        </a:solidFill>
                        <a:latin typeface="+mj-lt"/>
                      </a:endParaRPr>
                    </a:p>
                  </a:txBody>
                  <a:tcPr marL="155448" marR="155448" marT="67056" marB="67056"/>
                </a:tc>
                <a:tc>
                  <a:txBody>
                    <a:bodyPr/>
                    <a:lstStyle/>
                    <a:p>
                      <a:pPr algn="l"/>
                      <a:r>
                        <a:rPr lang="en-US" sz="1800" baseline="0" dirty="0" smtClean="0"/>
                        <a:t>%M</a:t>
                      </a:r>
                      <a:endParaRPr lang="en-US" sz="18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Major: Cisco: CPU has exceeded threshold</a:t>
                      </a:r>
                      <a:endParaRPr lang="en-US" sz="1800" dirty="0" smtClean="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Cisco: CPU</a:t>
                      </a:r>
                      <a:r>
                        <a:rPr lang="en-US" sz="1800" baseline="0" dirty="0" smtClean="0"/>
                        <a:t> has returned to normal</a:t>
                      </a:r>
                      <a:endParaRPr lang="en-US" sz="1800" dirty="0" smtClean="0">
                        <a:solidFill>
                          <a:schemeClr val="tx1">
                            <a:lumMod val="50000"/>
                          </a:schemeClr>
                        </a:solidFill>
                        <a:latin typeface="+mj-lt"/>
                      </a:endParaRPr>
                    </a:p>
                  </a:txBody>
                  <a:tcPr marL="155448" marR="155448" marT="67056" marB="67056"/>
                </a:tc>
              </a:tr>
            </a:tbl>
          </a:graphicData>
        </a:graphic>
      </p:graphicFrame>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17631" y="98036"/>
            <a:ext cx="1048589" cy="900645"/>
          </a:xfrm>
          <a:prstGeom prst="rect">
            <a:avLst/>
          </a:prstGeom>
        </p:spPr>
      </p:pic>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40983443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0068" y="1940805"/>
            <a:ext cx="7404811" cy="2237591"/>
          </a:xfrm>
          <a:prstGeom prst="rect">
            <a:avLst/>
          </a:prstGeom>
        </p:spPr>
      </p:pic>
      <p:sp>
        <p:nvSpPr>
          <p:cNvPr id="5" name="Slide Number Placeholder 4"/>
          <p:cNvSpPr>
            <a:spLocks noGrp="1"/>
          </p:cNvSpPr>
          <p:nvPr>
            <p:ph type="sldNum" sz="quarter" idx="4"/>
          </p:nvPr>
        </p:nvSpPr>
        <p:spPr/>
        <p:txBody>
          <a:bodyPr/>
          <a:lstStyle/>
          <a:p>
            <a:fld id="{59FBCBD5-A728-384D-A41B-B8C6FE40EEBE}" type="slidenum">
              <a:rPr lang="en-US" smtClean="0"/>
              <a:pPr/>
              <a:t>126</a:t>
            </a:fld>
            <a:endParaRPr lang="en-US" dirty="0"/>
          </a:p>
        </p:txBody>
      </p:sp>
      <p:sp>
        <p:nvSpPr>
          <p:cNvPr id="2" name="Title 1"/>
          <p:cNvSpPr>
            <a:spLocks noGrp="1"/>
          </p:cNvSpPr>
          <p:nvPr>
            <p:ph type="title"/>
          </p:nvPr>
        </p:nvSpPr>
        <p:spPr/>
        <p:txBody>
          <a:bodyPr/>
          <a:lstStyle/>
          <a:p>
            <a:r>
              <a:rPr lang="en-US" dirty="0" smtClean="0"/>
              <a:t>Event Configuration: Inbound Email</a:t>
            </a:r>
            <a:endParaRPr lang="en-US" dirty="0"/>
          </a:p>
        </p:txBody>
      </p:sp>
      <p:sp>
        <p:nvSpPr>
          <p:cNvPr id="27" name="Content Placeholder 6"/>
          <p:cNvSpPr>
            <a:spLocks noGrp="1"/>
          </p:cNvSpPr>
          <p:nvPr>
            <p:ph sz="quarter" idx="10"/>
          </p:nvPr>
        </p:nvSpPr>
        <p:spPr>
          <a:xfrm>
            <a:off x="777243" y="5894553"/>
            <a:ext cx="14036820" cy="3418904"/>
          </a:xfrm>
        </p:spPr>
        <p:txBody>
          <a:bodyPr>
            <a:noAutofit/>
          </a:bodyPr>
          <a:lstStyle/>
          <a:p>
            <a:r>
              <a:rPr lang="en-US" sz="2400" dirty="0" smtClean="0"/>
              <a:t>Alignment Type options are:</a:t>
            </a:r>
          </a:p>
          <a:p>
            <a:pPr lvl="1"/>
            <a:r>
              <a:rPr lang="en-US" sz="1800" dirty="0" smtClean="0"/>
              <a:t>If device not found, discard unmatched email</a:t>
            </a:r>
          </a:p>
          <a:p>
            <a:pPr lvl="1"/>
            <a:r>
              <a:rPr lang="en-US" sz="1800" dirty="0" smtClean="0"/>
              <a:t>If device not found, align unmatched email with default element</a:t>
            </a:r>
          </a:p>
          <a:p>
            <a:pPr lvl="1"/>
            <a:r>
              <a:rPr lang="en-US" sz="1800" dirty="0" smtClean="0"/>
              <a:t>Override device search, align email with default element</a:t>
            </a:r>
            <a:endParaRPr lang="en-US" sz="1800" dirty="0"/>
          </a:p>
          <a:p>
            <a:r>
              <a:rPr lang="en-US" sz="2400" dirty="0"/>
              <a:t>Regex match can be on the Subject or Body of the email message</a:t>
            </a:r>
          </a:p>
          <a:p>
            <a:r>
              <a:rPr lang="en-US" sz="2400" dirty="0"/>
              <a:t>Requires that an Event Definition be created that specifies the event details such as Severity, Message, Expiry, etc…</a:t>
            </a:r>
          </a:p>
          <a:p>
            <a:r>
              <a:rPr lang="en-US" sz="2400" dirty="0"/>
              <a:t>Requires MX record in DNS zone file so that inbound email makes it to the EM7 AIO/DB </a:t>
            </a:r>
            <a:r>
              <a:rPr lang="en-US" sz="2400" dirty="0" smtClean="0"/>
              <a:t>server</a:t>
            </a:r>
            <a:endParaRPr lang="en-US" sz="2400" dirty="0"/>
          </a:p>
        </p:txBody>
      </p:sp>
      <p:sp>
        <p:nvSpPr>
          <p:cNvPr id="17" name="Text Placeholder 16"/>
          <p:cNvSpPr>
            <a:spLocks noGrp="1"/>
          </p:cNvSpPr>
          <p:nvPr>
            <p:ph type="body" sz="quarter" idx="11"/>
          </p:nvPr>
        </p:nvSpPr>
        <p:spPr>
          <a:xfrm>
            <a:off x="777243" y="1137801"/>
            <a:ext cx="14519275" cy="642620"/>
          </a:xfrm>
        </p:spPr>
        <p:txBody>
          <a:bodyPr>
            <a:noAutofit/>
          </a:bodyPr>
          <a:lstStyle/>
          <a:p>
            <a:r>
              <a:rPr lang="en-US" sz="3600" dirty="0" smtClean="0"/>
              <a:t>Registry &gt; Events &gt; Inbound Email</a:t>
            </a:r>
            <a:endParaRPr lang="en-US" sz="3600" dirty="0"/>
          </a:p>
        </p:txBody>
      </p:sp>
      <p:pic>
        <p:nvPicPr>
          <p:cNvPr id="6" name="Picture 5"/>
          <p:cNvPicPr>
            <a:picLocks noChangeAspect="1"/>
          </p:cNvPicPr>
          <p:nvPr/>
        </p:nvPicPr>
        <p:blipFill>
          <a:blip r:embed="rId3"/>
          <a:stretch>
            <a:fillRect/>
          </a:stretch>
        </p:blipFill>
        <p:spPr>
          <a:xfrm>
            <a:off x="8294802" y="1878645"/>
            <a:ext cx="6687503" cy="2053590"/>
          </a:xfrm>
          <a:prstGeom prst="rect">
            <a:avLst/>
          </a:prstGeom>
        </p:spPr>
      </p:pic>
      <p:sp>
        <p:nvSpPr>
          <p:cNvPr id="7" name="Oval 6"/>
          <p:cNvSpPr/>
          <p:nvPr/>
        </p:nvSpPr>
        <p:spPr>
          <a:xfrm>
            <a:off x="624567" y="3344294"/>
            <a:ext cx="1138102" cy="391684"/>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0" name="Oval 9"/>
          <p:cNvSpPr/>
          <p:nvPr/>
        </p:nvSpPr>
        <p:spPr>
          <a:xfrm>
            <a:off x="9937569" y="2390567"/>
            <a:ext cx="1411061" cy="363971"/>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cxnSp>
        <p:nvCxnSpPr>
          <p:cNvPr id="9" name="Straight Arrow Connector 8"/>
          <p:cNvCxnSpPr>
            <a:stCxn id="7" idx="6"/>
          </p:cNvCxnSpPr>
          <p:nvPr/>
        </p:nvCxnSpPr>
        <p:spPr>
          <a:xfrm flipV="1">
            <a:off x="1762669" y="2572555"/>
            <a:ext cx="8272056" cy="9675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stretch>
            <a:fillRect/>
          </a:stretch>
        </p:blipFill>
        <p:spPr>
          <a:xfrm>
            <a:off x="9876387" y="4383998"/>
            <a:ext cx="1762166" cy="1510555"/>
          </a:xfrm>
          <a:prstGeom prst="rect">
            <a:avLst/>
          </a:prstGeom>
        </p:spPr>
      </p:pic>
      <p:cxnSp>
        <p:nvCxnSpPr>
          <p:cNvPr id="15" name="Straight Connector 14"/>
          <p:cNvCxnSpPr/>
          <p:nvPr/>
        </p:nvCxnSpPr>
        <p:spPr>
          <a:xfrm>
            <a:off x="11638553" y="2653511"/>
            <a:ext cx="24145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Elbow Connector 17"/>
          <p:cNvCxnSpPr>
            <a:endCxn id="13" idx="3"/>
          </p:cNvCxnSpPr>
          <p:nvPr/>
        </p:nvCxnSpPr>
        <p:spPr>
          <a:xfrm rot="5400000">
            <a:off x="11030455" y="3323908"/>
            <a:ext cx="2423467" cy="12072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61093502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41366" y="2359365"/>
            <a:ext cx="9055151" cy="4594188"/>
          </a:xfrm>
          <a:prstGeom prst="rect">
            <a:avLst/>
          </a:prstGeom>
          <a:ln>
            <a:noFill/>
          </a:ln>
          <a:effectLst>
            <a:outerShdw blurRad="292100" dist="139700" dir="2700000" algn="tl" rotWithShape="0">
              <a:srgbClr val="333333">
                <a:alpha val="65000"/>
              </a:srgbClr>
            </a:outerShdw>
          </a:effectLst>
        </p:spPr>
      </p:pic>
      <p:sp>
        <p:nvSpPr>
          <p:cNvPr id="6" name="Slide Number Placeholder 5"/>
          <p:cNvSpPr>
            <a:spLocks noGrp="1"/>
          </p:cNvSpPr>
          <p:nvPr>
            <p:ph type="sldNum" sz="quarter" idx="4"/>
          </p:nvPr>
        </p:nvSpPr>
        <p:spPr/>
        <p:txBody>
          <a:bodyPr/>
          <a:lstStyle/>
          <a:p>
            <a:fld id="{59FBCBD5-A728-384D-A41B-B8C6FE40EEBE}" type="slidenum">
              <a:rPr lang="en-US" smtClean="0"/>
              <a:pPr/>
              <a:t>127</a:t>
            </a:fld>
            <a:endParaRPr lang="en-US" dirty="0"/>
          </a:p>
        </p:txBody>
      </p:sp>
      <p:sp>
        <p:nvSpPr>
          <p:cNvPr id="2" name="Title 1"/>
          <p:cNvSpPr>
            <a:spLocks noGrp="1"/>
          </p:cNvSpPr>
          <p:nvPr>
            <p:ph type="title"/>
          </p:nvPr>
        </p:nvSpPr>
        <p:spPr/>
        <p:txBody>
          <a:bodyPr>
            <a:normAutofit/>
          </a:bodyPr>
          <a:lstStyle/>
          <a:p>
            <a:r>
              <a:rPr lang="en-US" dirty="0" smtClean="0"/>
              <a:t>Event Configuration: Email</a:t>
            </a:r>
            <a:endParaRPr lang="en-US" dirty="0"/>
          </a:p>
        </p:txBody>
      </p:sp>
      <p:sp>
        <p:nvSpPr>
          <p:cNvPr id="27" name="Content Placeholder 6"/>
          <p:cNvSpPr>
            <a:spLocks noGrp="1"/>
          </p:cNvSpPr>
          <p:nvPr>
            <p:ph sz="quarter" idx="10"/>
          </p:nvPr>
        </p:nvSpPr>
        <p:spPr>
          <a:xfrm>
            <a:off x="777243" y="2359365"/>
            <a:ext cx="4939024" cy="5250209"/>
          </a:xfrm>
        </p:spPr>
        <p:txBody>
          <a:bodyPr>
            <a:normAutofit/>
          </a:bodyPr>
          <a:lstStyle/>
          <a:p>
            <a:pPr>
              <a:buFont typeface="Wingdings" panose="05000000000000000000" pitchFamily="2" charset="2"/>
              <a:buChar char="Ø"/>
            </a:pPr>
            <a:r>
              <a:rPr lang="en-US" sz="2800" dirty="0"/>
              <a:t>At least one string match is required</a:t>
            </a:r>
            <a:endParaRPr lang="en-US" sz="2800" b="1" dirty="0"/>
          </a:p>
          <a:p>
            <a:pPr>
              <a:buFont typeface="Wingdings" panose="05000000000000000000" pitchFamily="2" charset="2"/>
              <a:buChar char="Ø"/>
            </a:pPr>
            <a:r>
              <a:rPr lang="en-US" sz="2800" dirty="0"/>
              <a:t>All of the other fields can help refine the event definition, but it is the Inbound Email policy that will match the event to the actual device.</a:t>
            </a:r>
          </a:p>
        </p:txBody>
      </p:sp>
      <p:sp>
        <p:nvSpPr>
          <p:cNvPr id="17" name="Text Placeholder 16"/>
          <p:cNvSpPr>
            <a:spLocks noGrp="1"/>
          </p:cNvSpPr>
          <p:nvPr>
            <p:ph type="body" sz="quarter" idx="11"/>
          </p:nvPr>
        </p:nvSpPr>
        <p:spPr>
          <a:xfrm>
            <a:off x="777242" y="1079583"/>
            <a:ext cx="14519275" cy="642620"/>
          </a:xfrm>
        </p:spPr>
        <p:txBody>
          <a:bodyPr>
            <a:normAutofit fontScale="92500" lnSpcReduction="10000"/>
          </a:bodyPr>
          <a:lstStyle/>
          <a:p>
            <a:r>
              <a:rPr lang="en-US" dirty="0" smtClean="0"/>
              <a:t>Registry &gt; Events &gt; Event Manager &gt; Create</a:t>
            </a:r>
            <a:endParaRPr lang="en-US" dirty="0"/>
          </a:p>
        </p:txBody>
      </p:sp>
      <p:sp>
        <p:nvSpPr>
          <p:cNvPr id="5" name="Oval 4"/>
          <p:cNvSpPr/>
          <p:nvPr/>
        </p:nvSpPr>
        <p:spPr>
          <a:xfrm>
            <a:off x="10945004" y="2667924"/>
            <a:ext cx="3826413" cy="103163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solidFill>
                <a:prstClr val="white"/>
              </a:solidFill>
            </a:endParaRPr>
          </a:p>
        </p:txBody>
      </p:sp>
      <p:sp>
        <p:nvSpPr>
          <p:cNvPr id="8" name="TextBox 7"/>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207590917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p:txBody>
          <a:bodyPr/>
          <a:lstStyle/>
          <a:p>
            <a:fld id="{59FBCBD5-A728-384D-A41B-B8C6FE40EEBE}" type="slidenum">
              <a:rPr lang="en-US" smtClean="0"/>
              <a:pPr/>
              <a:t>128</a:t>
            </a:fld>
            <a:endParaRPr lang="en-US" dirty="0"/>
          </a:p>
        </p:txBody>
      </p:sp>
      <p:sp>
        <p:nvSpPr>
          <p:cNvPr id="2" name="Title 1"/>
          <p:cNvSpPr>
            <a:spLocks noGrp="1"/>
          </p:cNvSpPr>
          <p:nvPr>
            <p:ph type="title"/>
          </p:nvPr>
        </p:nvSpPr>
        <p:spPr/>
        <p:txBody>
          <a:bodyPr>
            <a:normAutofit/>
          </a:bodyPr>
          <a:lstStyle/>
          <a:p>
            <a:r>
              <a:rPr lang="en-US" dirty="0" smtClean="0"/>
              <a:t>Event Configuration: Internal</a:t>
            </a:r>
            <a:endParaRPr lang="en-US" dirty="0"/>
          </a:p>
        </p:txBody>
      </p:sp>
      <p:sp>
        <p:nvSpPr>
          <p:cNvPr id="27" name="Content Placeholder 6"/>
          <p:cNvSpPr>
            <a:spLocks noGrp="1"/>
          </p:cNvSpPr>
          <p:nvPr>
            <p:ph sz="quarter" idx="10"/>
          </p:nvPr>
        </p:nvSpPr>
        <p:spPr>
          <a:xfrm>
            <a:off x="627613" y="2072335"/>
            <a:ext cx="5224547" cy="6851137"/>
          </a:xfrm>
        </p:spPr>
        <p:txBody>
          <a:bodyPr>
            <a:normAutofit/>
          </a:bodyPr>
          <a:lstStyle/>
          <a:p>
            <a:pPr>
              <a:buFont typeface="Wingdings" panose="05000000000000000000" pitchFamily="2" charset="2"/>
              <a:buChar char="Ø"/>
            </a:pPr>
            <a:r>
              <a:rPr lang="en-US" sz="2400" dirty="0"/>
              <a:t>Internal Events are delivered as part of the </a:t>
            </a:r>
            <a:r>
              <a:rPr lang="en-US" sz="2400" dirty="0" smtClean="0"/>
              <a:t>ScienceLogic code </a:t>
            </a:r>
            <a:r>
              <a:rPr lang="en-US" sz="2400" dirty="0"/>
              <a:t>base and patches</a:t>
            </a:r>
          </a:p>
          <a:p>
            <a:pPr>
              <a:buFont typeface="Wingdings" panose="05000000000000000000" pitchFamily="2" charset="2"/>
              <a:buChar char="Ø"/>
            </a:pPr>
            <a:r>
              <a:rPr lang="en-US" sz="2400" dirty="0"/>
              <a:t>There 177 internal events such as Backup beginning, Maintenance Window begin/end, Asset Service Policy expiration, Interface and File system thresholds, etc…</a:t>
            </a:r>
          </a:p>
          <a:p>
            <a:pPr>
              <a:buFont typeface="Wingdings" panose="05000000000000000000" pitchFamily="2" charset="2"/>
              <a:buChar char="Ø"/>
            </a:pPr>
            <a:r>
              <a:rPr lang="en-US" sz="2400" dirty="0"/>
              <a:t>Settings in an Internal Event are configurable, such as Severity or the Event Message</a:t>
            </a:r>
          </a:p>
          <a:p>
            <a:pPr>
              <a:buFont typeface="Wingdings" panose="05000000000000000000" pitchFamily="2" charset="2"/>
              <a:buChar char="Ø"/>
            </a:pPr>
            <a:r>
              <a:rPr lang="en-US" sz="2400" dirty="0"/>
              <a:t>Link-Message should not be changed or the Event will not work as expected</a:t>
            </a:r>
          </a:p>
          <a:p>
            <a:pPr>
              <a:buFont typeface="Wingdings" panose="05000000000000000000" pitchFamily="2" charset="2"/>
              <a:buChar char="Ø"/>
            </a:pPr>
            <a:endParaRPr lang="en-US" sz="2400" dirty="0"/>
          </a:p>
          <a:p>
            <a:pPr>
              <a:buFont typeface="Wingdings" panose="05000000000000000000" pitchFamily="2" charset="2"/>
              <a:buChar char="Ø"/>
            </a:pPr>
            <a:endParaRPr lang="en-US" sz="2400" dirty="0"/>
          </a:p>
        </p:txBody>
      </p:sp>
      <p:sp>
        <p:nvSpPr>
          <p:cNvPr id="17" name="Text Placeholder 16"/>
          <p:cNvSpPr>
            <a:spLocks noGrp="1"/>
          </p:cNvSpPr>
          <p:nvPr>
            <p:ph type="body" sz="quarter" idx="11"/>
          </p:nvPr>
        </p:nvSpPr>
        <p:spPr>
          <a:xfrm>
            <a:off x="777242" y="1124277"/>
            <a:ext cx="14519275" cy="642620"/>
          </a:xfrm>
        </p:spPr>
        <p:txBody>
          <a:bodyPr>
            <a:normAutofit fontScale="92500" lnSpcReduction="10000"/>
          </a:bodyPr>
          <a:lstStyle/>
          <a:p>
            <a:r>
              <a:rPr lang="en-US" dirty="0" smtClean="0"/>
              <a:t>Registry &gt; Events &gt; Event Manager &gt; Create</a:t>
            </a:r>
            <a:endParaRPr lang="en-US" dirty="0"/>
          </a:p>
        </p:txBody>
      </p:sp>
      <p:grpSp>
        <p:nvGrpSpPr>
          <p:cNvPr id="6" name="Group 5"/>
          <p:cNvGrpSpPr/>
          <p:nvPr/>
        </p:nvGrpSpPr>
        <p:grpSpPr>
          <a:xfrm>
            <a:off x="6284422" y="2072335"/>
            <a:ext cx="9012095" cy="6805428"/>
            <a:chOff x="4727576" y="1545579"/>
            <a:chExt cx="4156044" cy="3471483"/>
          </a:xfrm>
        </p:grpSpPr>
        <p:pic>
          <p:nvPicPr>
            <p:cNvPr id="3" name="Picture 2"/>
            <p:cNvPicPr>
              <a:picLocks noChangeAspect="1"/>
            </p:cNvPicPr>
            <p:nvPr/>
          </p:nvPicPr>
          <p:blipFill>
            <a:blip r:embed="rId2"/>
            <a:stretch>
              <a:fillRect/>
            </a:stretch>
          </p:blipFill>
          <p:spPr>
            <a:xfrm>
              <a:off x="4727576" y="1545579"/>
              <a:ext cx="4156044" cy="3354654"/>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4727576" y="4588183"/>
              <a:ext cx="3396828" cy="428879"/>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9" name="TextBox 8"/>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0297976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825" y="1295325"/>
            <a:ext cx="14685843" cy="653312"/>
          </a:xfrm>
        </p:spPr>
        <p:txBody>
          <a:bodyPr>
            <a:normAutofit lnSpcReduction="10000"/>
          </a:bodyPr>
          <a:lstStyle/>
          <a:p>
            <a:pPr marL="0" indent="0">
              <a:buNone/>
            </a:pPr>
            <a:r>
              <a:rPr lang="en-US" dirty="0" smtClean="0"/>
              <a:t>Create an Event Policy for the following Internal Message:</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129</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236648903"/>
              </p:ext>
            </p:extLst>
          </p:nvPr>
        </p:nvGraphicFramePr>
        <p:xfrm>
          <a:off x="643112" y="2338305"/>
          <a:ext cx="14124448" cy="2372239"/>
        </p:xfrm>
        <a:graphic>
          <a:graphicData uri="http://schemas.openxmlformats.org/drawingml/2006/table">
            <a:tbl>
              <a:tblPr firstRow="1" bandRow="1">
                <a:tableStyleId>{5C22544A-7EE6-4342-B048-85BDC9FD1C3A}</a:tableStyleId>
              </a:tblPr>
              <a:tblGrid>
                <a:gridCol w="1839288"/>
                <a:gridCol w="1236737"/>
                <a:gridCol w="1205929"/>
                <a:gridCol w="1301894"/>
                <a:gridCol w="1313264"/>
                <a:gridCol w="1221332"/>
                <a:gridCol w="3046618"/>
                <a:gridCol w="2959386"/>
              </a:tblGrid>
              <a:tr h="1134356">
                <a:tc>
                  <a:txBody>
                    <a:bodyPr/>
                    <a:lstStyle/>
                    <a:p>
                      <a:pPr algn="ctr"/>
                      <a:r>
                        <a:rPr lang="en-US" sz="1800" dirty="0" smtClean="0">
                          <a:latin typeface="+mj-lt"/>
                        </a:rPr>
                        <a:t>Event</a:t>
                      </a:r>
                      <a:endParaRPr lang="en-US" sz="1800" dirty="0">
                        <a:latin typeface="+mj-lt"/>
                      </a:endParaRPr>
                    </a:p>
                  </a:txBody>
                  <a:tcPr marL="155448" marR="155448" marT="67056" marB="67056"/>
                </a:tc>
                <a:tc>
                  <a:txBody>
                    <a:bodyPr/>
                    <a:lstStyle/>
                    <a:p>
                      <a:pPr algn="ctr"/>
                      <a:r>
                        <a:rPr lang="en-US" sz="1800" dirty="0" smtClean="0">
                          <a:latin typeface="+mj-lt"/>
                        </a:rPr>
                        <a:t>Severity</a:t>
                      </a:r>
                      <a:endParaRPr lang="en-US" sz="1800" dirty="0">
                        <a:latin typeface="+mj-lt"/>
                      </a:endParaRPr>
                    </a:p>
                  </a:txBody>
                  <a:tcPr marL="155448" marR="155448" marT="67056" marB="67056"/>
                </a:tc>
                <a:tc>
                  <a:txBody>
                    <a:bodyPr/>
                    <a:lstStyle/>
                    <a:p>
                      <a:pPr algn="ctr"/>
                      <a:r>
                        <a:rPr lang="en-US" sz="1800" dirty="0" smtClean="0">
                          <a:latin typeface="+mj-lt"/>
                        </a:rPr>
                        <a:t>Event Source</a:t>
                      </a:r>
                      <a:endParaRPr lang="en-US" sz="1800" dirty="0">
                        <a:latin typeface="+mj-lt"/>
                      </a:endParaRPr>
                    </a:p>
                  </a:txBody>
                  <a:tcPr marL="155448" marR="155448" marT="67056" marB="67056"/>
                </a:tc>
                <a:tc>
                  <a:txBody>
                    <a:bodyPr/>
                    <a:lstStyle/>
                    <a:p>
                      <a:pPr algn="ctr"/>
                      <a:r>
                        <a:rPr lang="en-US" sz="1800" dirty="0" smtClean="0">
                          <a:latin typeface="+mj-lt"/>
                        </a:rPr>
                        <a:t>Event Message</a:t>
                      </a:r>
                      <a:endParaRPr lang="en-US" sz="1800" dirty="0">
                        <a:latin typeface="+mj-lt"/>
                      </a:endParaRPr>
                    </a:p>
                  </a:txBody>
                  <a:tcPr marL="155448" marR="155448" marT="67056" marB="67056"/>
                </a:tc>
                <a:tc>
                  <a:txBody>
                    <a:bodyPr/>
                    <a:lstStyle/>
                    <a:p>
                      <a:pPr algn="ctr"/>
                      <a:r>
                        <a:rPr lang="en-US" sz="1800" dirty="0" smtClean="0">
                          <a:latin typeface="+mj-lt"/>
                        </a:rPr>
                        <a:t>Expiry</a:t>
                      </a:r>
                      <a:endParaRPr lang="en-US" sz="1800" dirty="0">
                        <a:latin typeface="+mj-lt"/>
                      </a:endParaRPr>
                    </a:p>
                  </a:txBody>
                  <a:tcPr marL="155448" marR="155448" marT="67056" marB="67056"/>
                </a:tc>
                <a:tc>
                  <a:txBody>
                    <a:bodyPr/>
                    <a:lstStyle/>
                    <a:p>
                      <a:pPr algn="ctr"/>
                      <a:r>
                        <a:rPr lang="en-US" sz="1800" dirty="0" smtClean="0">
                          <a:latin typeface="+mj-lt"/>
                        </a:rPr>
                        <a:t>Auto-Clear</a:t>
                      </a:r>
                      <a:endParaRPr lang="en-US" sz="1800" dirty="0">
                        <a:latin typeface="+mj-lt"/>
                      </a:endParaRPr>
                    </a:p>
                  </a:txBody>
                  <a:tcPr marL="155448" marR="155448" marT="67056" marB="67056"/>
                </a:tc>
                <a:tc>
                  <a:txBody>
                    <a:bodyPr/>
                    <a:lstStyle/>
                    <a:p>
                      <a:pPr algn="ctr"/>
                      <a:r>
                        <a:rPr lang="en-US" sz="1800" dirty="0" smtClean="0">
                          <a:latin typeface="+mj-lt"/>
                        </a:rPr>
                        <a:t>Link-Message</a:t>
                      </a:r>
                      <a:endParaRPr lang="en-US" sz="1800" dirty="0">
                        <a:latin typeface="+mj-lt"/>
                      </a:endParaRPr>
                    </a:p>
                  </a:txBody>
                  <a:tcPr marL="155448" marR="155448" marT="67056" marB="67056"/>
                </a:tc>
                <a:tc>
                  <a:txBody>
                    <a:bodyPr/>
                    <a:lstStyle/>
                    <a:p>
                      <a:pPr algn="ctr"/>
                      <a:r>
                        <a:rPr lang="en-US" sz="1800" dirty="0" smtClean="0">
                          <a:latin typeface="+mj-lt"/>
                        </a:rPr>
                        <a:t>First</a:t>
                      </a:r>
                      <a:r>
                        <a:rPr lang="en-US" sz="1800" baseline="0" dirty="0" smtClean="0">
                          <a:latin typeface="+mj-lt"/>
                        </a:rPr>
                        <a:t> String Match</a:t>
                      </a:r>
                      <a:endParaRPr lang="en-US" sz="1800" dirty="0">
                        <a:latin typeface="+mj-lt"/>
                      </a:endParaRPr>
                    </a:p>
                  </a:txBody>
                  <a:tcPr marL="155448" marR="155448" marT="67056" marB="67056"/>
                </a:tc>
              </a:tr>
              <a:tr h="123788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lumMod val="50000"/>
                            </a:schemeClr>
                          </a:solidFill>
                          <a:latin typeface="+mj-lt"/>
                        </a:rPr>
                        <a:t>Ticket Status Changed</a:t>
                      </a:r>
                    </a:p>
                  </a:txBody>
                  <a:tcPr marL="155448" marR="155448" marT="67056" marB="67056"/>
                </a:tc>
                <a:tc>
                  <a:txBody>
                    <a:bodyPr/>
                    <a:lstStyle/>
                    <a:p>
                      <a:pPr algn="l"/>
                      <a:r>
                        <a:rPr lang="en-US" sz="1800" dirty="0" smtClean="0">
                          <a:solidFill>
                            <a:schemeClr val="tx1">
                              <a:lumMod val="50000"/>
                            </a:schemeClr>
                          </a:solidFill>
                          <a:latin typeface="+mj-lt"/>
                        </a:rPr>
                        <a:t>Minor</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solidFill>
                            <a:schemeClr val="tx1">
                              <a:lumMod val="50000"/>
                            </a:schemeClr>
                          </a:solidFill>
                          <a:latin typeface="+mj-lt"/>
                        </a:rPr>
                        <a:t>Internal</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solidFill>
                            <a:schemeClr val="tx1">
                              <a:lumMod val="50000"/>
                            </a:schemeClr>
                          </a:solidFill>
                          <a:latin typeface="+mj-lt"/>
                        </a:rPr>
                        <a:t>%M</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solidFill>
                            <a:schemeClr val="tx1">
                              <a:lumMod val="50000"/>
                            </a:schemeClr>
                          </a:solidFill>
                          <a:latin typeface="+mj-lt"/>
                        </a:rPr>
                        <a:t>30</a:t>
                      </a:r>
                      <a:r>
                        <a:rPr lang="en-US" sz="1800" baseline="0" dirty="0" smtClean="0">
                          <a:solidFill>
                            <a:schemeClr val="tx1">
                              <a:lumMod val="50000"/>
                            </a:schemeClr>
                          </a:solidFill>
                          <a:latin typeface="+mj-lt"/>
                        </a:rPr>
                        <a:t> min</a:t>
                      </a:r>
                      <a:endParaRPr lang="en-US" sz="18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mj-lt"/>
                        </a:rPr>
                        <a:t>N/A</a:t>
                      </a: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mj-lt"/>
                        </a:rPr>
                        <a:t>610 – Ticket Status</a:t>
                      </a:r>
                      <a:r>
                        <a:rPr lang="en-US" sz="1800" baseline="0" dirty="0" smtClean="0">
                          <a:solidFill>
                            <a:schemeClr val="tx1">
                              <a:lumMod val="50000"/>
                            </a:schemeClr>
                          </a:solidFill>
                          <a:latin typeface="+mj-lt"/>
                        </a:rPr>
                        <a:t> Changed: %V</a:t>
                      </a:r>
                      <a:endParaRPr lang="en-US" sz="1800" dirty="0" smtClean="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lumMod val="50000"/>
                            </a:schemeClr>
                          </a:solidFill>
                          <a:latin typeface="+mj-lt"/>
                        </a:rPr>
                        <a:t>Open to Pending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solidFill>
                          <a:schemeClr val="tx1">
                            <a:lumMod val="50000"/>
                          </a:schemeClr>
                        </a:solidFill>
                        <a:latin typeface="+mj-lt"/>
                      </a:endParaRPr>
                    </a:p>
                  </a:txBody>
                  <a:tcPr marL="155448" marR="155448" marT="67056" marB="67056"/>
                </a:tc>
              </a:tr>
            </a:tbl>
          </a:graphicData>
        </a:graphic>
      </p:graphicFrame>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17631" y="98036"/>
            <a:ext cx="1048589" cy="900645"/>
          </a:xfrm>
          <a:prstGeom prst="rect">
            <a:avLst/>
          </a:prstGeom>
        </p:spPr>
      </p:pic>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2720021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600" dirty="0" smtClean="0">
                <a:solidFill>
                  <a:schemeClr val="tx1">
                    <a:lumMod val="50000"/>
                  </a:schemeClr>
                </a:solidFill>
              </a:rPr>
              <a:t>Nesting layout boxes and fields allows you to build tab pages</a:t>
            </a:r>
            <a:endParaRPr lang="en-US" sz="3600" dirty="0">
              <a:solidFill>
                <a:schemeClr val="tx1">
                  <a:lumMod val="50000"/>
                </a:schemeClr>
              </a:solidFill>
            </a:endParaRPr>
          </a:p>
        </p:txBody>
      </p:sp>
      <p:sp>
        <p:nvSpPr>
          <p:cNvPr id="2" name="Title 1"/>
          <p:cNvSpPr>
            <a:spLocks noGrp="1"/>
          </p:cNvSpPr>
          <p:nvPr>
            <p:ph type="title"/>
          </p:nvPr>
        </p:nvSpPr>
        <p:spPr/>
        <p:txBody>
          <a:bodyPr/>
          <a:lstStyle/>
          <a:p>
            <a:r>
              <a:rPr lang="en-US" dirty="0">
                <a:solidFill>
                  <a:schemeClr val="tx1">
                    <a:lumMod val="50000"/>
                  </a:schemeClr>
                </a:solidFill>
              </a:rPr>
              <a:t>Form Fields: </a:t>
            </a:r>
            <a:r>
              <a:rPr lang="en-US" dirty="0" smtClean="0">
                <a:solidFill>
                  <a:schemeClr val="tx1">
                    <a:lumMod val="50000"/>
                  </a:schemeClr>
                </a:solidFill>
              </a:rPr>
              <a:t>Tabbed Layout</a:t>
            </a:r>
            <a:endParaRPr lang="en-US" dirty="0">
              <a:solidFill>
                <a:schemeClr val="tx1">
                  <a:lumMod val="50000"/>
                </a:schemeClr>
              </a:solidFill>
            </a:endParaRPr>
          </a:p>
        </p:txBody>
      </p:sp>
      <p:sp>
        <p:nvSpPr>
          <p:cNvPr id="11" name="Slide Number Placeholder 10"/>
          <p:cNvSpPr>
            <a:spLocks noGrp="1"/>
          </p:cNvSpPr>
          <p:nvPr>
            <p:ph type="sldNum" sz="quarter" idx="4"/>
          </p:nvPr>
        </p:nvSpPr>
        <p:spPr/>
        <p:txBody>
          <a:bodyPr/>
          <a:lstStyle/>
          <a:p>
            <a:fld id="{59FBCBD5-A728-384D-A41B-B8C6FE40EEBE}" type="slidenum">
              <a:rPr lang="en-US" smtClean="0"/>
              <a:pPr/>
              <a:t>13</a:t>
            </a:fld>
            <a:endParaRPr lang="en-US" dirty="0"/>
          </a:p>
        </p:txBody>
      </p:sp>
      <p:sp>
        <p:nvSpPr>
          <p:cNvPr id="7" name="Content Placeholder 2"/>
          <p:cNvSpPr txBox="1">
            <a:spLocks/>
          </p:cNvSpPr>
          <p:nvPr/>
        </p:nvSpPr>
        <p:spPr>
          <a:xfrm>
            <a:off x="610021" y="2748087"/>
            <a:ext cx="3637666" cy="5807190"/>
          </a:xfrm>
          <a:prstGeom prst="rect">
            <a:avLst/>
          </a:prstGeom>
        </p:spPr>
        <p:txBody>
          <a:bodyPr vert="horz" lIns="109728" tIns="54864" rIns="109728" bIns="54864" rtlCol="0">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tx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3298D4"/>
              </a:buClr>
            </a:pPr>
            <a:r>
              <a:rPr lang="en-US" sz="2200" dirty="0">
                <a:latin typeface="+mn-lt"/>
              </a:rPr>
              <a:t>Layout </a:t>
            </a:r>
            <a:r>
              <a:rPr lang="en-US" sz="2200" dirty="0" smtClean="0">
                <a:latin typeface="+mn-lt"/>
              </a:rPr>
              <a:t>options - </a:t>
            </a:r>
            <a:r>
              <a:rPr lang="en-US" sz="2200" dirty="0">
                <a:latin typeface="+mn-lt"/>
              </a:rPr>
              <a:t>the type and position of one or more </a:t>
            </a:r>
            <a:r>
              <a:rPr lang="en-US" sz="2200" dirty="0" smtClean="0">
                <a:latin typeface="+mn-lt"/>
              </a:rPr>
              <a:t>fields </a:t>
            </a:r>
            <a:r>
              <a:rPr lang="en-US" sz="2200" dirty="0">
                <a:latin typeface="+mn-lt"/>
              </a:rPr>
              <a:t>in the pane will be arranged </a:t>
            </a:r>
            <a:r>
              <a:rPr lang="en-US" sz="2200" dirty="0" smtClean="0">
                <a:latin typeface="+mn-lt"/>
              </a:rPr>
              <a:t>horizontally or Vertically.</a:t>
            </a:r>
            <a:endParaRPr lang="en-US" sz="2200" dirty="0">
              <a:latin typeface="+mn-lt"/>
            </a:endParaRPr>
          </a:p>
          <a:p>
            <a:pPr>
              <a:buClr>
                <a:srgbClr val="3298D4"/>
              </a:buClr>
            </a:pPr>
            <a:r>
              <a:rPr lang="en-US" sz="2200" dirty="0">
                <a:latin typeface="+mn-lt"/>
              </a:rPr>
              <a:t>Field </a:t>
            </a:r>
            <a:r>
              <a:rPr lang="en-US" sz="2200" dirty="0" smtClean="0">
                <a:latin typeface="+mn-lt"/>
              </a:rPr>
              <a:t>set – Allows definition of the box.</a:t>
            </a:r>
            <a:endParaRPr lang="en-US" sz="2200" dirty="0">
              <a:latin typeface="+mn-lt"/>
            </a:endParaRPr>
          </a:p>
          <a:p>
            <a:pPr>
              <a:buClr>
                <a:srgbClr val="3298D4"/>
              </a:buClr>
            </a:pPr>
            <a:r>
              <a:rPr lang="en-US" sz="2200" dirty="0" smtClean="0">
                <a:latin typeface="+mn-lt"/>
              </a:rPr>
              <a:t>Add Forms - </a:t>
            </a:r>
            <a:r>
              <a:rPr lang="en-US" sz="2200" dirty="0">
                <a:latin typeface="+mn-lt"/>
              </a:rPr>
              <a:t>type of field to embed in the </a:t>
            </a:r>
            <a:r>
              <a:rPr lang="en-US" sz="2200" dirty="0" smtClean="0">
                <a:latin typeface="+mn-lt"/>
              </a:rPr>
              <a:t>ScienceLogic page</a:t>
            </a:r>
          </a:p>
          <a:p>
            <a:pPr>
              <a:buClr>
                <a:srgbClr val="3298D4"/>
              </a:buClr>
            </a:pPr>
            <a:r>
              <a:rPr lang="en-US" sz="2200" dirty="0" smtClean="0">
                <a:latin typeface="+mn-lt"/>
              </a:rPr>
              <a:t>Use </a:t>
            </a:r>
            <a:r>
              <a:rPr lang="en-US" sz="2200" dirty="0">
                <a:latin typeface="+mn-lt"/>
              </a:rPr>
              <a:t>the “Hand” to move fields</a:t>
            </a:r>
          </a:p>
          <a:p>
            <a:pPr>
              <a:buClr>
                <a:srgbClr val="3298D4"/>
              </a:buClr>
            </a:pPr>
            <a:r>
              <a:rPr lang="en-US" sz="2200" dirty="0">
                <a:latin typeface="+mn-lt"/>
              </a:rPr>
              <a:t>Can be required fields</a:t>
            </a:r>
          </a:p>
        </p:txBody>
      </p:sp>
      <p:sp>
        <p:nvSpPr>
          <p:cNvPr id="21" name="TextBox 20"/>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739" y="2387599"/>
            <a:ext cx="6710416" cy="5173543"/>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487" y="5918200"/>
            <a:ext cx="6677025" cy="2895600"/>
          </a:xfrm>
          <a:prstGeom prst="rect">
            <a:avLst/>
          </a:prstGeom>
        </p:spPr>
      </p:pic>
      <p:cxnSp>
        <p:nvCxnSpPr>
          <p:cNvPr id="17" name="Elbow Connector 16"/>
          <p:cNvCxnSpPr/>
          <p:nvPr/>
        </p:nvCxnSpPr>
        <p:spPr>
          <a:xfrm rot="16200000" flipH="1">
            <a:off x="10153650" y="3435350"/>
            <a:ext cx="2679700" cy="2286000"/>
          </a:xfrm>
          <a:prstGeom prst="bentConnector3">
            <a:avLst>
              <a:gd name="adj1" fmla="val 2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5486400" y="5261649"/>
            <a:ext cx="457200" cy="2501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486400" y="3238499"/>
            <a:ext cx="342900" cy="5207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10439400" y="4739656"/>
            <a:ext cx="406400" cy="424279"/>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dirty="0">
              <a:solidFill>
                <a:prstClr val="white"/>
              </a:solidFill>
            </a:endParaRPr>
          </a:p>
        </p:txBody>
      </p:sp>
      <p:sp>
        <p:nvSpPr>
          <p:cNvPr id="27" name="Oval 26"/>
          <p:cNvSpPr/>
          <p:nvPr/>
        </p:nvSpPr>
        <p:spPr>
          <a:xfrm>
            <a:off x="9781608" y="3320220"/>
            <a:ext cx="657792" cy="31198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dirty="0">
              <a:solidFill>
                <a:prstClr val="white"/>
              </a:solidFill>
            </a:endParaRPr>
          </a:p>
        </p:txBody>
      </p:sp>
      <p:sp>
        <p:nvSpPr>
          <p:cNvPr id="5" name="TextBox 4"/>
          <p:cNvSpPr txBox="1"/>
          <p:nvPr/>
        </p:nvSpPr>
        <p:spPr>
          <a:xfrm>
            <a:off x="13009418" y="5261649"/>
            <a:ext cx="1508746" cy="538609"/>
          </a:xfrm>
          <a:prstGeom prst="rect">
            <a:avLst/>
          </a:prstGeom>
          <a:noFill/>
        </p:spPr>
        <p:txBody>
          <a:bodyPr wrap="none" rtlCol="0">
            <a:spAutoFit/>
          </a:bodyPr>
          <a:lstStyle/>
          <a:p>
            <a:r>
              <a:rPr lang="en-US" dirty="0" smtClean="0">
                <a:solidFill>
                  <a:schemeClr val="tx1">
                    <a:lumMod val="50000"/>
                  </a:schemeClr>
                </a:solidFill>
                <a:latin typeface="+mj-lt"/>
              </a:rPr>
              <a:t>Preview</a:t>
            </a:r>
            <a:endParaRPr lang="en-US" dirty="0">
              <a:solidFill>
                <a:schemeClr val="tx1">
                  <a:lumMod val="50000"/>
                </a:schemeClr>
              </a:solidFill>
              <a:latin typeface="+mj-lt"/>
            </a:endParaRPr>
          </a:p>
        </p:txBody>
      </p:sp>
    </p:spTree>
    <p:extLst>
      <p:ext uri="{BB962C8B-B14F-4D97-AF65-F5344CB8AC3E}">
        <p14:creationId xmlns:p14="http://schemas.microsoft.com/office/powerpoint/2010/main" val="228677769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056125203"/>
              </p:ext>
            </p:extLst>
          </p:nvPr>
        </p:nvGraphicFramePr>
        <p:xfrm>
          <a:off x="474981" y="3243702"/>
          <a:ext cx="14292578" cy="5285157"/>
        </p:xfrm>
        <a:graphic>
          <a:graphicData uri="http://schemas.openxmlformats.org/drawingml/2006/table">
            <a:tbl>
              <a:tblPr firstRow="1" bandRow="1">
                <a:tableStyleId>{BC89EF96-8CEA-46FF-86C4-4CE0E7609802}</a:tableStyleId>
              </a:tblPr>
              <a:tblGrid>
                <a:gridCol w="4230098"/>
                <a:gridCol w="6800850"/>
                <a:gridCol w="1498963"/>
                <a:gridCol w="1762667"/>
              </a:tblGrid>
              <a:tr h="957570">
                <a:tc>
                  <a:txBody>
                    <a:bodyPr/>
                    <a:lstStyle/>
                    <a:p>
                      <a:r>
                        <a:rPr lang="en-US" sz="2400" dirty="0" smtClean="0">
                          <a:solidFill>
                            <a:schemeClr val="bg1"/>
                          </a:solidFill>
                        </a:rPr>
                        <a:t>Name</a:t>
                      </a:r>
                      <a:endParaRPr lang="en-US" sz="2400" dirty="0">
                        <a:solidFill>
                          <a:schemeClr val="bg1"/>
                        </a:solidFill>
                        <a:latin typeface="+mj-lt"/>
                      </a:endParaRPr>
                    </a:p>
                  </a:txBody>
                  <a:tcPr marL="155448" marR="155448" marT="67056" marB="67056">
                    <a:solidFill>
                      <a:schemeClr val="accent1"/>
                    </a:solidFill>
                  </a:tcPr>
                </a:tc>
                <a:tc>
                  <a:txBody>
                    <a:bodyPr/>
                    <a:lstStyle/>
                    <a:p>
                      <a:r>
                        <a:rPr lang="en-US" sz="2400" dirty="0" smtClean="0">
                          <a:solidFill>
                            <a:schemeClr val="bg1"/>
                          </a:solidFill>
                        </a:rPr>
                        <a:t>Description</a:t>
                      </a:r>
                      <a:endParaRPr lang="en-US" sz="2400" dirty="0">
                        <a:solidFill>
                          <a:schemeClr val="bg1"/>
                        </a:solidFill>
                        <a:latin typeface="+mj-lt"/>
                      </a:endParaRPr>
                    </a:p>
                  </a:txBody>
                  <a:tcPr marL="155448" marR="155448" marT="67056" marB="67056">
                    <a:solidFill>
                      <a:schemeClr val="accent1"/>
                    </a:solidFill>
                  </a:tcPr>
                </a:tc>
                <a:tc>
                  <a:txBody>
                    <a:bodyPr/>
                    <a:lstStyle/>
                    <a:p>
                      <a:r>
                        <a:rPr lang="en-US" sz="2400" dirty="0" smtClean="0">
                          <a:solidFill>
                            <a:schemeClr val="bg1"/>
                          </a:solidFill>
                        </a:rPr>
                        <a:t>Apps</a:t>
                      </a:r>
                      <a:endParaRPr lang="en-US" sz="2400" dirty="0">
                        <a:solidFill>
                          <a:schemeClr val="bg1"/>
                        </a:solidFill>
                        <a:latin typeface="+mj-lt"/>
                      </a:endParaRPr>
                    </a:p>
                  </a:txBody>
                  <a:tcPr marL="155448" marR="155448" marT="67056" marB="67056">
                    <a:solidFill>
                      <a:schemeClr val="accent1"/>
                    </a:solidFill>
                  </a:tcPr>
                </a:tc>
                <a:tc>
                  <a:txBody>
                    <a:bodyPr/>
                    <a:lstStyle/>
                    <a:p>
                      <a:r>
                        <a:rPr lang="en-US" sz="2400" dirty="0" smtClean="0">
                          <a:solidFill>
                            <a:schemeClr val="bg1"/>
                          </a:solidFill>
                        </a:rPr>
                        <a:t>Events</a:t>
                      </a:r>
                      <a:endParaRPr lang="en-US" sz="2400" dirty="0">
                        <a:solidFill>
                          <a:schemeClr val="bg1"/>
                        </a:solidFill>
                        <a:latin typeface="+mj-lt"/>
                      </a:endParaRPr>
                    </a:p>
                  </a:txBody>
                  <a:tcPr marL="155448" marR="155448" marT="67056" marB="67056">
                    <a:solidFill>
                      <a:schemeClr val="accent1"/>
                    </a:solidFill>
                  </a:tcPr>
                </a:tc>
              </a:tr>
              <a:tr h="1076405">
                <a:tc>
                  <a:txBody>
                    <a:bodyPr/>
                    <a:lstStyle/>
                    <a:p>
                      <a:r>
                        <a:rPr lang="en-US" sz="1800" dirty="0" smtClean="0"/>
                        <a:t>EM7 Default Dynamic Applications</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Applications and Event</a:t>
                      </a:r>
                      <a:r>
                        <a:rPr lang="en-US" sz="1800" baseline="0" dirty="0" smtClean="0"/>
                        <a:t> Policies for EM7 self monitoring</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4</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2</a:t>
                      </a:r>
                      <a:endParaRPr lang="en-US" sz="1800" dirty="0">
                        <a:solidFill>
                          <a:schemeClr val="tx1">
                            <a:lumMod val="50000"/>
                          </a:schemeClr>
                        </a:solidFill>
                        <a:latin typeface="+mj-lt"/>
                      </a:endParaRPr>
                    </a:p>
                  </a:txBody>
                  <a:tcPr marL="155448" marR="155448" marT="67056" marB="67056"/>
                </a:tc>
              </a:tr>
              <a:tr h="988535">
                <a:tc>
                  <a:txBody>
                    <a:bodyPr/>
                    <a:lstStyle/>
                    <a:p>
                      <a:r>
                        <a:rPr lang="en-US" sz="1800" dirty="0" smtClean="0"/>
                        <a:t>EM7 Default Internal Events</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Event policies for internally generated alerts</a:t>
                      </a:r>
                      <a:endParaRPr lang="en-US" sz="1800" dirty="0">
                        <a:solidFill>
                          <a:schemeClr val="tx1">
                            <a:lumMod val="50000"/>
                          </a:schemeClr>
                        </a:solidFill>
                        <a:latin typeface="+mj-lt"/>
                      </a:endParaRPr>
                    </a:p>
                  </a:txBody>
                  <a:tcPr marL="155448" marR="155448" marT="67056" marB="67056"/>
                </a:tc>
                <a:tc>
                  <a:txBody>
                    <a:bodyPr/>
                    <a:lstStyle/>
                    <a:p>
                      <a:endParaRPr lang="en-US" sz="1800" dirty="0">
                        <a:solidFill>
                          <a:schemeClr val="tx1">
                            <a:lumMod val="50000"/>
                          </a:schemeClr>
                        </a:solidFill>
                        <a:latin typeface="+mj-lt"/>
                      </a:endParaRPr>
                    </a:p>
                  </a:txBody>
                  <a:tcPr marL="155448" marR="155448" marT="67056" marB="67056"/>
                </a:tc>
                <a:tc>
                  <a:txBody>
                    <a:bodyPr/>
                    <a:lstStyle/>
                    <a:p>
                      <a:r>
                        <a:rPr lang="en-US" sz="1800" dirty="0" smtClean="0"/>
                        <a:t>174</a:t>
                      </a:r>
                      <a:endParaRPr lang="en-US" sz="1800" dirty="0">
                        <a:solidFill>
                          <a:schemeClr val="tx1">
                            <a:lumMod val="50000"/>
                          </a:schemeClr>
                        </a:solidFill>
                        <a:latin typeface="+mj-lt"/>
                      </a:endParaRPr>
                    </a:p>
                  </a:txBody>
                  <a:tcPr marL="155448" marR="155448" marT="67056" marB="67056"/>
                </a:tc>
              </a:tr>
              <a:tr h="1274112">
                <a:tc>
                  <a:txBody>
                    <a:bodyPr/>
                    <a:lstStyle/>
                    <a:p>
                      <a:r>
                        <a:rPr lang="en-US" sz="1800" dirty="0" smtClean="0"/>
                        <a:t>EM7 Default Syslog Events</a:t>
                      </a:r>
                      <a:endParaRPr lang="en-US" sz="18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Event policies for Syslog</a:t>
                      </a:r>
                      <a:r>
                        <a:rPr lang="en-US" sz="1800" baseline="0" dirty="0" smtClean="0"/>
                        <a:t> </a:t>
                      </a:r>
                      <a:r>
                        <a:rPr lang="en-US" sz="1800" dirty="0" smtClean="0"/>
                        <a:t>generated alerts</a:t>
                      </a:r>
                      <a:endParaRPr lang="en-US" sz="1800" dirty="0" smtClean="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77</a:t>
                      </a:r>
                      <a:endParaRPr lang="en-US" sz="1800" dirty="0" smtClean="0">
                        <a:solidFill>
                          <a:schemeClr val="tx1">
                            <a:lumMod val="50000"/>
                          </a:schemeClr>
                        </a:solidFill>
                        <a:latin typeface="+mj-lt"/>
                      </a:endParaRPr>
                    </a:p>
                  </a:txBody>
                  <a:tcPr marL="155448" marR="155448" marT="67056" marB="67056"/>
                </a:tc>
              </a:tr>
              <a:tr h="988535">
                <a:tc>
                  <a:txBody>
                    <a:bodyPr/>
                    <a:lstStyle/>
                    <a:p>
                      <a:r>
                        <a:rPr lang="en-US" sz="1800" dirty="0" smtClean="0"/>
                        <a:t>EM7 Default Trap Events</a:t>
                      </a:r>
                      <a:endParaRPr lang="en-US" sz="18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Event policies for Trap</a:t>
                      </a:r>
                      <a:r>
                        <a:rPr lang="en-US" sz="1800" baseline="0" dirty="0" smtClean="0"/>
                        <a:t> </a:t>
                      </a:r>
                      <a:r>
                        <a:rPr lang="en-US" sz="1800" dirty="0" smtClean="0"/>
                        <a:t>generated alerts</a:t>
                      </a:r>
                      <a:endParaRPr lang="en-US" sz="1800" dirty="0" smtClean="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18</a:t>
                      </a:r>
                      <a:endParaRPr lang="en-US" sz="1800" dirty="0" smtClean="0">
                        <a:solidFill>
                          <a:schemeClr val="tx1">
                            <a:lumMod val="50000"/>
                          </a:schemeClr>
                        </a:solidFill>
                        <a:latin typeface="+mj-lt"/>
                      </a:endParaRPr>
                    </a:p>
                  </a:txBody>
                  <a:tcPr marL="155448" marR="155448" marT="67056" marB="67056"/>
                </a:tc>
              </a:tr>
            </a:tbl>
          </a:graphicData>
        </a:graphic>
      </p:graphicFrame>
      <p:sp>
        <p:nvSpPr>
          <p:cNvPr id="2" name="Title 1"/>
          <p:cNvSpPr>
            <a:spLocks noGrp="1"/>
          </p:cNvSpPr>
          <p:nvPr>
            <p:ph type="title"/>
          </p:nvPr>
        </p:nvSpPr>
        <p:spPr/>
        <p:txBody>
          <a:bodyPr>
            <a:normAutofit/>
          </a:bodyPr>
          <a:lstStyle/>
          <a:p>
            <a:r>
              <a:rPr lang="en-US" dirty="0">
                <a:latin typeface="+mj-lt"/>
              </a:rPr>
              <a:t>Event Policy: </a:t>
            </a:r>
            <a:r>
              <a:rPr lang="en-US" dirty="0" smtClean="0">
                <a:latin typeface="+mj-lt"/>
              </a:rPr>
              <a:t>Default Event Power Packs</a:t>
            </a:r>
            <a:endParaRPr lang="en-US" dirty="0">
              <a:latin typeface="+mj-lt"/>
            </a:endParaRPr>
          </a:p>
        </p:txBody>
      </p:sp>
      <p:sp>
        <p:nvSpPr>
          <p:cNvPr id="4" name="Slide Number Placeholder 3"/>
          <p:cNvSpPr>
            <a:spLocks noGrp="1"/>
          </p:cNvSpPr>
          <p:nvPr>
            <p:ph type="sldNum" sz="quarter" idx="4"/>
          </p:nvPr>
        </p:nvSpPr>
        <p:spPr/>
        <p:txBody>
          <a:bodyPr/>
          <a:lstStyle/>
          <a:p>
            <a:fld id="{59FBCBD5-A728-384D-A41B-B8C6FE40EEBE}" type="slidenum">
              <a:rPr lang="en-US" smtClean="0">
                <a:latin typeface="+mj-lt"/>
              </a:rPr>
              <a:pPr/>
              <a:t>130</a:t>
            </a:fld>
            <a:endParaRPr lang="en-US" dirty="0">
              <a:latin typeface="+mj-lt"/>
            </a:endParaRPr>
          </a:p>
        </p:txBody>
      </p:sp>
      <p:sp>
        <p:nvSpPr>
          <p:cNvPr id="5" name="Content Placeholder 6"/>
          <p:cNvSpPr txBox="1">
            <a:spLocks/>
          </p:cNvSpPr>
          <p:nvPr/>
        </p:nvSpPr>
        <p:spPr>
          <a:xfrm>
            <a:off x="475970" y="1293654"/>
            <a:ext cx="14291589" cy="1759790"/>
          </a:xfrm>
          <a:prstGeom prst="rect">
            <a:avLst/>
          </a:prstGeom>
        </p:spPr>
        <p:txBody>
          <a:bodyPr lIns="146304" tIns="73152" rIns="146304" bIns="73152">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tx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200" dirty="0">
                <a:solidFill>
                  <a:schemeClr val="bg2">
                    <a:lumMod val="10000"/>
                  </a:schemeClr>
                </a:solidFill>
                <a:latin typeface="+mj-lt"/>
              </a:rPr>
              <a:t>ScienceLogic delivers 2500+ event policies across the whole system, most of which are for specific vendors. Additionally, there are </a:t>
            </a:r>
            <a:r>
              <a:rPr lang="en-US" sz="3200" dirty="0" smtClean="0">
                <a:solidFill>
                  <a:schemeClr val="bg2">
                    <a:lumMod val="10000"/>
                  </a:schemeClr>
                </a:solidFill>
                <a:latin typeface="+mj-lt"/>
              </a:rPr>
              <a:t>Default </a:t>
            </a:r>
            <a:r>
              <a:rPr lang="en-US" sz="3200" dirty="0">
                <a:solidFill>
                  <a:schemeClr val="bg2">
                    <a:lumMod val="10000"/>
                  </a:schemeClr>
                </a:solidFill>
                <a:latin typeface="+mj-lt"/>
              </a:rPr>
              <a:t>Power Packs that are maintained by ScienceLogic and delivered in patch updates. </a:t>
            </a:r>
          </a:p>
          <a:p>
            <a:endParaRPr lang="en-US" sz="3200" dirty="0">
              <a:latin typeface="+mj-lt"/>
            </a:endParaRPr>
          </a:p>
        </p:txBody>
      </p:sp>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Event Administration</a:t>
            </a:r>
            <a:endParaRPr lang="en-US" sz="1900" dirty="0">
              <a:solidFill>
                <a:prstClr val="white"/>
              </a:solidFill>
              <a:latin typeface="+mj-lt"/>
            </a:endParaRPr>
          </a:p>
        </p:txBody>
      </p:sp>
    </p:spTree>
    <p:extLst>
      <p:ext uri="{BB962C8B-B14F-4D97-AF65-F5344CB8AC3E}">
        <p14:creationId xmlns:p14="http://schemas.microsoft.com/office/powerpoint/2010/main" val="1639110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3101"/>
          <a:stretch/>
        </p:blipFill>
        <p:spPr>
          <a:xfrm>
            <a:off x="6139182" y="2118213"/>
            <a:ext cx="9157336" cy="6493772"/>
          </a:xfrm>
          <a:prstGeom prst="rect">
            <a:avLst/>
          </a:prstGeom>
          <a:ln>
            <a:noFill/>
          </a:ln>
          <a:effectLst>
            <a:outerShdw blurRad="292100" dist="139700" dir="2700000" algn="tl" rotWithShape="0">
              <a:srgbClr val="333333">
                <a:alpha val="65000"/>
              </a:srgbClr>
            </a:outerShdw>
          </a:effectLst>
        </p:spPr>
      </p:pic>
      <p:sp>
        <p:nvSpPr>
          <p:cNvPr id="6" name="Slide Number Placeholder 5"/>
          <p:cNvSpPr>
            <a:spLocks noGrp="1"/>
          </p:cNvSpPr>
          <p:nvPr>
            <p:ph type="sldNum" sz="quarter" idx="4"/>
          </p:nvPr>
        </p:nvSpPr>
        <p:spPr/>
        <p:txBody>
          <a:bodyPr/>
          <a:lstStyle/>
          <a:p>
            <a:fld id="{59FBCBD5-A728-384D-A41B-B8C6FE40EEBE}" type="slidenum">
              <a:rPr lang="en-US" smtClean="0"/>
              <a:pPr/>
              <a:t>131</a:t>
            </a:fld>
            <a:endParaRPr lang="en-US" dirty="0"/>
          </a:p>
        </p:txBody>
      </p:sp>
      <p:sp>
        <p:nvSpPr>
          <p:cNvPr id="2" name="Title 1"/>
          <p:cNvSpPr>
            <a:spLocks noGrp="1"/>
          </p:cNvSpPr>
          <p:nvPr>
            <p:ph type="title"/>
          </p:nvPr>
        </p:nvSpPr>
        <p:spPr>
          <a:xfrm>
            <a:off x="777242" y="33919"/>
            <a:ext cx="13275846" cy="1073370"/>
          </a:xfrm>
        </p:spPr>
        <p:txBody>
          <a:bodyPr>
            <a:normAutofit/>
          </a:bodyPr>
          <a:lstStyle/>
          <a:p>
            <a:r>
              <a:rPr lang="en-US" dirty="0" smtClean="0"/>
              <a:t>Event Configuration: Syslog</a:t>
            </a:r>
            <a:endParaRPr lang="en-US" dirty="0"/>
          </a:p>
        </p:txBody>
      </p:sp>
      <p:sp>
        <p:nvSpPr>
          <p:cNvPr id="27" name="Content Placeholder 6"/>
          <p:cNvSpPr>
            <a:spLocks noGrp="1"/>
          </p:cNvSpPr>
          <p:nvPr>
            <p:ph sz="quarter" idx="10"/>
          </p:nvPr>
        </p:nvSpPr>
        <p:spPr>
          <a:xfrm>
            <a:off x="777242" y="1895301"/>
            <a:ext cx="5241173" cy="7531331"/>
          </a:xfrm>
        </p:spPr>
        <p:txBody>
          <a:bodyPr>
            <a:normAutofit/>
          </a:bodyPr>
          <a:lstStyle/>
          <a:p>
            <a:pPr>
              <a:buFont typeface="Wingdings" panose="05000000000000000000" pitchFamily="2" charset="2"/>
              <a:buChar char="Ø"/>
            </a:pPr>
            <a:r>
              <a:rPr lang="en-US" sz="2400" b="1" dirty="0"/>
              <a:t>First String Match</a:t>
            </a:r>
            <a:r>
              <a:rPr lang="en-US" sz="2400" b="1" i="1" dirty="0"/>
              <a:t> </a:t>
            </a:r>
            <a:r>
              <a:rPr lang="en-US" sz="2400" dirty="0"/>
              <a:t>is required. This means that </a:t>
            </a:r>
            <a:r>
              <a:rPr lang="en-US" sz="2400" dirty="0" smtClean="0"/>
              <a:t>ScienceLogic must </a:t>
            </a:r>
            <a:r>
              <a:rPr lang="en-US" sz="2400" dirty="0"/>
              <a:t>have an alphanumeric string to match out of the message to determine if the message meets the Event Definition criteria.</a:t>
            </a:r>
            <a:endParaRPr lang="en-US" sz="2400" b="1" dirty="0"/>
          </a:p>
          <a:p>
            <a:pPr>
              <a:buFont typeface="Wingdings" panose="05000000000000000000" pitchFamily="2" charset="2"/>
              <a:buChar char="Ø"/>
            </a:pPr>
            <a:r>
              <a:rPr lang="en-US" sz="2400" b="1" dirty="0"/>
              <a:t>Syslog Facility</a:t>
            </a:r>
            <a:r>
              <a:rPr lang="en-US" sz="2400" dirty="0"/>
              <a:t> and </a:t>
            </a:r>
            <a:r>
              <a:rPr lang="en-US" sz="2400" b="1" dirty="0"/>
              <a:t>Syslog Severity</a:t>
            </a:r>
            <a:r>
              <a:rPr lang="en-US" sz="2400" dirty="0"/>
              <a:t> are defined in the message itself. This is not required, but does optimize the event processing of Syslog messages.</a:t>
            </a:r>
          </a:p>
          <a:p>
            <a:pPr>
              <a:buFont typeface="Wingdings" panose="05000000000000000000" pitchFamily="2" charset="2"/>
              <a:buChar char="Ø"/>
            </a:pPr>
            <a:r>
              <a:rPr lang="en-US" sz="2400" b="1" dirty="0"/>
              <a:t>Match Logic</a:t>
            </a:r>
            <a:r>
              <a:rPr lang="en-US" sz="2400" dirty="0"/>
              <a:t> field determines if the First Match </a:t>
            </a:r>
            <a:r>
              <a:rPr lang="en-US" sz="2400" dirty="0" smtClean="0"/>
              <a:t>String/Second </a:t>
            </a:r>
            <a:r>
              <a:rPr lang="en-US" sz="2400" dirty="0"/>
              <a:t>Match String fields will be a text match or Regular Expression </a:t>
            </a:r>
            <a:r>
              <a:rPr lang="en-US" sz="2400" dirty="0" smtClean="0"/>
              <a:t>match. Default is String Match.</a:t>
            </a:r>
            <a:endParaRPr lang="en-US" sz="2400" dirty="0"/>
          </a:p>
        </p:txBody>
      </p:sp>
      <p:sp>
        <p:nvSpPr>
          <p:cNvPr id="17" name="Text Placeholder 16"/>
          <p:cNvSpPr>
            <a:spLocks noGrp="1"/>
          </p:cNvSpPr>
          <p:nvPr>
            <p:ph type="body" sz="quarter" idx="11"/>
          </p:nvPr>
        </p:nvSpPr>
        <p:spPr>
          <a:xfrm>
            <a:off x="777242" y="1107289"/>
            <a:ext cx="14519275" cy="642620"/>
          </a:xfrm>
        </p:spPr>
        <p:txBody>
          <a:bodyPr>
            <a:normAutofit fontScale="92500" lnSpcReduction="10000"/>
          </a:bodyPr>
          <a:lstStyle/>
          <a:p>
            <a:r>
              <a:rPr lang="en-US" dirty="0" smtClean="0"/>
              <a:t>Registry &gt; Events &gt; Event Manager &gt; Create</a:t>
            </a:r>
            <a:endParaRPr lang="en-US" dirty="0"/>
          </a:p>
        </p:txBody>
      </p:sp>
      <p:sp>
        <p:nvSpPr>
          <p:cNvPr id="5" name="Oval 4"/>
          <p:cNvSpPr/>
          <p:nvPr/>
        </p:nvSpPr>
        <p:spPr>
          <a:xfrm>
            <a:off x="6772617" y="5016446"/>
            <a:ext cx="3826413" cy="103163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9" name="Oval 8"/>
          <p:cNvSpPr/>
          <p:nvPr/>
        </p:nvSpPr>
        <p:spPr>
          <a:xfrm>
            <a:off x="9701873" y="2855080"/>
            <a:ext cx="4351215" cy="103163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0" name="TextBox 9"/>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05606314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10270777" y="4551065"/>
            <a:ext cx="4496783" cy="1058799"/>
          </a:xfrm>
          <a:prstGeom prst="rect">
            <a:avLst/>
          </a:prstGeom>
        </p:spPr>
      </p:pic>
      <p:sp>
        <p:nvSpPr>
          <p:cNvPr id="7" name="Content Placeholder 6"/>
          <p:cNvSpPr>
            <a:spLocks noGrp="1"/>
          </p:cNvSpPr>
          <p:nvPr>
            <p:ph idx="1"/>
          </p:nvPr>
        </p:nvSpPr>
        <p:spPr>
          <a:xfrm>
            <a:off x="475965" y="1292227"/>
            <a:ext cx="14291592" cy="903725"/>
          </a:xfrm>
        </p:spPr>
        <p:txBody>
          <a:bodyPr>
            <a:normAutofit fontScale="77500" lnSpcReduction="20000"/>
          </a:bodyPr>
          <a:lstStyle/>
          <a:p>
            <a:pPr marL="0" indent="0">
              <a:buNone/>
            </a:pPr>
            <a:r>
              <a:rPr lang="en-US" sz="3700" dirty="0"/>
              <a:t>Identifier Pattern and Identifier Format can be used to </a:t>
            </a:r>
            <a:r>
              <a:rPr lang="en-US" sz="3700" dirty="0" smtClean="0"/>
              <a:t>select additional </a:t>
            </a:r>
            <a:r>
              <a:rPr lang="en-US" sz="3700" dirty="0"/>
              <a:t>information from a message </a:t>
            </a:r>
            <a:r>
              <a:rPr lang="en-US" sz="3700" dirty="0" smtClean="0"/>
              <a:t>with regular expressions.</a:t>
            </a:r>
            <a:endParaRPr lang="en-US" sz="3700" dirty="0"/>
          </a:p>
          <a:p>
            <a:pPr marL="0" indent="0">
              <a:buNone/>
            </a:pPr>
            <a:endParaRPr lang="en-US" dirty="0"/>
          </a:p>
        </p:txBody>
      </p:sp>
      <p:sp>
        <p:nvSpPr>
          <p:cNvPr id="6" name="Title 5"/>
          <p:cNvSpPr>
            <a:spLocks noGrp="1"/>
          </p:cNvSpPr>
          <p:nvPr>
            <p:ph type="title"/>
          </p:nvPr>
        </p:nvSpPr>
        <p:spPr/>
        <p:txBody>
          <a:bodyPr/>
          <a:lstStyle/>
          <a:p>
            <a:r>
              <a:rPr lang="en-US" dirty="0" smtClean="0"/>
              <a:t>Event Configuration: Syslog</a:t>
            </a:r>
            <a:endParaRPr lang="en-US" dirty="0"/>
          </a:p>
        </p:txBody>
      </p:sp>
      <p:sp>
        <p:nvSpPr>
          <p:cNvPr id="3" name="Slide Number Placeholder 2"/>
          <p:cNvSpPr>
            <a:spLocks noGrp="1"/>
          </p:cNvSpPr>
          <p:nvPr>
            <p:ph type="sldNum" sz="quarter" idx="4"/>
          </p:nvPr>
        </p:nvSpPr>
        <p:spPr/>
        <p:txBody>
          <a:bodyPr/>
          <a:lstStyle/>
          <a:p>
            <a:fld id="{59FBCBD5-A728-384D-A41B-B8C6FE40EEBE}" type="slidenum">
              <a:rPr lang="en-US" smtClean="0"/>
              <a:pPr/>
              <a:t>132</a:t>
            </a:fld>
            <a:endParaRPr lang="en-US" dirty="0"/>
          </a:p>
        </p:txBody>
      </p:sp>
      <p:pic>
        <p:nvPicPr>
          <p:cNvPr id="8" name="Picture 7"/>
          <p:cNvPicPr>
            <a:picLocks noChangeAspect="1"/>
          </p:cNvPicPr>
          <p:nvPr/>
        </p:nvPicPr>
        <p:blipFill>
          <a:blip r:embed="rId3"/>
          <a:stretch>
            <a:fillRect/>
          </a:stretch>
        </p:blipFill>
        <p:spPr>
          <a:xfrm>
            <a:off x="3285605" y="7804913"/>
            <a:ext cx="11922321" cy="1464917"/>
          </a:xfrm>
          <a:prstGeom prst="rect">
            <a:avLst/>
          </a:prstGeom>
        </p:spPr>
      </p:pic>
      <p:grpSp>
        <p:nvGrpSpPr>
          <p:cNvPr id="14" name="Group 13"/>
          <p:cNvGrpSpPr/>
          <p:nvPr/>
        </p:nvGrpSpPr>
        <p:grpSpPr>
          <a:xfrm>
            <a:off x="475965" y="2185005"/>
            <a:ext cx="14490815" cy="1261885"/>
            <a:chOff x="279981" y="2168590"/>
            <a:chExt cx="8524009" cy="860376"/>
          </a:xfrm>
        </p:grpSpPr>
        <p:sp>
          <p:nvSpPr>
            <p:cNvPr id="11" name="Rectangle 10"/>
            <p:cNvSpPr/>
            <p:nvPr/>
          </p:nvSpPr>
          <p:spPr>
            <a:xfrm>
              <a:off x="279981" y="2168590"/>
              <a:ext cx="8524009" cy="860376"/>
            </a:xfrm>
            <a:prstGeom prst="rect">
              <a:avLst/>
            </a:prstGeom>
          </p:spPr>
          <p:txBody>
            <a:bodyPr wrap="square">
              <a:spAutoFit/>
            </a:bodyPr>
            <a:lstStyle/>
            <a:p>
              <a:r>
                <a:rPr lang="en-US" sz="1900" dirty="0"/>
                <a:t>CORP-AD01.watersports.com	</a:t>
              </a:r>
              <a:r>
                <a:rPr lang="en-US" sz="1900" dirty="0" err="1"/>
                <a:t>MSWinEventLog</a:t>
              </a:r>
              <a:r>
                <a:rPr lang="en-US" sz="1900" dirty="0"/>
                <a:t> 4 Security 477  Tue Jun 24 14:25:49 2014	4776 Microsoft-Windows-Security-Auditing </a:t>
              </a:r>
              <a:r>
                <a:rPr lang="en-US" sz="1900" dirty="0" err="1" smtClean="0"/>
                <a:t>gnoll</a:t>
              </a:r>
              <a:r>
                <a:rPr lang="en-US" sz="1900" dirty="0" smtClean="0"/>
                <a:t> N/A   </a:t>
              </a:r>
              <a:r>
                <a:rPr lang="en-US" sz="1900" dirty="0"/>
                <a:t>Failure Audit	CORP-AD01.watersports.com	Credential Validation The computer attempted to validate the credentials for an account. Authentication Package: MICROSOFT_AUTHENTICATION_PACKAGE_V1_0 Logon Account: </a:t>
              </a:r>
              <a:r>
                <a:rPr lang="en-US" sz="1900" dirty="0" err="1" smtClean="0"/>
                <a:t>gnoll</a:t>
              </a:r>
              <a:r>
                <a:rPr lang="en-US" sz="1900" dirty="0" smtClean="0"/>
                <a:t> </a:t>
              </a:r>
              <a:r>
                <a:rPr lang="en-US" sz="1900" dirty="0"/>
                <a:t>Source Workstation: </a:t>
              </a:r>
              <a:r>
                <a:rPr lang="en-US" sz="1900" dirty="0" smtClean="0"/>
                <a:t>HQ-LT-SILO1335 </a:t>
              </a:r>
              <a:r>
                <a:rPr lang="en-US" sz="1900" dirty="0"/>
                <a:t>Error Code: 0xc0000064	474</a:t>
              </a:r>
            </a:p>
          </p:txBody>
        </p:sp>
        <p:sp>
          <p:nvSpPr>
            <p:cNvPr id="12" name="Oval 11"/>
            <p:cNvSpPr/>
            <p:nvPr/>
          </p:nvSpPr>
          <p:spPr>
            <a:xfrm>
              <a:off x="6123450" y="2495932"/>
              <a:ext cx="1924361" cy="37407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Content Placeholder 6"/>
          <p:cNvSpPr txBox="1">
            <a:spLocks/>
          </p:cNvSpPr>
          <p:nvPr/>
        </p:nvSpPr>
        <p:spPr>
          <a:xfrm>
            <a:off x="467129" y="3560892"/>
            <a:ext cx="14291592" cy="1189285"/>
          </a:xfrm>
          <a:prstGeom prst="rect">
            <a:avLst/>
          </a:prstGeom>
        </p:spPr>
        <p:txBody>
          <a:bodyPr vert="horz" lIns="146304" tIns="73152" rIns="146304" bIns="73152" rtlCol="0">
            <a:normAutofit fontScale="70000" lnSpcReduction="2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Identifier Pattern -  is the Regular Expression that will provide the results</a:t>
            </a:r>
          </a:p>
          <a:p>
            <a:pPr marL="0" indent="0">
              <a:buNone/>
            </a:pPr>
            <a:r>
              <a:rPr lang="en-US" sz="3000" dirty="0"/>
              <a:t>Identifier Format – is the </a:t>
            </a:r>
            <a:r>
              <a:rPr lang="en-US" sz="3000" dirty="0" smtClean="0"/>
              <a:t>message that will populate %I </a:t>
            </a:r>
            <a:endParaRPr lang="en-US" sz="3000" dirty="0"/>
          </a:p>
          <a:p>
            <a:pPr marL="0" indent="0">
              <a:buNone/>
            </a:pPr>
            <a:r>
              <a:rPr lang="en-US" sz="3000" dirty="0"/>
              <a:t>%I is the variable for use in the Event Message</a:t>
            </a:r>
          </a:p>
          <a:p>
            <a:pPr marL="0" indent="0">
              <a:buNone/>
            </a:pPr>
            <a:endParaRPr lang="en-US" dirty="0" smtClean="0"/>
          </a:p>
          <a:p>
            <a:pPr marL="0" indent="0">
              <a:buNone/>
            </a:pPr>
            <a:endParaRPr lang="en-US" dirty="0"/>
          </a:p>
        </p:txBody>
      </p:sp>
      <p:pic>
        <p:nvPicPr>
          <p:cNvPr id="16" name="Picture 15"/>
          <p:cNvPicPr>
            <a:picLocks noChangeAspect="1"/>
          </p:cNvPicPr>
          <p:nvPr/>
        </p:nvPicPr>
        <p:blipFill>
          <a:blip r:embed="rId4"/>
          <a:stretch>
            <a:fillRect/>
          </a:stretch>
        </p:blipFill>
        <p:spPr>
          <a:xfrm>
            <a:off x="475970" y="5063805"/>
            <a:ext cx="9274865" cy="2143126"/>
          </a:xfrm>
          <a:prstGeom prst="rect">
            <a:avLst/>
          </a:prstGeom>
        </p:spPr>
      </p:pic>
      <p:sp>
        <p:nvSpPr>
          <p:cNvPr id="17" name="Oval 16"/>
          <p:cNvSpPr/>
          <p:nvPr/>
        </p:nvSpPr>
        <p:spPr>
          <a:xfrm>
            <a:off x="11140440" y="8732521"/>
            <a:ext cx="3309159" cy="65131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8" name="Oval 17"/>
          <p:cNvSpPr/>
          <p:nvPr/>
        </p:nvSpPr>
        <p:spPr>
          <a:xfrm>
            <a:off x="7721372" y="6375226"/>
            <a:ext cx="689411" cy="554193"/>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cxnSp>
        <p:nvCxnSpPr>
          <p:cNvPr id="20" name="Straight Arrow Connector 19"/>
          <p:cNvCxnSpPr>
            <a:stCxn id="18" idx="5"/>
            <a:endCxn id="17" idx="1"/>
          </p:cNvCxnSpPr>
          <p:nvPr/>
        </p:nvCxnSpPr>
        <p:spPr>
          <a:xfrm>
            <a:off x="8309821" y="6848259"/>
            <a:ext cx="3315234" cy="1979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
        <p:nvSpPr>
          <p:cNvPr id="4" name="Oval 3"/>
          <p:cNvSpPr/>
          <p:nvPr/>
        </p:nvSpPr>
        <p:spPr>
          <a:xfrm>
            <a:off x="10234811" y="4673242"/>
            <a:ext cx="2556685" cy="524341"/>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0134601" y="5298507"/>
            <a:ext cx="1879600" cy="349098"/>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Curved Connector 8"/>
          <p:cNvCxnSpPr>
            <a:stCxn id="4" idx="5"/>
            <a:endCxn id="22" idx="6"/>
          </p:cNvCxnSpPr>
          <p:nvPr/>
        </p:nvCxnSpPr>
        <p:spPr>
          <a:xfrm rot="5400000">
            <a:off x="12039510" y="5095487"/>
            <a:ext cx="352261" cy="40287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2" idx="3"/>
            <a:endCxn id="18" idx="7"/>
          </p:cNvCxnSpPr>
          <p:nvPr/>
        </p:nvCxnSpPr>
        <p:spPr>
          <a:xfrm flipH="1">
            <a:off x="8309821" y="5596481"/>
            <a:ext cx="2100041" cy="859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12" idx="5"/>
            <a:endCxn id="4" idx="0"/>
          </p:cNvCxnSpPr>
          <p:nvPr/>
        </p:nvCxnSpPr>
        <p:spPr>
          <a:xfrm rot="5400000">
            <a:off x="11587751" y="3058804"/>
            <a:ext cx="1539842" cy="168903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26627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52874" y="2106193"/>
            <a:ext cx="8183856" cy="6599176"/>
          </a:xfrm>
          <a:prstGeom prst="rect">
            <a:avLst/>
          </a:prstGeom>
          <a:ln>
            <a:noFill/>
          </a:ln>
          <a:effectLst>
            <a:outerShdw blurRad="292100" dist="139700" dir="2700000" algn="tl" rotWithShape="0">
              <a:srgbClr val="333333">
                <a:alpha val="65000"/>
              </a:srgbClr>
            </a:outerShdw>
          </a:effectLst>
        </p:spPr>
      </p:pic>
      <p:sp>
        <p:nvSpPr>
          <p:cNvPr id="7" name="Slide Number Placeholder 6"/>
          <p:cNvSpPr>
            <a:spLocks noGrp="1"/>
          </p:cNvSpPr>
          <p:nvPr>
            <p:ph type="sldNum" sz="quarter" idx="4"/>
          </p:nvPr>
        </p:nvSpPr>
        <p:spPr/>
        <p:txBody>
          <a:bodyPr/>
          <a:lstStyle/>
          <a:p>
            <a:fld id="{59FBCBD5-A728-384D-A41B-B8C6FE40EEBE}" type="slidenum">
              <a:rPr lang="en-US" smtClean="0"/>
              <a:pPr/>
              <a:t>133</a:t>
            </a:fld>
            <a:endParaRPr lang="en-US" dirty="0"/>
          </a:p>
        </p:txBody>
      </p:sp>
      <p:sp>
        <p:nvSpPr>
          <p:cNvPr id="2" name="Title 1"/>
          <p:cNvSpPr>
            <a:spLocks noGrp="1"/>
          </p:cNvSpPr>
          <p:nvPr>
            <p:ph type="title"/>
          </p:nvPr>
        </p:nvSpPr>
        <p:spPr/>
        <p:txBody>
          <a:bodyPr/>
          <a:lstStyle/>
          <a:p>
            <a:r>
              <a:rPr lang="en-US" dirty="0" smtClean="0"/>
              <a:t>Event Configuration: Trap</a:t>
            </a:r>
            <a:endParaRPr lang="en-US" dirty="0"/>
          </a:p>
        </p:txBody>
      </p:sp>
      <p:sp>
        <p:nvSpPr>
          <p:cNvPr id="27" name="Content Placeholder 6"/>
          <p:cNvSpPr>
            <a:spLocks noGrp="1"/>
          </p:cNvSpPr>
          <p:nvPr>
            <p:ph sz="quarter" idx="10"/>
          </p:nvPr>
        </p:nvSpPr>
        <p:spPr>
          <a:xfrm>
            <a:off x="777242" y="2106194"/>
            <a:ext cx="5324300" cy="6599174"/>
          </a:xfrm>
        </p:spPr>
        <p:txBody>
          <a:bodyPr>
            <a:normAutofit/>
          </a:bodyPr>
          <a:lstStyle/>
          <a:p>
            <a:pPr>
              <a:buFont typeface="Wingdings" panose="05000000000000000000" pitchFamily="2" charset="2"/>
              <a:buChar char="Ø"/>
            </a:pPr>
            <a:r>
              <a:rPr lang="en-US" sz="2800" dirty="0"/>
              <a:t>REQUIRED: the trap OID either entered in directly or chosen from the list</a:t>
            </a:r>
          </a:p>
          <a:p>
            <a:pPr>
              <a:buFont typeface="Wingdings" panose="05000000000000000000" pitchFamily="2" charset="2"/>
              <a:buChar char="Ø"/>
            </a:pPr>
            <a:r>
              <a:rPr lang="en-US" sz="2800" dirty="0"/>
              <a:t>Listed OID’s come from the compiled MIB in EM7 (see System &gt; Tools &gt; MIB Compiler) </a:t>
            </a:r>
          </a:p>
          <a:p>
            <a:pPr>
              <a:buFont typeface="Wingdings" panose="05000000000000000000" pitchFamily="2" charset="2"/>
              <a:buChar char="Ø"/>
            </a:pPr>
            <a:r>
              <a:rPr lang="en-US" sz="2800" dirty="0"/>
              <a:t>The Link-Trap determines which trap message this event will trigger on</a:t>
            </a:r>
          </a:p>
          <a:p>
            <a:pPr>
              <a:buFont typeface="Wingdings" panose="05000000000000000000" pitchFamily="2" charset="2"/>
              <a:buChar char="Ø"/>
            </a:pPr>
            <a:r>
              <a:rPr lang="en-US" sz="2800" dirty="0"/>
              <a:t>All other Event Policy field can be used to further refine the behavior of the event</a:t>
            </a:r>
          </a:p>
        </p:txBody>
      </p:sp>
      <p:sp>
        <p:nvSpPr>
          <p:cNvPr id="17" name="Text Placeholder 16"/>
          <p:cNvSpPr>
            <a:spLocks noGrp="1"/>
          </p:cNvSpPr>
          <p:nvPr>
            <p:ph type="body" sz="quarter" idx="11"/>
          </p:nvPr>
        </p:nvSpPr>
        <p:spPr>
          <a:xfrm>
            <a:off x="777242" y="1084234"/>
            <a:ext cx="14519275" cy="642620"/>
          </a:xfrm>
        </p:spPr>
        <p:txBody>
          <a:bodyPr>
            <a:normAutofit fontScale="92500" lnSpcReduction="10000"/>
          </a:bodyPr>
          <a:lstStyle/>
          <a:p>
            <a:r>
              <a:rPr lang="en-US" dirty="0" smtClean="0"/>
              <a:t>Registry &gt; Events &gt; Event Manager &gt; Create</a:t>
            </a:r>
            <a:endParaRPr lang="en-US" dirty="0"/>
          </a:p>
        </p:txBody>
      </p:sp>
      <p:sp>
        <p:nvSpPr>
          <p:cNvPr id="5" name="Oval 4"/>
          <p:cNvSpPr/>
          <p:nvPr/>
        </p:nvSpPr>
        <p:spPr>
          <a:xfrm>
            <a:off x="6922086" y="5212614"/>
            <a:ext cx="3826413" cy="103163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9" name="TextBox 8"/>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91580567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215343"/>
            <a:ext cx="14291592" cy="854370"/>
          </a:xfrm>
        </p:spPr>
        <p:txBody>
          <a:bodyPr>
            <a:normAutofit/>
          </a:bodyPr>
          <a:lstStyle/>
          <a:p>
            <a:pPr marL="0" indent="0">
              <a:buNone/>
            </a:pPr>
            <a:r>
              <a:rPr lang="en-US" dirty="0" smtClean="0">
                <a:solidFill>
                  <a:schemeClr val="accent1"/>
                </a:solidFill>
                <a:latin typeface="+mj-lt"/>
              </a:rPr>
              <a:t>Registry &gt; Event Manager &gt; Edit an Event Policy &gt; Suppressions</a:t>
            </a:r>
          </a:p>
        </p:txBody>
      </p:sp>
      <p:sp>
        <p:nvSpPr>
          <p:cNvPr id="3" name="Title 2"/>
          <p:cNvSpPr>
            <a:spLocks noGrp="1"/>
          </p:cNvSpPr>
          <p:nvPr>
            <p:ph type="title"/>
          </p:nvPr>
        </p:nvSpPr>
        <p:spPr/>
        <p:txBody>
          <a:bodyPr/>
          <a:lstStyle/>
          <a:p>
            <a:r>
              <a:rPr lang="en-US" dirty="0" smtClean="0">
                <a:latin typeface="+mj-lt"/>
              </a:rPr>
              <a:t>Event Suppressions: Configure</a:t>
            </a:r>
            <a:endParaRPr lang="en-US" dirty="0">
              <a:latin typeface="+mj-lt"/>
            </a:endParaRPr>
          </a:p>
        </p:txBody>
      </p:sp>
      <p:sp>
        <p:nvSpPr>
          <p:cNvPr id="13" name="Slide Number Placeholder 12"/>
          <p:cNvSpPr>
            <a:spLocks noGrp="1"/>
          </p:cNvSpPr>
          <p:nvPr>
            <p:ph type="sldNum" sz="quarter" idx="4"/>
          </p:nvPr>
        </p:nvSpPr>
        <p:spPr/>
        <p:txBody>
          <a:bodyPr/>
          <a:lstStyle/>
          <a:p>
            <a:fld id="{59FBCBD5-A728-384D-A41B-B8C6FE40EEBE}" type="slidenum">
              <a:rPr lang="en-US" smtClean="0">
                <a:latin typeface="+mj-lt"/>
              </a:rPr>
              <a:pPr/>
              <a:t>134</a:t>
            </a:fld>
            <a:endParaRPr lang="en-US" dirty="0">
              <a:latin typeface="+mj-lt"/>
            </a:endParaRPr>
          </a:p>
        </p:txBody>
      </p:sp>
      <p:pic>
        <p:nvPicPr>
          <p:cNvPr id="8" name="Picture 7"/>
          <p:cNvPicPr>
            <a:picLocks noChangeAspect="1"/>
          </p:cNvPicPr>
          <p:nvPr/>
        </p:nvPicPr>
        <p:blipFill>
          <a:blip r:embed="rId3"/>
          <a:stretch>
            <a:fillRect/>
          </a:stretch>
        </p:blipFill>
        <p:spPr>
          <a:xfrm>
            <a:off x="5893085" y="5173238"/>
            <a:ext cx="8997563" cy="387692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2135050" y="2032510"/>
            <a:ext cx="8700608" cy="277255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413023" y="3237912"/>
            <a:ext cx="479992" cy="431687"/>
          </a:xfrm>
          <a:prstGeom prst="rect">
            <a:avLst/>
          </a:prstGeom>
        </p:spPr>
      </p:pic>
      <p:sp>
        <p:nvSpPr>
          <p:cNvPr id="7" name="Right Arrow 6"/>
          <p:cNvSpPr/>
          <p:nvPr/>
        </p:nvSpPr>
        <p:spPr>
          <a:xfrm>
            <a:off x="1117574" y="3229592"/>
            <a:ext cx="855863" cy="448329"/>
          </a:xfrm>
          <a:prstGeom prst="rightArrow">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sp>
        <p:nvSpPr>
          <p:cNvPr id="9" name="Content Placeholder 1"/>
          <p:cNvSpPr txBox="1">
            <a:spLocks/>
          </p:cNvSpPr>
          <p:nvPr/>
        </p:nvSpPr>
        <p:spPr>
          <a:xfrm>
            <a:off x="475970" y="6575389"/>
            <a:ext cx="4289195" cy="1888289"/>
          </a:xfrm>
          <a:prstGeom prst="rect">
            <a:avLst/>
          </a:prstGeom>
        </p:spPr>
        <p:txBody>
          <a:bodyPr vert="horz" lIns="146304" tIns="73152" rIns="146304" bIns="73152" rtlCol="0">
            <a:normAutofit lnSpcReduction="1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latin typeface="+mj-lt"/>
              </a:rPr>
              <a:t>Per Event Definition: </a:t>
            </a:r>
          </a:p>
          <a:p>
            <a:pPr marL="0" indent="0">
              <a:buNone/>
            </a:pPr>
            <a:r>
              <a:rPr lang="en-US" dirty="0" smtClean="0">
                <a:latin typeface="+mj-lt"/>
              </a:rPr>
              <a:t>Devices and Device Groups can be excluded from the event definition.</a:t>
            </a:r>
          </a:p>
        </p:txBody>
      </p:sp>
      <p:sp>
        <p:nvSpPr>
          <p:cNvPr id="5" name="Oval 4"/>
          <p:cNvSpPr/>
          <p:nvPr/>
        </p:nvSpPr>
        <p:spPr>
          <a:xfrm>
            <a:off x="7264528" y="3677921"/>
            <a:ext cx="3338116" cy="529738"/>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sp>
        <p:nvSpPr>
          <p:cNvPr id="10" name="Content Placeholder 1"/>
          <p:cNvSpPr txBox="1">
            <a:spLocks/>
          </p:cNvSpPr>
          <p:nvPr/>
        </p:nvSpPr>
        <p:spPr>
          <a:xfrm>
            <a:off x="11284776" y="2672514"/>
            <a:ext cx="3389741" cy="1054143"/>
          </a:xfrm>
          <a:prstGeom prst="rect">
            <a:avLst/>
          </a:prstGeom>
        </p:spPr>
        <p:txBody>
          <a:bodyPr vert="horz" lIns="146304" tIns="73152" rIns="146304" bIns="73152" rtlCol="0">
            <a:no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dirty="0">
                <a:latin typeface="+mj-lt"/>
              </a:rPr>
              <a:t>Per device per Event from the Event Console</a:t>
            </a:r>
          </a:p>
        </p:txBody>
      </p:sp>
      <p:sp>
        <p:nvSpPr>
          <p:cNvPr id="12" name="TextBox 11"/>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Event Administration</a:t>
            </a:r>
            <a:endParaRPr lang="en-US" sz="1900" dirty="0">
              <a:solidFill>
                <a:prstClr val="white"/>
              </a:solidFill>
              <a:latin typeface="+mj-lt"/>
            </a:endParaRPr>
          </a:p>
        </p:txBody>
      </p:sp>
    </p:spTree>
    <p:extLst>
      <p:ext uri="{BB962C8B-B14F-4D97-AF65-F5344CB8AC3E}">
        <p14:creationId xmlns:p14="http://schemas.microsoft.com/office/powerpoint/2010/main" val="330497121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6604" y="5253644"/>
            <a:ext cx="13638036" cy="4172988"/>
          </a:xfrm>
        </p:spPr>
        <p:txBody>
          <a:bodyPr>
            <a:noAutofit/>
          </a:bodyPr>
          <a:lstStyle/>
          <a:p>
            <a:pPr marL="0" indent="0">
              <a:buNone/>
            </a:pPr>
            <a:r>
              <a:rPr lang="en-US" sz="2400" dirty="0" smtClean="0"/>
              <a:t>All configured suppressions appear on the Event Suppression List shows by the Device Name or Device Group Name. The information on this page includes the user that created the suppression and the date the suppression was created.</a:t>
            </a:r>
          </a:p>
          <a:p>
            <a:r>
              <a:rPr lang="en-US" sz="2400" dirty="0" smtClean="0"/>
              <a:t>Device/Group Name</a:t>
            </a:r>
          </a:p>
          <a:p>
            <a:r>
              <a:rPr lang="en-US" sz="2400" dirty="0" smtClean="0"/>
              <a:t>IP Address</a:t>
            </a:r>
          </a:p>
          <a:p>
            <a:r>
              <a:rPr lang="en-US" sz="2400" dirty="0" smtClean="0"/>
              <a:t>Event Name</a:t>
            </a:r>
          </a:p>
          <a:p>
            <a:r>
              <a:rPr lang="en-US" sz="2400" dirty="0" smtClean="0"/>
              <a:t>Severity</a:t>
            </a:r>
          </a:p>
          <a:p>
            <a:r>
              <a:rPr lang="en-US" sz="2400" dirty="0" smtClean="0"/>
              <a:t>Event ID</a:t>
            </a:r>
          </a:p>
          <a:p>
            <a:r>
              <a:rPr lang="en-US" sz="2400" dirty="0" smtClean="0"/>
              <a:t>Created By</a:t>
            </a:r>
          </a:p>
          <a:p>
            <a:r>
              <a:rPr lang="en-US" sz="2400" dirty="0" smtClean="0"/>
              <a:t>Create Date</a:t>
            </a:r>
            <a:endParaRPr lang="en-US" sz="2400" dirty="0"/>
          </a:p>
        </p:txBody>
      </p:sp>
      <p:sp>
        <p:nvSpPr>
          <p:cNvPr id="3" name="Title 2"/>
          <p:cNvSpPr>
            <a:spLocks noGrp="1"/>
          </p:cNvSpPr>
          <p:nvPr>
            <p:ph type="title"/>
          </p:nvPr>
        </p:nvSpPr>
        <p:spPr/>
        <p:txBody>
          <a:bodyPr/>
          <a:lstStyle/>
          <a:p>
            <a:r>
              <a:rPr lang="en-US" dirty="0" smtClean="0"/>
              <a:t>Event Suppressions: Manage</a:t>
            </a:r>
            <a:endParaRPr lang="en-US" dirty="0"/>
          </a:p>
        </p:txBody>
      </p:sp>
      <p:sp>
        <p:nvSpPr>
          <p:cNvPr id="7" name="Slide Number Placeholder 6"/>
          <p:cNvSpPr>
            <a:spLocks noGrp="1"/>
          </p:cNvSpPr>
          <p:nvPr>
            <p:ph type="sldNum" sz="quarter" idx="4"/>
          </p:nvPr>
        </p:nvSpPr>
        <p:spPr/>
        <p:txBody>
          <a:bodyPr/>
          <a:lstStyle/>
          <a:p>
            <a:fld id="{59FBCBD5-A728-384D-A41B-B8C6FE40EEBE}" type="slidenum">
              <a:rPr lang="en-US" smtClean="0"/>
              <a:pPr/>
              <a:t>135</a:t>
            </a:fld>
            <a:endParaRPr lang="en-US" dirty="0"/>
          </a:p>
        </p:txBody>
      </p:sp>
      <p:pic>
        <p:nvPicPr>
          <p:cNvPr id="4" name="Picture 3"/>
          <p:cNvPicPr>
            <a:picLocks noChangeAspect="1"/>
          </p:cNvPicPr>
          <p:nvPr/>
        </p:nvPicPr>
        <p:blipFill rotWithShape="1">
          <a:blip r:embed="rId3"/>
          <a:srcRect r="20278"/>
          <a:stretch/>
        </p:blipFill>
        <p:spPr>
          <a:xfrm>
            <a:off x="2415717" y="2050374"/>
            <a:ext cx="10094939" cy="299770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
        <p:nvSpPr>
          <p:cNvPr id="8" name="Content Placeholder 1"/>
          <p:cNvSpPr txBox="1">
            <a:spLocks/>
          </p:cNvSpPr>
          <p:nvPr/>
        </p:nvSpPr>
        <p:spPr>
          <a:xfrm>
            <a:off x="530003" y="1105977"/>
            <a:ext cx="14291592" cy="823805"/>
          </a:xfrm>
          <a:prstGeom prst="rect">
            <a:avLst/>
          </a:prstGeom>
        </p:spPr>
        <p:txBody>
          <a:bodyPr vert="horz" lIns="91440" tIns="45720" rIns="91440" bIns="45720" rtlCol="0">
            <a:noAutofit/>
          </a:bodyPr>
          <a:lstStyle>
            <a:lvl1pPr marL="571500" indent="-571500" algn="l" defTabSz="457200" rtl="0" eaLnBrk="1" latinLnBrk="0" hangingPunct="1">
              <a:lnSpc>
                <a:spcPct val="110000"/>
              </a:lnSpc>
              <a:spcBef>
                <a:spcPts val="0"/>
              </a:spcBef>
              <a:buClr>
                <a:schemeClr val="accent1"/>
              </a:buClr>
              <a:buFont typeface="Arial" panose="020B0604020202020204" pitchFamily="34" charset="0"/>
              <a:buChar char="•"/>
              <a:defRPr sz="3600" b="0" i="0" kern="1200">
                <a:solidFill>
                  <a:schemeClr val="tx1">
                    <a:lumMod val="50000"/>
                  </a:schemeClr>
                </a:solidFill>
                <a:latin typeface="Arial"/>
                <a:ea typeface="+mn-ea"/>
                <a:cs typeface="Arial"/>
              </a:defRPr>
            </a:lvl1pPr>
            <a:lvl2pPr marL="1348740" indent="-571500" algn="l" defTabSz="457200" rtl="0" eaLnBrk="1" latinLnBrk="0" hangingPunct="1">
              <a:lnSpc>
                <a:spcPct val="90000"/>
              </a:lnSpc>
              <a:spcBef>
                <a:spcPts val="0"/>
              </a:spcBef>
              <a:buClr>
                <a:srgbClr val="53B948"/>
              </a:buClr>
              <a:buFont typeface="Arial" panose="020B0604020202020204" pitchFamily="34" charset="0"/>
              <a:buChar char="•"/>
              <a:defRPr sz="3600" b="0" i="0" kern="1200" baseline="0">
                <a:solidFill>
                  <a:schemeClr val="tx1">
                    <a:lumMod val="50000"/>
                  </a:schemeClr>
                </a:solidFill>
                <a:latin typeface="Arial"/>
                <a:ea typeface="+mn-ea"/>
                <a:cs typeface="Arial"/>
              </a:defRPr>
            </a:lvl2pPr>
            <a:lvl3pPr marL="2034540" indent="-571500" algn="l" defTabSz="457200" rtl="0" eaLnBrk="1" latinLnBrk="0" hangingPunct="1">
              <a:lnSpc>
                <a:spcPct val="110000"/>
              </a:lnSpc>
              <a:spcBef>
                <a:spcPts val="0"/>
              </a:spcBef>
              <a:buClr>
                <a:schemeClr val="accent4"/>
              </a:buClr>
              <a:buFont typeface="Arial" panose="020B0604020202020204" pitchFamily="34" charset="0"/>
              <a:buChar char="•"/>
              <a:defRPr sz="3600" b="0" i="0" kern="1200" baseline="0">
                <a:solidFill>
                  <a:schemeClr val="tx1">
                    <a:lumMod val="50000"/>
                  </a:schemeClr>
                </a:solidFill>
                <a:latin typeface="Arial"/>
                <a:ea typeface="+mn-ea"/>
                <a:cs typeface="Arial"/>
              </a:defRPr>
            </a:lvl3pPr>
            <a:lvl4pPr marL="2903220" indent="-571500" algn="l" defTabSz="457200" rtl="0" eaLnBrk="1" latinLnBrk="0" hangingPunct="1">
              <a:lnSpc>
                <a:spcPct val="110000"/>
              </a:lnSpc>
              <a:spcBef>
                <a:spcPts val="0"/>
              </a:spcBef>
              <a:buClr>
                <a:schemeClr val="accent4"/>
              </a:buClr>
              <a:buFont typeface="Arial" panose="020B0604020202020204" pitchFamily="34" charset="0"/>
              <a:buChar char="•"/>
              <a:defRPr sz="3600" b="0" i="0" kern="1200">
                <a:solidFill>
                  <a:schemeClr val="tx1">
                    <a:lumMod val="50000"/>
                  </a:schemeClr>
                </a:solidFill>
                <a:latin typeface="Arial"/>
                <a:ea typeface="+mn-ea"/>
                <a:cs typeface="Arial"/>
              </a:defRPr>
            </a:lvl4pPr>
            <a:lvl5pPr marL="3680460" indent="-571500" algn="l" defTabSz="457200" rtl="0" eaLnBrk="1" latinLnBrk="0" hangingPunct="1">
              <a:lnSpc>
                <a:spcPct val="110000"/>
              </a:lnSpc>
              <a:spcBef>
                <a:spcPts val="0"/>
              </a:spcBef>
              <a:buClr>
                <a:schemeClr val="accent4"/>
              </a:buClr>
              <a:buFont typeface="Arial" panose="020B0604020202020204" pitchFamily="34" charset="0"/>
              <a:buChar char="•"/>
              <a:defRPr sz="3600" b="0" i="0" kern="1200" baseline="0">
                <a:solidFill>
                  <a:schemeClr val="tx1">
                    <a:lumMod val="50000"/>
                  </a:schemeClr>
                </a:solidFill>
                <a:latin typeface="Arial"/>
                <a:ea typeface="+mn-ea"/>
                <a:cs typeface="Arial"/>
              </a:defRPr>
            </a:lvl5pPr>
            <a:lvl6pPr marL="4274820" indent="-388620" algn="l" defTabSz="777240" rtl="0" eaLnBrk="1" latinLnBrk="0" hangingPunct="1">
              <a:spcBef>
                <a:spcPct val="20000"/>
              </a:spcBef>
              <a:buFont typeface="Arial"/>
              <a:buChar char="•"/>
              <a:defRPr sz="3400" kern="1200">
                <a:solidFill>
                  <a:schemeClr val="tx1"/>
                </a:solidFill>
                <a:latin typeface="+mn-lt"/>
                <a:ea typeface="+mn-ea"/>
                <a:cs typeface="+mn-cs"/>
              </a:defRPr>
            </a:lvl6pPr>
            <a:lvl7pPr marL="5052060" indent="-388620" algn="l" defTabSz="777240" rtl="0" eaLnBrk="1" latinLnBrk="0" hangingPunct="1">
              <a:spcBef>
                <a:spcPct val="20000"/>
              </a:spcBef>
              <a:buFont typeface="Arial"/>
              <a:buChar char="•"/>
              <a:defRPr sz="3400" kern="1200">
                <a:solidFill>
                  <a:schemeClr val="tx1"/>
                </a:solidFill>
                <a:latin typeface="+mn-lt"/>
                <a:ea typeface="+mn-ea"/>
                <a:cs typeface="+mn-cs"/>
              </a:defRPr>
            </a:lvl7pPr>
            <a:lvl8pPr marL="5829300" indent="-388620" algn="l" defTabSz="777240" rtl="0" eaLnBrk="1" latinLnBrk="0" hangingPunct="1">
              <a:spcBef>
                <a:spcPct val="20000"/>
              </a:spcBef>
              <a:buFont typeface="Arial"/>
              <a:buChar char="•"/>
              <a:defRPr sz="3400" kern="1200">
                <a:solidFill>
                  <a:schemeClr val="tx1"/>
                </a:solidFill>
                <a:latin typeface="+mn-lt"/>
                <a:ea typeface="+mn-ea"/>
                <a:cs typeface="+mn-cs"/>
              </a:defRPr>
            </a:lvl8pPr>
            <a:lvl9pPr marL="6606540" indent="-388620" algn="l" defTabSz="777240" rtl="0" eaLnBrk="1" latinLnBrk="0" hangingPunct="1">
              <a:spcBef>
                <a:spcPct val="20000"/>
              </a:spcBef>
              <a:buFont typeface="Arial"/>
              <a:buChar char="•"/>
              <a:defRPr sz="34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chemeClr val="accent1"/>
                </a:solidFill>
              </a:rPr>
              <a:t>Registry &gt; Events &gt; Suppressions</a:t>
            </a:r>
            <a:endParaRPr lang="en-US" sz="2800" dirty="0"/>
          </a:p>
        </p:txBody>
      </p:sp>
    </p:spTree>
    <p:extLst>
      <p:ext uri="{BB962C8B-B14F-4D97-AF65-F5344CB8AC3E}">
        <p14:creationId xmlns:p14="http://schemas.microsoft.com/office/powerpoint/2010/main" val="82343254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387025"/>
            <a:ext cx="8003012" cy="7973106"/>
          </a:xfrm>
        </p:spPr>
        <p:txBody>
          <a:bodyPr>
            <a:normAutofit fontScale="77500" lnSpcReduction="20000"/>
          </a:bodyPr>
          <a:lstStyle/>
          <a:p>
            <a:pPr marL="0" indent="0">
              <a:buNone/>
            </a:pPr>
            <a:r>
              <a:rPr lang="en-US" dirty="0" smtClean="0"/>
              <a:t>Maintenance Mode: </a:t>
            </a:r>
            <a:r>
              <a:rPr lang="en-US" i="1" dirty="0" smtClean="0"/>
              <a:t>Collection</a:t>
            </a:r>
            <a:r>
              <a:rPr lang="en-US" dirty="0" smtClean="0"/>
              <a:t> </a:t>
            </a:r>
            <a:r>
              <a:rPr lang="en-US" i="1" dirty="0" smtClean="0"/>
              <a:t>Polling Enabled</a:t>
            </a:r>
            <a:r>
              <a:rPr lang="en-US" dirty="0" smtClean="0"/>
              <a:t>:</a:t>
            </a:r>
          </a:p>
          <a:p>
            <a:r>
              <a:rPr lang="en-US" sz="3500" dirty="0"/>
              <a:t>Collection continues and collected data is sent through the Event Processor for evaluation against all policies. Storage objects are created in the same way as a device in active collection.</a:t>
            </a:r>
          </a:p>
          <a:p>
            <a:r>
              <a:rPr lang="en-US" sz="3500" dirty="0"/>
              <a:t>If there is an Event condition for a device in maintenance, EM7 does not write the event into the Active Events table.</a:t>
            </a:r>
          </a:p>
          <a:p>
            <a:r>
              <a:rPr lang="en-US" sz="3500" dirty="0"/>
              <a:t>EM7 does write the event into the Device Log with its severity and event message, omitting the event ID.</a:t>
            </a:r>
          </a:p>
          <a:p>
            <a:r>
              <a:rPr lang="en-US" sz="3500" dirty="0"/>
              <a:t>If a condition is happening at the end of the Maintenance Mode, then the event will get an EID, go active on the Event Console, and cause any RunBook policies to execute.</a:t>
            </a:r>
          </a:p>
          <a:p>
            <a:pPr marL="0" indent="-91440">
              <a:buNone/>
            </a:pPr>
            <a:endParaRPr lang="en-US" dirty="0"/>
          </a:p>
          <a:p>
            <a:pPr marL="0" indent="-91440">
              <a:buNone/>
            </a:pPr>
            <a:r>
              <a:rPr lang="en-US" dirty="0" smtClean="0"/>
              <a:t>Maintenance Mode: </a:t>
            </a:r>
            <a:r>
              <a:rPr lang="en-US" i="1" dirty="0" smtClean="0"/>
              <a:t>Collection</a:t>
            </a:r>
            <a:r>
              <a:rPr lang="en-US" dirty="0" smtClean="0"/>
              <a:t> </a:t>
            </a:r>
            <a:r>
              <a:rPr lang="en-US" i="1" dirty="0" smtClean="0"/>
              <a:t>Polling Disabled</a:t>
            </a:r>
            <a:r>
              <a:rPr lang="en-US" dirty="0" smtClean="0"/>
              <a:t>, </a:t>
            </a:r>
          </a:p>
          <a:p>
            <a:pPr marL="457200" indent="-548640"/>
            <a:r>
              <a:rPr lang="en-US" dirty="0" smtClean="0"/>
              <a:t>No data is polled from the device for the maintenance window</a:t>
            </a:r>
          </a:p>
        </p:txBody>
      </p:sp>
      <p:sp>
        <p:nvSpPr>
          <p:cNvPr id="3" name="Title 2"/>
          <p:cNvSpPr>
            <a:spLocks noGrp="1"/>
          </p:cNvSpPr>
          <p:nvPr>
            <p:ph type="title"/>
          </p:nvPr>
        </p:nvSpPr>
        <p:spPr/>
        <p:txBody>
          <a:bodyPr/>
          <a:lstStyle/>
          <a:p>
            <a:r>
              <a:rPr lang="en-US" dirty="0" smtClean="0"/>
              <a:t>Maintenance Mode</a:t>
            </a:r>
            <a:endParaRPr lang="en-US" dirty="0"/>
          </a:p>
        </p:txBody>
      </p:sp>
      <p:sp>
        <p:nvSpPr>
          <p:cNvPr id="7" name="Slide Number Placeholder 6"/>
          <p:cNvSpPr>
            <a:spLocks noGrp="1"/>
          </p:cNvSpPr>
          <p:nvPr>
            <p:ph type="sldNum" sz="quarter" idx="4"/>
          </p:nvPr>
        </p:nvSpPr>
        <p:spPr/>
        <p:txBody>
          <a:bodyPr/>
          <a:lstStyle/>
          <a:p>
            <a:fld id="{59FBCBD5-A728-384D-A41B-B8C6FE40EEBE}" type="slidenum">
              <a:rPr lang="en-US" smtClean="0"/>
              <a:pPr/>
              <a:t>136</a:t>
            </a:fld>
            <a:endParaRPr lang="en-US" dirty="0"/>
          </a:p>
        </p:txBody>
      </p:sp>
      <p:sp>
        <p:nvSpPr>
          <p:cNvPr id="6" name="TextBox 5"/>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097" y="2792095"/>
            <a:ext cx="6068519" cy="4622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465414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59FBCBD5-A728-384D-A41B-B8C6FE40EEBE}" type="slidenum">
              <a:rPr lang="en-US" smtClean="0"/>
              <a:pPr/>
              <a:t>137</a:t>
            </a:fld>
            <a:endParaRPr lang="en-US" dirty="0"/>
          </a:p>
        </p:txBody>
      </p:sp>
      <p:sp>
        <p:nvSpPr>
          <p:cNvPr id="3" name="Title 2"/>
          <p:cNvSpPr>
            <a:spLocks noGrp="1"/>
          </p:cNvSpPr>
          <p:nvPr>
            <p:ph type="title"/>
          </p:nvPr>
        </p:nvSpPr>
        <p:spPr>
          <a:xfrm>
            <a:off x="605287" y="11675"/>
            <a:ext cx="13447802" cy="1073370"/>
          </a:xfrm>
        </p:spPr>
        <p:txBody>
          <a:bodyPr/>
          <a:lstStyle/>
          <a:p>
            <a:r>
              <a:rPr lang="en-US" dirty="0" smtClean="0"/>
              <a:t>Event Data Retentions</a:t>
            </a:r>
            <a:endParaRPr lang="en-US" dirty="0"/>
          </a:p>
        </p:txBody>
      </p:sp>
      <p:sp>
        <p:nvSpPr>
          <p:cNvPr id="4" name="Content Placeholder 3"/>
          <p:cNvSpPr>
            <a:spLocks noGrp="1"/>
          </p:cNvSpPr>
          <p:nvPr>
            <p:ph sz="quarter" idx="10"/>
          </p:nvPr>
        </p:nvSpPr>
        <p:spPr>
          <a:xfrm>
            <a:off x="605285" y="1951162"/>
            <a:ext cx="14519275" cy="3115292"/>
          </a:xfrm>
        </p:spPr>
        <p:txBody>
          <a:bodyPr>
            <a:normAutofit fontScale="77500" lnSpcReduction="20000"/>
          </a:bodyPr>
          <a:lstStyle/>
          <a:p>
            <a:pPr marL="0" indent="0">
              <a:buNone/>
            </a:pPr>
            <a:r>
              <a:rPr lang="en-US" dirty="0" smtClean="0"/>
              <a:t>Event data has the potential of building up to a large volume in an EM7 system. The Event Logs slider determines how long cleared event data is kept. These events are pruned from:</a:t>
            </a:r>
          </a:p>
          <a:p>
            <a:r>
              <a:rPr lang="en-US" dirty="0" err="1" smtClean="0"/>
              <a:t>master_events.events_cleared</a:t>
            </a:r>
            <a:endParaRPr lang="en-US" dirty="0" smtClean="0"/>
          </a:p>
          <a:p>
            <a:pPr marL="0" indent="0">
              <a:buNone/>
            </a:pPr>
            <a:r>
              <a:rPr lang="en-US" dirty="0" smtClean="0"/>
              <a:t>The other events tables are controlled by the following retention settings:</a:t>
            </a:r>
          </a:p>
          <a:p>
            <a:r>
              <a:rPr lang="en-US" dirty="0" err="1" smtClean="0"/>
              <a:t>master_events.events_prepending</a:t>
            </a:r>
            <a:r>
              <a:rPr lang="en-US" dirty="0" smtClean="0"/>
              <a:t>		manually set as 2 days</a:t>
            </a:r>
          </a:p>
          <a:p>
            <a:r>
              <a:rPr lang="en-US" dirty="0" err="1" smtClean="0"/>
              <a:t>master_events.event_notifications</a:t>
            </a:r>
            <a:r>
              <a:rPr lang="en-US" dirty="0" smtClean="0"/>
              <a:t>		System Logs retention slider</a:t>
            </a:r>
          </a:p>
          <a:p>
            <a:pPr marL="0" indent="0">
              <a:buNone/>
            </a:pPr>
            <a:endParaRPr lang="en-US" dirty="0" smtClean="0"/>
          </a:p>
          <a:p>
            <a:pPr marL="0" indent="0">
              <a:buNone/>
            </a:pPr>
            <a:endParaRPr lang="en-US" dirty="0"/>
          </a:p>
          <a:p>
            <a:pPr marL="0" indent="0">
              <a:buNone/>
            </a:pPr>
            <a:endParaRPr lang="en-US" dirty="0"/>
          </a:p>
        </p:txBody>
      </p:sp>
      <p:sp>
        <p:nvSpPr>
          <p:cNvPr id="5" name="Text Placeholder 4"/>
          <p:cNvSpPr>
            <a:spLocks noGrp="1"/>
          </p:cNvSpPr>
          <p:nvPr>
            <p:ph type="body" sz="quarter" idx="11"/>
          </p:nvPr>
        </p:nvSpPr>
        <p:spPr>
          <a:xfrm>
            <a:off x="605287" y="1104619"/>
            <a:ext cx="14519275" cy="642620"/>
          </a:xfrm>
        </p:spPr>
        <p:txBody>
          <a:bodyPr>
            <a:normAutofit fontScale="92500" lnSpcReduction="10000"/>
          </a:bodyPr>
          <a:lstStyle/>
          <a:p>
            <a:r>
              <a:rPr lang="en-US" dirty="0" smtClean="0"/>
              <a:t>System &gt; Settings &gt; Data Retention</a:t>
            </a:r>
            <a:endParaRPr lang="en-US" dirty="0"/>
          </a:p>
        </p:txBody>
      </p:sp>
      <p:pic>
        <p:nvPicPr>
          <p:cNvPr id="6" name="Picture 5"/>
          <p:cNvPicPr>
            <a:picLocks noChangeAspect="1"/>
          </p:cNvPicPr>
          <p:nvPr/>
        </p:nvPicPr>
        <p:blipFill>
          <a:blip r:embed="rId2"/>
          <a:stretch>
            <a:fillRect/>
          </a:stretch>
        </p:blipFill>
        <p:spPr>
          <a:xfrm>
            <a:off x="1258383" y="5318468"/>
            <a:ext cx="13213080" cy="3841750"/>
          </a:xfrm>
          <a:prstGeom prst="rect">
            <a:avLst/>
          </a:prstGeom>
        </p:spPr>
      </p:pic>
      <p:sp>
        <p:nvSpPr>
          <p:cNvPr id="7" name="Oval 6"/>
          <p:cNvSpPr/>
          <p:nvPr/>
        </p:nvSpPr>
        <p:spPr>
          <a:xfrm>
            <a:off x="4278259" y="6577073"/>
            <a:ext cx="8611544" cy="534073"/>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8" name="TextBox 7"/>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226855134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475969" y="2205398"/>
            <a:ext cx="14291592" cy="6930876"/>
          </a:xfrm>
        </p:spPr>
        <p:txBody>
          <a:bodyPr>
            <a:normAutofit/>
          </a:bodyPr>
          <a:lstStyle/>
          <a:p>
            <a:r>
              <a:rPr lang="pt-BR" sz="3800" dirty="0">
                <a:solidFill>
                  <a:srgbClr val="4C5455"/>
                </a:solidFill>
              </a:rPr>
              <a:t>Events Manual</a:t>
            </a:r>
          </a:p>
          <a:p>
            <a:r>
              <a:rPr lang="pt-BR" sz="3800" dirty="0" smtClean="0">
                <a:solidFill>
                  <a:srgbClr val="4C5455"/>
                </a:solidFill>
              </a:rPr>
              <a:t>Regular Expression Tester </a:t>
            </a:r>
            <a:r>
              <a:rPr lang="pt-BR" sz="3800" dirty="0">
                <a:solidFill>
                  <a:srgbClr val="4C5455"/>
                </a:solidFill>
              </a:rPr>
              <a:t>Tool in EM7 Toolbox</a:t>
            </a:r>
          </a:p>
          <a:p>
            <a:r>
              <a:rPr lang="pt-BR" sz="3800" dirty="0">
                <a:solidFill>
                  <a:srgbClr val="4C5455"/>
                </a:solidFill>
              </a:rPr>
              <a:t>Guide Button</a:t>
            </a:r>
          </a:p>
          <a:p>
            <a:r>
              <a:rPr lang="pt-BR" sz="3800" dirty="0">
                <a:solidFill>
                  <a:srgbClr val="4C5455"/>
                </a:solidFill>
              </a:rPr>
              <a:t>Reports and Dashboard Widgets</a:t>
            </a:r>
          </a:p>
          <a:p>
            <a:r>
              <a:rPr lang="pt-BR" sz="3800" dirty="0">
                <a:solidFill>
                  <a:srgbClr val="4C5455"/>
                </a:solidFill>
              </a:rPr>
              <a:t>Access Hooks and Keys</a:t>
            </a:r>
          </a:p>
          <a:p>
            <a:r>
              <a:rPr lang="pt-BR" sz="3800" dirty="0">
                <a:solidFill>
                  <a:srgbClr val="4C5455"/>
                </a:solidFill>
              </a:rPr>
              <a:t>API</a:t>
            </a:r>
          </a:p>
          <a:p>
            <a:pPr marL="0" indent="0">
              <a:buClr>
                <a:srgbClr val="C00000"/>
              </a:buClr>
              <a:buSzPct val="100000"/>
              <a:buNone/>
            </a:pPr>
            <a:endParaRPr lang="en-US" sz="3800" dirty="0">
              <a:solidFill>
                <a:srgbClr val="4C5455"/>
              </a:solidFill>
            </a:endParaRPr>
          </a:p>
          <a:p>
            <a:pPr marL="0" indent="0">
              <a:buNone/>
            </a:pPr>
            <a:r>
              <a:rPr lang="en-US" sz="3800" dirty="0">
                <a:solidFill>
                  <a:srgbClr val="4C5455"/>
                </a:solidFill>
                <a:ea typeface="ＭＳ ゴシック" pitchFamily="26" charset="-128"/>
              </a:rPr>
              <a:t>All manuals are available on the Customer Portal:</a:t>
            </a:r>
          </a:p>
          <a:p>
            <a:pPr marL="0" indent="0">
              <a:buNone/>
            </a:pPr>
            <a:r>
              <a:rPr lang="en-US" sz="3800" dirty="0">
                <a:solidFill>
                  <a:srgbClr val="4C5455"/>
                </a:solidFill>
                <a:ea typeface="ＭＳ ゴシック" pitchFamily="26" charset="-128"/>
              </a:rPr>
              <a:t>http://portal.sciencelogic.com</a:t>
            </a:r>
          </a:p>
          <a:p>
            <a:pPr marL="0" indent="0">
              <a:buNone/>
            </a:pPr>
            <a:endParaRPr lang="en-US" sz="3800"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t>Resources and Questions</a:t>
            </a:r>
          </a:p>
        </p:txBody>
      </p:sp>
      <p:sp>
        <p:nvSpPr>
          <p:cNvPr id="6" name="Slide Number Placeholder 5"/>
          <p:cNvSpPr>
            <a:spLocks noGrp="1"/>
          </p:cNvSpPr>
          <p:nvPr>
            <p:ph type="sldNum" sz="quarter" idx="4"/>
          </p:nvPr>
        </p:nvSpPr>
        <p:spPr/>
        <p:txBody>
          <a:bodyPr/>
          <a:lstStyle/>
          <a:p>
            <a:fld id="{59FBCBD5-A728-384D-A41B-B8C6FE40EEBE}" type="slidenum">
              <a:rPr lang="en-US" smtClean="0"/>
              <a:pPr/>
              <a:t>138</a:t>
            </a:fld>
            <a:endParaRPr lang="en-US" dirty="0"/>
          </a:p>
        </p:txBody>
      </p:sp>
      <p:sp>
        <p:nvSpPr>
          <p:cNvPr id="2" name="Text Placeholder 1"/>
          <p:cNvSpPr>
            <a:spLocks noGrp="1"/>
          </p:cNvSpPr>
          <p:nvPr>
            <p:ph type="body" sz="quarter" idx="4294967295"/>
          </p:nvPr>
        </p:nvSpPr>
        <p:spPr>
          <a:xfrm>
            <a:off x="475970" y="1275888"/>
            <a:ext cx="13963650" cy="619125"/>
          </a:xfrm>
        </p:spPr>
        <p:txBody>
          <a:bodyPr>
            <a:normAutofit fontScale="925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p>
        </p:txBody>
      </p:sp>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634468" y="1594443"/>
            <a:ext cx="1748790" cy="1676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6739" y="6764975"/>
            <a:ext cx="2760822" cy="2371299"/>
          </a:xfrm>
          <a:prstGeom prst="rect">
            <a:avLst/>
          </a:prstGeom>
        </p:spPr>
      </p:pic>
      <p:sp>
        <p:nvSpPr>
          <p:cNvPr id="8" name="TextBox 7"/>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363309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62237274"/>
              </p:ext>
            </p:extLst>
          </p:nvPr>
        </p:nvGraphicFramePr>
        <p:xfrm>
          <a:off x="475966" y="2898201"/>
          <a:ext cx="14732731" cy="6079544"/>
        </p:xfrm>
        <a:graphic>
          <a:graphicData uri="http://schemas.openxmlformats.org/drawingml/2006/table">
            <a:tbl>
              <a:tblPr firstRow="1" bandRow="1">
                <a:tableStyleId>{BC89EF96-8CEA-46FF-86C4-4CE0E7609802}</a:tableStyleId>
              </a:tblPr>
              <a:tblGrid>
                <a:gridCol w="2254877"/>
                <a:gridCol w="3191801"/>
                <a:gridCol w="9286053"/>
              </a:tblGrid>
              <a:tr h="1001984">
                <a:tc>
                  <a:txBody>
                    <a:bodyPr/>
                    <a:lstStyle/>
                    <a:p>
                      <a:r>
                        <a:rPr lang="en-US" sz="2400" dirty="0" smtClean="0"/>
                        <a:t>Type</a:t>
                      </a:r>
                      <a:endParaRPr lang="en-US" sz="2400" dirty="0">
                        <a:latin typeface="+mj-lt"/>
                      </a:endParaRPr>
                    </a:p>
                  </a:txBody>
                  <a:tcPr marL="155448" marR="155448" marT="67056" marB="67056"/>
                </a:tc>
                <a:tc>
                  <a:txBody>
                    <a:bodyPr/>
                    <a:lstStyle/>
                    <a:p>
                      <a:r>
                        <a:rPr lang="en-US" sz="2400" dirty="0" smtClean="0"/>
                        <a:t>Name</a:t>
                      </a:r>
                      <a:endParaRPr lang="en-US" sz="2400" dirty="0">
                        <a:latin typeface="+mj-lt"/>
                      </a:endParaRPr>
                    </a:p>
                  </a:txBody>
                  <a:tcPr marL="155448" marR="155448" marT="67056" marB="67056"/>
                </a:tc>
                <a:tc>
                  <a:txBody>
                    <a:bodyPr/>
                    <a:lstStyle/>
                    <a:p>
                      <a:r>
                        <a:rPr lang="en-US" sz="2400" dirty="0" smtClean="0"/>
                        <a:t>Description</a:t>
                      </a:r>
                      <a:endParaRPr lang="en-US" sz="2400" dirty="0">
                        <a:latin typeface="+mj-lt"/>
                      </a:endParaRPr>
                    </a:p>
                  </a:txBody>
                  <a:tcPr marL="155448" marR="155448" marT="67056" marB="67056"/>
                </a:tc>
              </a:tr>
              <a:tr h="1297350">
                <a:tc>
                  <a:txBody>
                    <a:bodyPr/>
                    <a:lstStyle/>
                    <a:p>
                      <a:r>
                        <a:rPr lang="en-US" sz="1800" dirty="0" smtClean="0"/>
                        <a:t>Report</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Event Detections</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Provides a spreadsheet</a:t>
                      </a:r>
                      <a:r>
                        <a:rPr lang="en-US" sz="1800" baseline="0" dirty="0" smtClean="0"/>
                        <a:t> with each Event Policy and the number of times that it was detected for the specified timespan</a:t>
                      </a:r>
                      <a:endParaRPr lang="en-US" sz="1800" dirty="0">
                        <a:solidFill>
                          <a:schemeClr val="tx1">
                            <a:lumMod val="50000"/>
                          </a:schemeClr>
                        </a:solidFill>
                        <a:latin typeface="+mj-lt"/>
                      </a:endParaRPr>
                    </a:p>
                  </a:txBody>
                  <a:tcPr marL="155448" marR="155448" marT="67056" marB="67056"/>
                </a:tc>
              </a:tr>
              <a:tr h="1252614">
                <a:tc>
                  <a:txBody>
                    <a:bodyPr/>
                    <a:lstStyle/>
                    <a:p>
                      <a:r>
                        <a:rPr lang="en-US" sz="1800" dirty="0" smtClean="0"/>
                        <a:t>Report</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Event Clear Map</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Provides</a:t>
                      </a:r>
                      <a:r>
                        <a:rPr lang="en-US" sz="1800" baseline="0" dirty="0" smtClean="0"/>
                        <a:t> a listing of each Event Policy and indicates if it clears or is cleared by another Event Policy</a:t>
                      </a:r>
                      <a:endParaRPr lang="en-US" sz="1800" dirty="0">
                        <a:solidFill>
                          <a:schemeClr val="tx1">
                            <a:lumMod val="50000"/>
                          </a:schemeClr>
                        </a:solidFill>
                        <a:latin typeface="+mj-lt"/>
                      </a:endParaRPr>
                    </a:p>
                  </a:txBody>
                  <a:tcPr marL="155448" marR="155448" marT="67056" marB="67056"/>
                </a:tc>
              </a:tr>
              <a:tr h="1498663">
                <a:tc>
                  <a:txBody>
                    <a:bodyPr/>
                    <a:lstStyle/>
                    <a:p>
                      <a:r>
                        <a:rPr lang="en-US" sz="1800" dirty="0" smtClean="0"/>
                        <a:t>Report</a:t>
                      </a:r>
                      <a:endParaRPr lang="en-US" sz="1800" dirty="0" smtClean="0">
                        <a:solidFill>
                          <a:schemeClr val="tx1">
                            <a:lumMod val="50000"/>
                          </a:schemeClr>
                        </a:solidFill>
                        <a:latin typeface="+mj-lt"/>
                      </a:endParaRPr>
                    </a:p>
                  </a:txBody>
                  <a:tcPr marL="155448" marR="155448" marT="67056" marB="67056"/>
                </a:tc>
                <a:tc>
                  <a:txBody>
                    <a:bodyPr/>
                    <a:lstStyle/>
                    <a:p>
                      <a:r>
                        <a:rPr lang="en-US" sz="1800" dirty="0" smtClean="0"/>
                        <a:t>Unique</a:t>
                      </a:r>
                      <a:r>
                        <a:rPr lang="en-US" sz="1800" baseline="0" dirty="0" smtClean="0"/>
                        <a:t> Events Detections</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Provides</a:t>
                      </a:r>
                      <a:r>
                        <a:rPr lang="en-US" sz="1800" baseline="0" dirty="0" smtClean="0"/>
                        <a:t> a listing by Organization of each device and what events were detected during the specified time span</a:t>
                      </a:r>
                      <a:endParaRPr lang="en-US" sz="1800" dirty="0">
                        <a:solidFill>
                          <a:schemeClr val="tx1">
                            <a:lumMod val="50000"/>
                          </a:schemeClr>
                        </a:solidFill>
                        <a:latin typeface="+mj-lt"/>
                      </a:endParaRPr>
                    </a:p>
                  </a:txBody>
                  <a:tcPr marL="155448" marR="155448" marT="67056" marB="67056"/>
                </a:tc>
              </a:tr>
              <a:tr h="1028933">
                <a:tc>
                  <a:txBody>
                    <a:bodyPr/>
                    <a:lstStyle/>
                    <a:p>
                      <a:r>
                        <a:rPr lang="en-US" sz="1800" dirty="0" smtClean="0"/>
                        <a:t>Dashboard</a:t>
                      </a:r>
                      <a:r>
                        <a:rPr lang="en-US" sz="1800" baseline="0" dirty="0" smtClean="0"/>
                        <a:t> Widget</a:t>
                      </a:r>
                      <a:endParaRPr lang="en-US" sz="1800" dirty="0" smtClean="0">
                        <a:solidFill>
                          <a:schemeClr val="tx1">
                            <a:lumMod val="50000"/>
                          </a:schemeClr>
                        </a:solidFill>
                        <a:latin typeface="+mj-lt"/>
                      </a:endParaRPr>
                    </a:p>
                  </a:txBody>
                  <a:tcPr marL="155448" marR="155448" marT="67056" marB="67056"/>
                </a:tc>
                <a:tc>
                  <a:txBody>
                    <a:bodyPr/>
                    <a:lstStyle/>
                    <a:p>
                      <a:r>
                        <a:rPr lang="en-US" sz="1800" dirty="0" smtClean="0"/>
                        <a:t>Custom</a:t>
                      </a:r>
                      <a:r>
                        <a:rPr lang="en-US" sz="1800" baseline="0" dirty="0" smtClean="0"/>
                        <a:t> Table</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Custom</a:t>
                      </a:r>
                      <a:r>
                        <a:rPr lang="en-US" sz="1800" baseline="0" dirty="0" smtClean="0"/>
                        <a:t> table widget of Entity Type “Event”</a:t>
                      </a:r>
                      <a:endParaRPr lang="en-US" sz="1800" dirty="0">
                        <a:solidFill>
                          <a:schemeClr val="tx1">
                            <a:lumMod val="50000"/>
                          </a:schemeClr>
                        </a:solidFill>
                        <a:latin typeface="+mj-lt"/>
                      </a:endParaRPr>
                    </a:p>
                  </a:txBody>
                  <a:tcPr marL="155448" marR="155448" marT="67056" marB="67056"/>
                </a:tc>
              </a:tr>
            </a:tbl>
          </a:graphicData>
        </a:graphic>
      </p:graphicFrame>
      <p:sp>
        <p:nvSpPr>
          <p:cNvPr id="3" name="Title 2"/>
          <p:cNvSpPr>
            <a:spLocks noGrp="1"/>
          </p:cNvSpPr>
          <p:nvPr>
            <p:ph type="title"/>
          </p:nvPr>
        </p:nvSpPr>
        <p:spPr/>
        <p:txBody>
          <a:bodyPr/>
          <a:lstStyle/>
          <a:p>
            <a:r>
              <a:rPr lang="en-US" dirty="0" smtClean="0"/>
              <a:t>Reports and Dashboard Widgets</a:t>
            </a:r>
            <a:endParaRPr lang="en-US" dirty="0"/>
          </a:p>
        </p:txBody>
      </p:sp>
      <p:sp>
        <p:nvSpPr>
          <p:cNvPr id="7" name="Slide Number Placeholder 6"/>
          <p:cNvSpPr>
            <a:spLocks noGrp="1"/>
          </p:cNvSpPr>
          <p:nvPr>
            <p:ph type="sldNum" sz="quarter" idx="4"/>
          </p:nvPr>
        </p:nvSpPr>
        <p:spPr/>
        <p:txBody>
          <a:bodyPr/>
          <a:lstStyle/>
          <a:p>
            <a:fld id="{59FBCBD5-A728-384D-A41B-B8C6FE40EEBE}" type="slidenum">
              <a:rPr lang="en-US" smtClean="0"/>
              <a:pPr/>
              <a:t>139</a:t>
            </a:fld>
            <a:endParaRPr lang="en-US" dirty="0"/>
          </a:p>
        </p:txBody>
      </p:sp>
      <p:sp>
        <p:nvSpPr>
          <p:cNvPr id="5" name="Content Placeholder 4"/>
          <p:cNvSpPr txBox="1">
            <a:spLocks/>
          </p:cNvSpPr>
          <p:nvPr/>
        </p:nvSpPr>
        <p:spPr>
          <a:xfrm>
            <a:off x="475967" y="1267901"/>
            <a:ext cx="14291592" cy="1236599"/>
          </a:xfrm>
          <a:prstGeom prst="rect">
            <a:avLst/>
          </a:prstGeom>
        </p:spPr>
        <p:txBody>
          <a:bodyPr vert="horz" lIns="146304" tIns="73152" rIns="146304" bIns="73152" rtlCol="0">
            <a:no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dirty="0" smtClean="0">
                <a:solidFill>
                  <a:schemeClr val="accent1"/>
                </a:solidFill>
                <a:latin typeface="+mj-lt"/>
              </a:rPr>
              <a:t>Reports &gt; Create Report &gt; Quick Reports</a:t>
            </a:r>
          </a:p>
          <a:p>
            <a:pPr marL="0" indent="0">
              <a:buNone/>
            </a:pPr>
            <a:r>
              <a:rPr lang="en-US" sz="3200" dirty="0">
                <a:latin typeface="+mj-lt"/>
              </a:rPr>
              <a:t>These reports are provided in the Core Reports Power Pack</a:t>
            </a:r>
            <a:endParaRPr lang="en-US" sz="2400" dirty="0" smtClean="0">
              <a:latin typeface="+mj-lt"/>
            </a:endParaRPr>
          </a:p>
        </p:txBody>
      </p:sp>
      <p:sp>
        <p:nvSpPr>
          <p:cNvPr id="6" name="TextBox 5"/>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601769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69" y="1387025"/>
            <a:ext cx="14291592" cy="2133416"/>
          </a:xfrm>
        </p:spPr>
        <p:txBody>
          <a:bodyPr>
            <a:normAutofit/>
          </a:bodyPr>
          <a:lstStyle/>
          <a:p>
            <a:pPr marL="0" indent="0">
              <a:buNone/>
            </a:pPr>
            <a:r>
              <a:rPr lang="en-US" sz="3600" dirty="0" smtClean="0"/>
              <a:t>The Select Objects in a custom Drop Down form field in a Ticket, Asset, or Custom Tab can be defined with a SQL query. Using “</a:t>
            </a:r>
            <a:r>
              <a:rPr lang="en-US" sz="3600" i="1" dirty="0" smtClean="0"/>
              <a:t>select * from </a:t>
            </a:r>
            <a:r>
              <a:rPr lang="en-US" sz="3600" i="1" dirty="0" err="1" smtClean="0"/>
              <a:t>master_access.account</a:t>
            </a:r>
            <a:r>
              <a:rPr lang="en-US" sz="3600" dirty="0" smtClean="0"/>
              <a:t>”</a:t>
            </a:r>
            <a:endParaRPr lang="en-US" sz="3600" dirty="0"/>
          </a:p>
        </p:txBody>
      </p:sp>
      <p:sp>
        <p:nvSpPr>
          <p:cNvPr id="3" name="Title 2"/>
          <p:cNvSpPr>
            <a:spLocks noGrp="1"/>
          </p:cNvSpPr>
          <p:nvPr>
            <p:ph type="title"/>
          </p:nvPr>
        </p:nvSpPr>
        <p:spPr/>
        <p:txBody>
          <a:bodyPr/>
          <a:lstStyle/>
          <a:p>
            <a:r>
              <a:rPr lang="en-US" dirty="0" smtClean="0"/>
              <a:t>Form Field: Drop Down SQL Query</a:t>
            </a:r>
            <a:endParaRPr lang="en-US" dirty="0"/>
          </a:p>
        </p:txBody>
      </p:sp>
      <p:sp>
        <p:nvSpPr>
          <p:cNvPr id="7" name="Slide Number Placeholder 6"/>
          <p:cNvSpPr>
            <a:spLocks noGrp="1"/>
          </p:cNvSpPr>
          <p:nvPr>
            <p:ph type="sldNum" sz="quarter" idx="4"/>
          </p:nvPr>
        </p:nvSpPr>
        <p:spPr/>
        <p:txBody>
          <a:bodyPr/>
          <a:lstStyle/>
          <a:p>
            <a:fld id="{59FBCBD5-A728-384D-A41B-B8C6FE40EEBE}"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9448151" y="3972619"/>
            <a:ext cx="5319409" cy="4470400"/>
          </a:xfrm>
          <a:prstGeom prst="rect">
            <a:avLst/>
          </a:prstGeom>
        </p:spPr>
      </p:pic>
      <p:pic>
        <p:nvPicPr>
          <p:cNvPr id="6" name="Picture 5"/>
          <p:cNvPicPr>
            <a:picLocks noChangeAspect="1"/>
          </p:cNvPicPr>
          <p:nvPr/>
        </p:nvPicPr>
        <p:blipFill>
          <a:blip r:embed="rId3"/>
          <a:stretch>
            <a:fillRect/>
          </a:stretch>
        </p:blipFill>
        <p:spPr>
          <a:xfrm>
            <a:off x="501480" y="4008239"/>
            <a:ext cx="7120283" cy="1892345"/>
          </a:xfrm>
          <a:prstGeom prst="rect">
            <a:avLst/>
          </a:prstGeom>
        </p:spPr>
      </p:pic>
      <p:cxnSp>
        <p:nvCxnSpPr>
          <p:cNvPr id="8" name="Straight Arrow Connector 7"/>
          <p:cNvCxnSpPr/>
          <p:nvPr/>
        </p:nvCxnSpPr>
        <p:spPr>
          <a:xfrm>
            <a:off x="6047238" y="5707360"/>
            <a:ext cx="3815541" cy="1752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Content Placeholder 1"/>
          <p:cNvSpPr txBox="1">
            <a:spLocks/>
          </p:cNvSpPr>
          <p:nvPr/>
        </p:nvSpPr>
        <p:spPr>
          <a:xfrm>
            <a:off x="475967" y="6328419"/>
            <a:ext cx="6731169" cy="840731"/>
          </a:xfrm>
          <a:prstGeom prst="rect">
            <a:avLst/>
          </a:prstGeom>
        </p:spPr>
        <p:txBody>
          <a:bodyPr vert="horz" lIns="146304" tIns="73152" rIns="146304" bIns="73152" rtlCol="0">
            <a:normAutofit fontScale="77500" lnSpcReduction="2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bg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smtClean="0">
                <a:solidFill>
                  <a:schemeClr val="tx1">
                    <a:lumMod val="50000"/>
                  </a:schemeClr>
                </a:solidFill>
                <a:latin typeface="+mn-lt"/>
              </a:rPr>
              <a:t>ScienceLogic database query only!</a:t>
            </a:r>
            <a:endParaRPr lang="en-US" sz="4000" dirty="0">
              <a:solidFill>
                <a:schemeClr val="tx1">
                  <a:lumMod val="50000"/>
                </a:schemeClr>
              </a:solidFill>
              <a:latin typeface="+mn-lt"/>
            </a:endParaRPr>
          </a:p>
        </p:txBody>
      </p:sp>
      <p:sp>
        <p:nvSpPr>
          <p:cNvPr id="14" name="TextBox 13"/>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Tree>
    <p:extLst>
      <p:ext uri="{BB962C8B-B14F-4D97-AF65-F5344CB8AC3E}">
        <p14:creationId xmlns:p14="http://schemas.microsoft.com/office/powerpoint/2010/main" val="255339173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52195739"/>
              </p:ext>
            </p:extLst>
          </p:nvPr>
        </p:nvGraphicFramePr>
        <p:xfrm>
          <a:off x="474981" y="1387687"/>
          <a:ext cx="14635686" cy="7737735"/>
        </p:xfrm>
        <a:graphic>
          <a:graphicData uri="http://schemas.openxmlformats.org/drawingml/2006/table">
            <a:tbl>
              <a:tblPr firstRow="1" bandRow="1">
                <a:tableStyleId>{BC89EF96-8CEA-46FF-86C4-4CE0E7609802}</a:tableStyleId>
              </a:tblPr>
              <a:tblGrid>
                <a:gridCol w="4118439"/>
                <a:gridCol w="3459068"/>
                <a:gridCol w="7058179"/>
              </a:tblGrid>
              <a:tr h="466513">
                <a:tc>
                  <a:txBody>
                    <a:bodyPr/>
                    <a:lstStyle/>
                    <a:p>
                      <a:r>
                        <a:rPr lang="en-US" sz="2000" dirty="0" smtClean="0"/>
                        <a:t>Hook ID</a:t>
                      </a:r>
                      <a:endParaRPr lang="en-US" sz="2000" dirty="0">
                        <a:latin typeface="+mj-lt"/>
                      </a:endParaRPr>
                    </a:p>
                  </a:txBody>
                  <a:tcPr marL="155448" marR="155448" marT="67056" marB="67056"/>
                </a:tc>
                <a:tc>
                  <a:txBody>
                    <a:bodyPr/>
                    <a:lstStyle/>
                    <a:p>
                      <a:r>
                        <a:rPr lang="en-US" sz="2000" dirty="0" smtClean="0"/>
                        <a:t>Name </a:t>
                      </a:r>
                      <a:endParaRPr lang="en-US" sz="2000" dirty="0">
                        <a:latin typeface="+mj-lt"/>
                      </a:endParaRPr>
                    </a:p>
                  </a:txBody>
                  <a:tcPr marL="155448" marR="155448" marT="67056" marB="67056"/>
                </a:tc>
                <a:tc>
                  <a:txBody>
                    <a:bodyPr/>
                    <a:lstStyle/>
                    <a:p>
                      <a:r>
                        <a:rPr lang="en-US" sz="2000" dirty="0" smtClean="0"/>
                        <a:t>Description</a:t>
                      </a:r>
                      <a:endParaRPr lang="en-US" sz="2000" dirty="0">
                        <a:latin typeface="+mj-lt"/>
                      </a:endParaRPr>
                    </a:p>
                  </a:txBody>
                  <a:tcPr marL="155448" marR="155448" marT="67056" marB="67056"/>
                </a:tc>
              </a:tr>
              <a:tr h="519373">
                <a:tc>
                  <a:txBody>
                    <a:bodyPr/>
                    <a:lstStyle/>
                    <a:p>
                      <a:pPr algn="l" fontAlgn="b"/>
                      <a:r>
                        <a:rPr lang="en-US" sz="1600" u="none" strike="noStrike" dirty="0">
                          <a:effectLst/>
                        </a:rPr>
                        <a:t>EVT_ACK</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Event:Acknowledge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Acknowledge an event</a:t>
                      </a:r>
                      <a:endParaRPr lang="en-US" sz="1600" b="0" i="0" u="none" strike="noStrike" dirty="0">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EVT_CATEGORY_ADD</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 Category:Add</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Add an event category</a:t>
                      </a:r>
                      <a:endParaRPr lang="en-US" sz="1600" b="0" i="0" u="none" strike="noStrike">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EVT_CATEGORY_EDIT</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 Category:Edit</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Edit an event category</a:t>
                      </a:r>
                      <a:endParaRPr lang="en-US" sz="1600" b="0" i="0" u="none" strike="noStrike">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a:effectLst/>
                        </a:rPr>
                        <a:t>EVT_CATEGORY_REG_PAGE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Registry&gt;Events&gt;Categories</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Access event categories definitions registry page</a:t>
                      </a:r>
                      <a:endParaRPr lang="en-US" sz="1600" b="0" i="0" u="none" strike="noStrike" dirty="0">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EVT_CATEGORY_REM</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 Category:Rem</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Delete an event category</a:t>
                      </a:r>
                      <a:endParaRPr lang="en-US" sz="1600" b="0" i="0" u="none" strike="noStrike">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EVT_CATEGORY_VIEW</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 Category:View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View an event category</a:t>
                      </a:r>
                      <a:endParaRPr lang="en-US" sz="1600" b="0" i="0" u="none" strike="noStrike">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EVT_CLEAR</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Event:Clear</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Clear an event</a:t>
                      </a:r>
                      <a:endParaRPr lang="en-US" sz="1600" b="0" i="0" u="none" strike="noStrike">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EVT_DEV_VIEW</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Event:View(From Dev Properties)</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View events related to a given device from the device properties page</a:t>
                      </a:r>
                      <a:endParaRPr lang="en-US" sz="1600" b="0" i="0" u="none" strike="noStrike">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EVT_INBOUND_EMAIL_REG_PAGE</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Registry&gt;Events&gt;Inbound Email</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Access event emailer redirection page</a:t>
                      </a:r>
                      <a:endParaRPr lang="en-US" sz="1600" b="0" i="0" u="none" strike="noStrike">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EVT_KIOSK</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Event:Kiosk</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View the event Kiosk</a:t>
                      </a:r>
                      <a:endParaRPr lang="en-US" sz="1600" b="0" i="0" u="none" strike="noStrike">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EVT_MANAGER_REG_PAGE</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Registry&gt;Events&gt;Event Manager</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Access event policy definitions registry page</a:t>
                      </a:r>
                      <a:endParaRPr lang="en-US" sz="1600" b="0" i="0" u="none" strike="noStrike" dirty="0">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EVT_ORG_VIEW</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Event:View(From Org 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View events related to a given org from the org properties page</a:t>
                      </a:r>
                      <a:endParaRPr lang="en-US" sz="1600" b="0" i="0" u="none" strike="noStrike">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EVT_POLICY_ADDREM</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Event:Add/Rem</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Add/Remove an Event Policy</a:t>
                      </a:r>
                      <a:endParaRPr lang="en-US" sz="1600" b="0" i="0" u="none" strike="noStrike">
                        <a:solidFill>
                          <a:schemeClr val="tx1">
                            <a:lumMod val="50000"/>
                          </a:schemeClr>
                        </a:solidFill>
                        <a:effectLst/>
                        <a:latin typeface="+mj-lt"/>
                      </a:endParaRPr>
                    </a:p>
                  </a:txBody>
                  <a:tcPr marL="16193" marR="16193" marT="13970" marB="0" anchor="b"/>
                </a:tc>
              </a:tr>
              <a:tr h="519373">
                <a:tc>
                  <a:txBody>
                    <a:bodyPr/>
                    <a:lstStyle/>
                    <a:p>
                      <a:pPr algn="l" fontAlgn="b"/>
                      <a:r>
                        <a:rPr lang="en-US" sz="1600" u="none" strike="noStrike" dirty="0">
                          <a:effectLst/>
                        </a:rPr>
                        <a:t>EVT_POLICY_EDIT</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err="1">
                          <a:effectLst/>
                        </a:rPr>
                        <a:t>Event:Edit</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Edit an event policy</a:t>
                      </a:r>
                      <a:endParaRPr lang="en-US" sz="1600" b="0" i="0" u="none" strike="noStrike" dirty="0">
                        <a:solidFill>
                          <a:schemeClr val="tx1">
                            <a:lumMod val="50000"/>
                          </a:schemeClr>
                        </a:solidFill>
                        <a:effectLst/>
                        <a:latin typeface="+mj-lt"/>
                      </a:endParaRPr>
                    </a:p>
                  </a:txBody>
                  <a:tcPr marL="16193" marR="16193" marT="13970" marB="0" anchor="b"/>
                </a:tc>
              </a:tr>
            </a:tbl>
          </a:graphicData>
        </a:graphic>
      </p:graphicFrame>
      <p:sp>
        <p:nvSpPr>
          <p:cNvPr id="3" name="Title 2"/>
          <p:cNvSpPr>
            <a:spLocks noGrp="1"/>
          </p:cNvSpPr>
          <p:nvPr>
            <p:ph type="title"/>
          </p:nvPr>
        </p:nvSpPr>
        <p:spPr/>
        <p:txBody>
          <a:bodyPr/>
          <a:lstStyle/>
          <a:p>
            <a:r>
              <a:rPr lang="en-US" dirty="0" smtClean="0"/>
              <a:t>Access Hooks</a:t>
            </a:r>
            <a:r>
              <a:rPr lang="en-US" dirty="0"/>
              <a:t>: Event Policy</a:t>
            </a:r>
          </a:p>
        </p:txBody>
      </p:sp>
      <p:sp>
        <p:nvSpPr>
          <p:cNvPr id="4" name="Slide Number Placeholder 3"/>
          <p:cNvSpPr>
            <a:spLocks noGrp="1"/>
          </p:cNvSpPr>
          <p:nvPr>
            <p:ph type="sldNum" sz="quarter" idx="4"/>
          </p:nvPr>
        </p:nvSpPr>
        <p:spPr/>
        <p:txBody>
          <a:bodyPr/>
          <a:lstStyle/>
          <a:p>
            <a:fld id="{59FBCBD5-A728-384D-A41B-B8C6FE40EEBE}" type="slidenum">
              <a:rPr lang="en-US" smtClean="0"/>
              <a:pPr/>
              <a:t>140</a:t>
            </a:fld>
            <a:endParaRPr lang="en-US" dirty="0"/>
          </a:p>
        </p:txBody>
      </p:sp>
      <p:sp>
        <p:nvSpPr>
          <p:cNvPr id="6" name="TextBox 5"/>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217427380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015704579"/>
              </p:ext>
            </p:extLst>
          </p:nvPr>
        </p:nvGraphicFramePr>
        <p:xfrm>
          <a:off x="474981" y="1387687"/>
          <a:ext cx="14620933" cy="7789562"/>
        </p:xfrm>
        <a:graphic>
          <a:graphicData uri="http://schemas.openxmlformats.org/drawingml/2006/table">
            <a:tbl>
              <a:tblPr firstRow="1" bandRow="1">
                <a:tableStyleId>{BC89EF96-8CEA-46FF-86C4-4CE0E7609802}</a:tableStyleId>
              </a:tblPr>
              <a:tblGrid>
                <a:gridCol w="4213054"/>
                <a:gridCol w="4283489"/>
                <a:gridCol w="6124390"/>
              </a:tblGrid>
              <a:tr h="555742">
                <a:tc>
                  <a:txBody>
                    <a:bodyPr/>
                    <a:lstStyle/>
                    <a:p>
                      <a:r>
                        <a:rPr lang="en-US" sz="2000" dirty="0" smtClean="0"/>
                        <a:t>Hook ID</a:t>
                      </a:r>
                      <a:endParaRPr lang="en-US" sz="2000" dirty="0">
                        <a:latin typeface="+mj-lt"/>
                      </a:endParaRPr>
                    </a:p>
                  </a:txBody>
                  <a:tcPr marL="155448" marR="155448" marT="67056" marB="67056"/>
                </a:tc>
                <a:tc>
                  <a:txBody>
                    <a:bodyPr/>
                    <a:lstStyle/>
                    <a:p>
                      <a:r>
                        <a:rPr lang="en-US" sz="2000" dirty="0" smtClean="0"/>
                        <a:t>Name </a:t>
                      </a:r>
                      <a:endParaRPr lang="en-US" sz="2000" dirty="0">
                        <a:latin typeface="+mj-lt"/>
                      </a:endParaRPr>
                    </a:p>
                  </a:txBody>
                  <a:tcPr marL="155448" marR="155448" marT="67056" marB="67056"/>
                </a:tc>
                <a:tc>
                  <a:txBody>
                    <a:bodyPr/>
                    <a:lstStyle/>
                    <a:p>
                      <a:r>
                        <a:rPr lang="en-US" sz="2000" dirty="0" smtClean="0"/>
                        <a:t>Description</a:t>
                      </a:r>
                      <a:endParaRPr lang="en-US" sz="2000" dirty="0">
                        <a:latin typeface="+mj-lt"/>
                      </a:endParaRPr>
                    </a:p>
                  </a:txBody>
                  <a:tcPr marL="155448" marR="155448" marT="67056" marB="67056"/>
                </a:tc>
              </a:tr>
              <a:tr h="657620">
                <a:tc>
                  <a:txBody>
                    <a:bodyPr/>
                    <a:lstStyle/>
                    <a:p>
                      <a:pPr algn="l" fontAlgn="b"/>
                      <a:r>
                        <a:rPr lang="en-US" sz="1600" u="none" strike="noStrike">
                          <a:effectLst/>
                        </a:rPr>
                        <a:t>EVT_POLICY_VIEW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View an event policy</a:t>
                      </a:r>
                      <a:endParaRPr lang="en-US" sz="1600" b="0" i="0" u="none" strike="noStrike">
                        <a:solidFill>
                          <a:schemeClr val="tx1">
                            <a:lumMod val="50000"/>
                          </a:schemeClr>
                        </a:solidFill>
                        <a:effectLst/>
                        <a:latin typeface="+mj-lt"/>
                      </a:endParaRPr>
                    </a:p>
                  </a:txBody>
                  <a:tcPr marL="16193" marR="16193" marT="13970" marB="0" anchor="b"/>
                </a:tc>
              </a:tr>
              <a:tr h="657620">
                <a:tc>
                  <a:txBody>
                    <a:bodyPr/>
                    <a:lstStyle/>
                    <a:p>
                      <a:pPr algn="l" fontAlgn="b"/>
                      <a:r>
                        <a:rPr lang="en-US" sz="1600" u="none" strike="noStrike">
                          <a:effectLst/>
                        </a:rPr>
                        <a:t>EVT_RE_ACK</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Event:Reacknowledge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Reacknowledge an event</a:t>
                      </a:r>
                      <a:endParaRPr lang="en-US" sz="1600" b="0" i="0" u="none" strike="noStrike">
                        <a:solidFill>
                          <a:schemeClr val="tx1">
                            <a:lumMod val="50000"/>
                          </a:schemeClr>
                        </a:solidFill>
                        <a:effectLst/>
                        <a:latin typeface="+mj-lt"/>
                      </a:endParaRPr>
                    </a:p>
                  </a:txBody>
                  <a:tcPr marL="16193" marR="16193" marT="13970" marB="0" anchor="b"/>
                </a:tc>
              </a:tr>
              <a:tr h="657620">
                <a:tc>
                  <a:txBody>
                    <a:bodyPr/>
                    <a:lstStyle/>
                    <a:p>
                      <a:pPr algn="l" fontAlgn="b"/>
                      <a:r>
                        <a:rPr lang="en-US" sz="1600" u="none" strike="noStrike">
                          <a:effectLst/>
                        </a:rPr>
                        <a:t>EVT_RSS_REG_PAGE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Registry&gt;Events&gt;RSS Feeds</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Access the Events RSS Feeds registry page</a:t>
                      </a:r>
                      <a:endParaRPr lang="en-US" sz="1600" b="0" i="0" u="none" strike="noStrike">
                        <a:solidFill>
                          <a:schemeClr val="tx1">
                            <a:lumMod val="50000"/>
                          </a:schemeClr>
                        </a:solidFill>
                        <a:effectLst/>
                        <a:latin typeface="+mj-lt"/>
                      </a:endParaRPr>
                    </a:p>
                  </a:txBody>
                  <a:tcPr marL="16193" marR="16193" marT="13970" marB="0" anchor="b"/>
                </a:tc>
              </a:tr>
              <a:tr h="657620">
                <a:tc>
                  <a:txBody>
                    <a:bodyPr/>
                    <a:lstStyle/>
                    <a:p>
                      <a:pPr algn="l" fontAlgn="b"/>
                      <a:r>
                        <a:rPr lang="en-US" sz="1600" u="none" strike="noStrike">
                          <a:effectLst/>
                        </a:rPr>
                        <a:t>EVT_STATISTICS</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Event:Statistics</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View the event statics graph from the event console</a:t>
                      </a:r>
                      <a:endParaRPr lang="en-US" sz="1600" b="0" i="0" u="none" strike="noStrike">
                        <a:solidFill>
                          <a:schemeClr val="tx1">
                            <a:lumMod val="50000"/>
                          </a:schemeClr>
                        </a:solidFill>
                        <a:effectLst/>
                        <a:latin typeface="+mj-lt"/>
                      </a:endParaRPr>
                    </a:p>
                  </a:txBody>
                  <a:tcPr marL="16193" marR="16193" marT="13970" marB="0" anchor="b"/>
                </a:tc>
              </a:tr>
              <a:tr h="657620">
                <a:tc>
                  <a:txBody>
                    <a:bodyPr/>
                    <a:lstStyle/>
                    <a:p>
                      <a:pPr algn="l" fontAlgn="b"/>
                      <a:r>
                        <a:rPr lang="en-US" sz="1600" u="none" strike="noStrike">
                          <a:effectLst/>
                        </a:rPr>
                        <a:t>EVT_SUPPRESSION_ADDREM</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Event:Suppressions:Add/Rem</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Add/Remove event suppression definitions</a:t>
                      </a:r>
                      <a:endParaRPr lang="en-US" sz="1600" b="0" i="0" u="none" strike="noStrike" dirty="0">
                        <a:solidFill>
                          <a:schemeClr val="tx1">
                            <a:lumMod val="50000"/>
                          </a:schemeClr>
                        </a:solidFill>
                        <a:effectLst/>
                        <a:latin typeface="+mj-lt"/>
                      </a:endParaRPr>
                    </a:p>
                  </a:txBody>
                  <a:tcPr marL="16193" marR="16193" marT="13970" marB="0" anchor="b"/>
                </a:tc>
              </a:tr>
              <a:tr h="657620">
                <a:tc>
                  <a:txBody>
                    <a:bodyPr/>
                    <a:lstStyle/>
                    <a:p>
                      <a:pPr algn="l" fontAlgn="b"/>
                      <a:r>
                        <a:rPr lang="en-US" sz="1600" u="none" strike="noStrike">
                          <a:effectLst/>
                        </a:rPr>
                        <a:t>EVT_SUPPRESSION_REG_PAGE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Registry&gt;Events&gt;Suppressions</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Access Event Suppressions registry page</a:t>
                      </a:r>
                      <a:endParaRPr lang="en-US" sz="1600" b="0" i="0" u="none" strike="noStrike">
                        <a:solidFill>
                          <a:schemeClr val="tx1">
                            <a:lumMod val="50000"/>
                          </a:schemeClr>
                        </a:solidFill>
                        <a:effectLst/>
                        <a:latin typeface="+mj-lt"/>
                      </a:endParaRPr>
                    </a:p>
                  </a:txBody>
                  <a:tcPr marL="16193" marR="16193" marT="13970" marB="0" anchor="b"/>
                </a:tc>
              </a:tr>
              <a:tr h="657620">
                <a:tc>
                  <a:txBody>
                    <a:bodyPr/>
                    <a:lstStyle/>
                    <a:p>
                      <a:pPr algn="l" fontAlgn="b"/>
                      <a:r>
                        <a:rPr lang="en-US" sz="1600" u="none" strike="noStrike">
                          <a:effectLst/>
                        </a:rPr>
                        <a:t>EVT_SUPPRESSION_VIEW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Event:Suppressions:View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View event suppression definitions in Event Policy Editor</a:t>
                      </a:r>
                      <a:endParaRPr lang="en-US" sz="1600" b="0" i="0" u="none" strike="noStrike" dirty="0">
                        <a:solidFill>
                          <a:schemeClr val="tx1">
                            <a:lumMod val="50000"/>
                          </a:schemeClr>
                        </a:solidFill>
                        <a:effectLst/>
                        <a:latin typeface="+mj-lt"/>
                      </a:endParaRPr>
                    </a:p>
                  </a:txBody>
                  <a:tcPr marL="16193" marR="16193" marT="13970" marB="0" anchor="b"/>
                </a:tc>
              </a:tr>
              <a:tr h="657620">
                <a:tc>
                  <a:txBody>
                    <a:bodyPr/>
                    <a:lstStyle/>
                    <a:p>
                      <a:pPr algn="l" fontAlgn="b"/>
                      <a:r>
                        <a:rPr lang="en-US" sz="1600" u="none" strike="noStrike">
                          <a:effectLst/>
                        </a:rPr>
                        <a:t>EVT_TRAP_FILTERS_ADDREM</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Event:SNMP Trap Filters:Add/Rem</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Add/Remove SNMP Trap Filters</a:t>
                      </a:r>
                      <a:endParaRPr lang="en-US" sz="1600" b="0" i="0" u="none" strike="noStrike">
                        <a:solidFill>
                          <a:schemeClr val="tx1">
                            <a:lumMod val="50000"/>
                          </a:schemeClr>
                        </a:solidFill>
                        <a:effectLst/>
                        <a:latin typeface="+mj-lt"/>
                      </a:endParaRPr>
                    </a:p>
                  </a:txBody>
                  <a:tcPr marL="16193" marR="16193" marT="13970" marB="0" anchor="b"/>
                </a:tc>
              </a:tr>
              <a:tr h="657620">
                <a:tc>
                  <a:txBody>
                    <a:bodyPr/>
                    <a:lstStyle/>
                    <a:p>
                      <a:pPr algn="l" fontAlgn="b"/>
                      <a:r>
                        <a:rPr lang="en-US" sz="1600" u="none" strike="noStrike">
                          <a:effectLst/>
                        </a:rPr>
                        <a:t>EVT_TRAP_FILTERS_EDIT</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Event:SNMP Trap Filters:Edit</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sv-SE" sz="1600" u="none" strike="noStrike" dirty="0">
                          <a:effectLst/>
                        </a:rPr>
                        <a:t>Edit SNMP Trap Filter definitions</a:t>
                      </a:r>
                      <a:endParaRPr lang="sv-SE" sz="1600" b="0" i="0" u="none" strike="noStrike" dirty="0">
                        <a:solidFill>
                          <a:schemeClr val="tx1">
                            <a:lumMod val="50000"/>
                          </a:schemeClr>
                        </a:solidFill>
                        <a:effectLst/>
                        <a:latin typeface="+mj-lt"/>
                      </a:endParaRPr>
                    </a:p>
                  </a:txBody>
                  <a:tcPr marL="16193" marR="16193" marT="13970" marB="0" anchor="b"/>
                </a:tc>
              </a:tr>
              <a:tr h="657620">
                <a:tc>
                  <a:txBody>
                    <a:bodyPr/>
                    <a:lstStyle/>
                    <a:p>
                      <a:pPr algn="l" fontAlgn="b"/>
                      <a:r>
                        <a:rPr lang="en-US" sz="1600" u="none" strike="noStrike">
                          <a:effectLst/>
                        </a:rPr>
                        <a:t>EVT_TRAP_FILTERS_REG_PAGE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Registry&gt;Events&gt;SNMP Trap Filters</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Access Trap Filters registry page</a:t>
                      </a:r>
                      <a:endParaRPr lang="en-US" sz="1600" b="0" i="0" u="none" strike="noStrike">
                        <a:solidFill>
                          <a:schemeClr val="tx1">
                            <a:lumMod val="50000"/>
                          </a:schemeClr>
                        </a:solidFill>
                        <a:effectLst/>
                        <a:latin typeface="+mj-lt"/>
                      </a:endParaRPr>
                    </a:p>
                  </a:txBody>
                  <a:tcPr marL="16193" marR="16193" marT="13970" marB="0" anchor="b"/>
                </a:tc>
              </a:tr>
              <a:tr h="657620">
                <a:tc>
                  <a:txBody>
                    <a:bodyPr/>
                    <a:lstStyle/>
                    <a:p>
                      <a:pPr algn="l" fontAlgn="b"/>
                      <a:r>
                        <a:rPr lang="en-US" sz="1600" u="none" strike="noStrike">
                          <a:effectLst/>
                        </a:rPr>
                        <a:t>EVT_VIEW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Events/</a:t>
                      </a:r>
                      <a:r>
                        <a:rPr lang="en-US" sz="1600" u="none" strike="noStrike" dirty="0" err="1">
                          <a:effectLst/>
                        </a:rPr>
                        <a:t>Event:View</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Basic event access, including event console</a:t>
                      </a:r>
                      <a:endParaRPr lang="en-US" sz="1600" b="0" i="0" u="none" strike="noStrike" dirty="0">
                        <a:solidFill>
                          <a:schemeClr val="tx1">
                            <a:lumMod val="50000"/>
                          </a:schemeClr>
                        </a:solidFill>
                        <a:effectLst/>
                        <a:latin typeface="+mj-lt"/>
                      </a:endParaRPr>
                    </a:p>
                  </a:txBody>
                  <a:tcPr marL="16193" marR="16193" marT="13970" marB="0" anchor="b"/>
                </a:tc>
              </a:tr>
            </a:tbl>
          </a:graphicData>
        </a:graphic>
      </p:graphicFrame>
      <p:sp>
        <p:nvSpPr>
          <p:cNvPr id="3" name="Title 2"/>
          <p:cNvSpPr>
            <a:spLocks noGrp="1"/>
          </p:cNvSpPr>
          <p:nvPr>
            <p:ph type="title"/>
          </p:nvPr>
        </p:nvSpPr>
        <p:spPr/>
        <p:txBody>
          <a:bodyPr/>
          <a:lstStyle/>
          <a:p>
            <a:r>
              <a:rPr lang="en-US" dirty="0" smtClean="0"/>
              <a:t>Access Hooks: Event Policy</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141</a:t>
            </a:fld>
            <a:endParaRPr lang="en-US" dirty="0"/>
          </a:p>
        </p:txBody>
      </p:sp>
      <p:sp>
        <p:nvSpPr>
          <p:cNvPr id="6" name="TextBox 5"/>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10496880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70" y="1387026"/>
            <a:ext cx="14291592" cy="618721"/>
          </a:xfrm>
        </p:spPr>
        <p:txBody>
          <a:bodyPr>
            <a:normAutofit fontScale="92500" lnSpcReduction="10000"/>
          </a:bodyPr>
          <a:lstStyle/>
          <a:p>
            <a:pPr marL="0" indent="0">
              <a:buNone/>
            </a:pPr>
            <a:r>
              <a:rPr lang="en-US" dirty="0"/>
              <a:t>Included Events Keys</a:t>
            </a:r>
          </a:p>
          <a:p>
            <a:pPr marL="0" indent="0">
              <a:buNone/>
            </a:pPr>
            <a:endParaRPr lang="en-US" dirty="0"/>
          </a:p>
        </p:txBody>
      </p:sp>
      <p:sp>
        <p:nvSpPr>
          <p:cNvPr id="4" name="Title 3"/>
          <p:cNvSpPr>
            <a:spLocks noGrp="1"/>
          </p:cNvSpPr>
          <p:nvPr>
            <p:ph type="title"/>
          </p:nvPr>
        </p:nvSpPr>
        <p:spPr/>
        <p:txBody>
          <a:bodyPr/>
          <a:lstStyle/>
          <a:p>
            <a:r>
              <a:rPr lang="en-US" dirty="0"/>
              <a:t>Access Keys Included</a:t>
            </a:r>
          </a:p>
        </p:txBody>
      </p:sp>
      <p:sp>
        <p:nvSpPr>
          <p:cNvPr id="7" name="Slide Number Placeholder 6"/>
          <p:cNvSpPr>
            <a:spLocks noGrp="1"/>
          </p:cNvSpPr>
          <p:nvPr>
            <p:ph type="sldNum" sz="quarter" idx="4"/>
          </p:nvPr>
        </p:nvSpPr>
        <p:spPr/>
        <p:txBody>
          <a:bodyPr/>
          <a:lstStyle/>
          <a:p>
            <a:fld id="{59FBCBD5-A728-384D-A41B-B8C6FE40EEBE}" type="slidenum">
              <a:rPr lang="en-US" smtClean="0"/>
              <a:pPr/>
              <a:t>142</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797106811"/>
              </p:ext>
            </p:extLst>
          </p:nvPr>
        </p:nvGraphicFramePr>
        <p:xfrm>
          <a:off x="608159" y="2581782"/>
          <a:ext cx="14159401" cy="1666467"/>
        </p:xfrm>
        <a:graphic>
          <a:graphicData uri="http://schemas.openxmlformats.org/drawingml/2006/table">
            <a:tbl>
              <a:tblPr firstRow="1" bandRow="1">
                <a:tableStyleId>{BC89EF96-8CEA-46FF-86C4-4CE0E7609802}</a:tableStyleId>
              </a:tblPr>
              <a:tblGrid>
                <a:gridCol w="3492608"/>
                <a:gridCol w="3397630"/>
                <a:gridCol w="7269163"/>
              </a:tblGrid>
              <a:tr h="580518">
                <a:tc>
                  <a:txBody>
                    <a:bodyPr/>
                    <a:lstStyle/>
                    <a:p>
                      <a:r>
                        <a:rPr lang="en-US" sz="2000" dirty="0" smtClean="0"/>
                        <a:t>Key</a:t>
                      </a:r>
                      <a:r>
                        <a:rPr lang="en-US" sz="2000" baseline="0" dirty="0" smtClean="0"/>
                        <a:t> Name</a:t>
                      </a:r>
                      <a:endParaRPr lang="en-US" sz="2000" dirty="0">
                        <a:latin typeface="+mj-lt"/>
                      </a:endParaRPr>
                    </a:p>
                  </a:txBody>
                  <a:tcPr marL="155448" marR="155448" marT="67056" marB="67056"/>
                </a:tc>
                <a:tc>
                  <a:txBody>
                    <a:bodyPr/>
                    <a:lstStyle/>
                    <a:p>
                      <a:r>
                        <a:rPr lang="en-US" sz="2000" dirty="0" smtClean="0"/>
                        <a:t>Key Category</a:t>
                      </a:r>
                      <a:endParaRPr lang="en-US" sz="2000" dirty="0">
                        <a:latin typeface="+mj-lt"/>
                      </a:endParaRPr>
                    </a:p>
                  </a:txBody>
                  <a:tcPr marL="155448" marR="155448" marT="67056" marB="67056"/>
                </a:tc>
                <a:tc>
                  <a:txBody>
                    <a:bodyPr/>
                    <a:lstStyle/>
                    <a:p>
                      <a:r>
                        <a:rPr lang="en-US" sz="2000" dirty="0" smtClean="0"/>
                        <a:t>Description</a:t>
                      </a:r>
                      <a:endParaRPr lang="en-US" sz="2000" dirty="0">
                        <a:latin typeface="+mj-lt"/>
                      </a:endParaRPr>
                    </a:p>
                  </a:txBody>
                  <a:tcPr marL="155448" marR="155448" marT="67056" marB="67056"/>
                </a:tc>
              </a:tr>
              <a:tr h="491744">
                <a:tc>
                  <a:txBody>
                    <a:bodyPr/>
                    <a:lstStyle/>
                    <a:p>
                      <a:r>
                        <a:rPr lang="en-US" sz="2000" dirty="0" smtClean="0"/>
                        <a:t>Events – View</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Events</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Grants</a:t>
                      </a:r>
                      <a:r>
                        <a:rPr lang="en-US" sz="2000" baseline="0" dirty="0" smtClean="0"/>
                        <a:t> view and acknowledge access to events</a:t>
                      </a:r>
                      <a:endParaRPr lang="en-US" sz="2000" dirty="0">
                        <a:solidFill>
                          <a:schemeClr val="tx1">
                            <a:lumMod val="50000"/>
                          </a:schemeClr>
                        </a:solidFill>
                        <a:latin typeface="+mj-lt"/>
                      </a:endParaRPr>
                    </a:p>
                  </a:txBody>
                  <a:tcPr marL="155448" marR="155448" marT="67056" marB="67056"/>
                </a:tc>
              </a:tr>
              <a:tr h="594205">
                <a:tc>
                  <a:txBody>
                    <a:bodyPr/>
                    <a:lstStyle/>
                    <a:p>
                      <a:r>
                        <a:rPr lang="en-US" sz="2000" dirty="0" smtClean="0"/>
                        <a:t>Events – Advanced</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Events</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Grants create,</a:t>
                      </a:r>
                      <a:r>
                        <a:rPr lang="en-US" sz="2000" baseline="0" dirty="0" smtClean="0"/>
                        <a:t> edit, and clear access to events</a:t>
                      </a:r>
                      <a:endParaRPr lang="en-US" sz="2000" dirty="0">
                        <a:solidFill>
                          <a:schemeClr val="tx1">
                            <a:lumMod val="50000"/>
                          </a:schemeClr>
                        </a:solidFill>
                        <a:latin typeface="+mj-lt"/>
                      </a:endParaRPr>
                    </a:p>
                  </a:txBody>
                  <a:tcPr marL="155448" marR="155448" marT="67056" marB="67056"/>
                </a:tc>
              </a:tr>
            </a:tbl>
          </a:graphicData>
        </a:graphic>
      </p:graphicFrame>
      <p:sp>
        <p:nvSpPr>
          <p:cNvPr id="9" name="Content Placeholder 2"/>
          <p:cNvSpPr txBox="1">
            <a:spLocks/>
          </p:cNvSpPr>
          <p:nvPr/>
        </p:nvSpPr>
        <p:spPr>
          <a:xfrm>
            <a:off x="475970" y="4682409"/>
            <a:ext cx="14291592" cy="2127976"/>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latin typeface="+mj-lt"/>
              </a:rPr>
              <a:t>Note: None of the included keys have Create/Edit/Delete access to Event Policies. In order to access Event Policies the user will need to be an Administrator Account, a User with Grant All, or a new Key will need to be created with all Events Category hooks.</a:t>
            </a:r>
          </a:p>
          <a:p>
            <a:endParaRPr lang="en-US" dirty="0" smtClean="0">
              <a:latin typeface="+mj-lt"/>
            </a:endParaRPr>
          </a:p>
          <a:p>
            <a:pPr marL="0" indent="0">
              <a:buNone/>
            </a:pPr>
            <a:endParaRPr lang="en-US" dirty="0">
              <a:latin typeface="+mj-lt"/>
            </a:endParaRPr>
          </a:p>
        </p:txBody>
      </p:sp>
      <p:sp>
        <p:nvSpPr>
          <p:cNvPr id="8" name="TextBox 7"/>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45195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 Resources</a:t>
            </a:r>
            <a:endParaRPr lang="en-US" dirty="0"/>
          </a:p>
        </p:txBody>
      </p:sp>
      <p:sp>
        <p:nvSpPr>
          <p:cNvPr id="6" name="Slide Number Placeholder 5"/>
          <p:cNvSpPr>
            <a:spLocks noGrp="1"/>
          </p:cNvSpPr>
          <p:nvPr>
            <p:ph type="sldNum" sz="quarter" idx="4"/>
          </p:nvPr>
        </p:nvSpPr>
        <p:spPr/>
        <p:txBody>
          <a:bodyPr/>
          <a:lstStyle/>
          <a:p>
            <a:fld id="{59FBCBD5-A728-384D-A41B-B8C6FE40EEBE}" type="slidenum">
              <a:rPr lang="en-US" smtClean="0"/>
              <a:pPr/>
              <a:t>143</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51176824"/>
              </p:ext>
            </p:extLst>
          </p:nvPr>
        </p:nvGraphicFramePr>
        <p:xfrm>
          <a:off x="475969" y="1359833"/>
          <a:ext cx="14570066" cy="7584664"/>
        </p:xfrm>
        <a:graphic>
          <a:graphicData uri="http://schemas.openxmlformats.org/drawingml/2006/table">
            <a:tbl>
              <a:tblPr firstRow="1" bandRow="1">
                <a:tableStyleId>{BC89EF96-8CEA-46FF-86C4-4CE0E7609802}</a:tableStyleId>
              </a:tblPr>
              <a:tblGrid>
                <a:gridCol w="4272443"/>
                <a:gridCol w="3716977"/>
                <a:gridCol w="3353755"/>
                <a:gridCol w="3226891"/>
              </a:tblGrid>
              <a:tr h="816602">
                <a:tc gridSpan="4">
                  <a:txBody>
                    <a:bodyPr/>
                    <a:lstStyle/>
                    <a:p>
                      <a:r>
                        <a:rPr lang="en-US" sz="2800" dirty="0" smtClean="0"/>
                        <a:t>API</a:t>
                      </a:r>
                      <a:r>
                        <a:rPr lang="en-US" sz="2800" baseline="0" dirty="0" smtClean="0"/>
                        <a:t> Event Resources</a:t>
                      </a:r>
                      <a:endParaRPr lang="en-US" sz="2800" dirty="0">
                        <a:latin typeface="+mj-lt"/>
                      </a:endParaRPr>
                    </a:p>
                  </a:txBody>
                  <a:tcPr marL="155448" marR="155448" marT="67056" marB="67056"/>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816602">
                <a:tc gridSpan="4">
                  <a:txBody>
                    <a:bodyPr/>
                    <a:lstStyle/>
                    <a:p>
                      <a:r>
                        <a:rPr lang="en-US" sz="2800" dirty="0" smtClean="0"/>
                        <a:t>https://em7ipaddress/api/event</a:t>
                      </a:r>
                      <a:endParaRPr lang="en-US" sz="2800" dirty="0">
                        <a:solidFill>
                          <a:schemeClr val="tx1">
                            <a:lumMod val="50000"/>
                          </a:schemeClr>
                        </a:solidFill>
                        <a:latin typeface="+mj-lt"/>
                      </a:endParaRPr>
                    </a:p>
                  </a:txBody>
                  <a:tcPr marL="155448" marR="155448" marT="67056" marB="67056"/>
                </a:tc>
                <a:tc hMerge="1">
                  <a:txBody>
                    <a:bodyPr/>
                    <a:lstStyle/>
                    <a:p>
                      <a:endParaRPr lang="en-US"/>
                    </a:p>
                  </a:txBody>
                  <a:tcPr/>
                </a:tc>
                <a:tc hMerge="1">
                  <a:txBody>
                    <a:bodyPr/>
                    <a:lstStyle/>
                    <a:p>
                      <a:endParaRPr lang="en-US"/>
                    </a:p>
                  </a:txBody>
                  <a:tcPr/>
                </a:tc>
                <a:tc hMerge="1">
                  <a:txBody>
                    <a:bodyPr/>
                    <a:lstStyle/>
                    <a:p>
                      <a:endParaRPr lang="en-US"/>
                    </a:p>
                  </a:txBody>
                  <a:tcPr/>
                </a:tc>
              </a:tr>
              <a:tr h="980196">
                <a:tc>
                  <a:txBody>
                    <a:bodyPr/>
                    <a:lstStyle/>
                    <a:p>
                      <a:r>
                        <a:rPr lang="en-US" sz="2000" dirty="0" err="1" smtClean="0"/>
                        <a:t>Aligned_resource_name</a:t>
                      </a:r>
                      <a:endParaRPr lang="en-US" sz="2000" dirty="0">
                        <a:solidFill>
                          <a:schemeClr val="tx1">
                            <a:lumMod val="50000"/>
                          </a:schemeClr>
                        </a:solidFill>
                        <a:latin typeface="+mj-lt"/>
                      </a:endParaRPr>
                    </a:p>
                  </a:txBody>
                  <a:tcPr marL="155448" marR="155448" marT="67056" marB="67056"/>
                </a:tc>
                <a:tc>
                  <a:txBody>
                    <a:bodyPr/>
                    <a:lstStyle/>
                    <a:p>
                      <a:r>
                        <a:rPr lang="en-US" sz="1800" dirty="0" err="1" smtClean="0"/>
                        <a:t>Aligned_subresource_name</a:t>
                      </a:r>
                      <a:endParaRPr lang="en-US" sz="1800" dirty="0">
                        <a:solidFill>
                          <a:schemeClr val="tx1">
                            <a:lumMod val="50000"/>
                          </a:schemeClr>
                        </a:solidFill>
                        <a:latin typeface="+mj-lt"/>
                      </a:endParaRPr>
                    </a:p>
                  </a:txBody>
                  <a:tcPr marL="155448" marR="155448" marT="67056" marB="67056"/>
                </a:tc>
                <a:tc>
                  <a:txBody>
                    <a:bodyPr/>
                    <a:lstStyle/>
                    <a:p>
                      <a:r>
                        <a:rPr lang="en-US" sz="2000" dirty="0" err="1" smtClean="0"/>
                        <a:t>Associated_ticket</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Counter</a:t>
                      </a:r>
                      <a:endParaRPr lang="en-US" sz="2000" dirty="0">
                        <a:solidFill>
                          <a:schemeClr val="tx1">
                            <a:lumMod val="50000"/>
                          </a:schemeClr>
                        </a:solidFill>
                        <a:latin typeface="+mj-lt"/>
                      </a:endParaRPr>
                    </a:p>
                  </a:txBody>
                  <a:tcPr marL="155448" marR="155448" marT="67056" marB="67056"/>
                </a:tc>
              </a:tr>
              <a:tr h="816602">
                <a:tc>
                  <a:txBody>
                    <a:bodyPr/>
                    <a:lstStyle/>
                    <a:p>
                      <a:r>
                        <a:rPr lang="en-US" sz="2000" dirty="0" err="1" smtClean="0"/>
                        <a:t>Date_ack</a:t>
                      </a:r>
                      <a:endParaRPr lang="en-US" sz="2000" dirty="0">
                        <a:solidFill>
                          <a:schemeClr val="tx1">
                            <a:lumMod val="50000"/>
                          </a:schemeClr>
                        </a:solidFill>
                        <a:latin typeface="+mj-lt"/>
                      </a:endParaRPr>
                    </a:p>
                  </a:txBody>
                  <a:tcPr marL="155448" marR="155448" marT="67056" marB="67056"/>
                </a:tc>
                <a:tc>
                  <a:txBody>
                    <a:bodyPr/>
                    <a:lstStyle/>
                    <a:p>
                      <a:r>
                        <a:rPr lang="en-US" sz="2000" dirty="0" err="1" smtClean="0"/>
                        <a:t>Date_active</a:t>
                      </a:r>
                      <a:endParaRPr lang="en-US" sz="2000" dirty="0">
                        <a:solidFill>
                          <a:schemeClr val="tx1">
                            <a:lumMod val="50000"/>
                          </a:schemeClr>
                        </a:solidFill>
                        <a:latin typeface="+mj-lt"/>
                      </a:endParaRPr>
                    </a:p>
                  </a:txBody>
                  <a:tcPr marL="155448" marR="155448" marT="67056" marB="67056"/>
                </a:tc>
                <a:tc>
                  <a:txBody>
                    <a:bodyPr/>
                    <a:lstStyle/>
                    <a:p>
                      <a:r>
                        <a:rPr lang="en-US" sz="2000" dirty="0" err="1" smtClean="0"/>
                        <a:t>Date_del</a:t>
                      </a:r>
                      <a:endParaRPr lang="en-US" sz="2000" dirty="0">
                        <a:solidFill>
                          <a:schemeClr val="tx1">
                            <a:lumMod val="50000"/>
                          </a:schemeClr>
                        </a:solidFill>
                        <a:latin typeface="+mj-lt"/>
                      </a:endParaRPr>
                    </a:p>
                  </a:txBody>
                  <a:tcPr marL="155448" marR="155448" marT="67056" marB="67056"/>
                </a:tc>
                <a:tc>
                  <a:txBody>
                    <a:bodyPr/>
                    <a:lstStyle/>
                    <a:p>
                      <a:r>
                        <a:rPr lang="en-US" sz="2000" dirty="0" err="1" smtClean="0"/>
                        <a:t>Date_first</a:t>
                      </a:r>
                      <a:endParaRPr lang="en-US" sz="2000" dirty="0">
                        <a:solidFill>
                          <a:schemeClr val="tx1">
                            <a:lumMod val="50000"/>
                          </a:schemeClr>
                        </a:solidFill>
                        <a:latin typeface="+mj-lt"/>
                      </a:endParaRPr>
                    </a:p>
                  </a:txBody>
                  <a:tcPr marL="155448" marR="155448" marT="67056" marB="67056"/>
                </a:tc>
              </a:tr>
              <a:tr h="788095">
                <a:tc>
                  <a:txBody>
                    <a:bodyPr/>
                    <a:lstStyle/>
                    <a:p>
                      <a:r>
                        <a:rPr lang="en-US" sz="2000" dirty="0" err="1" smtClean="0"/>
                        <a:t>Date_last</a:t>
                      </a:r>
                      <a:endParaRPr lang="en-US" sz="2000" dirty="0">
                        <a:solidFill>
                          <a:schemeClr val="tx1">
                            <a:lumMod val="50000"/>
                          </a:schemeClr>
                        </a:solidFill>
                        <a:latin typeface="+mj-lt"/>
                      </a:endParaRPr>
                    </a:p>
                  </a:txBody>
                  <a:tcPr marL="155448" marR="155448" marT="67056" marB="67056"/>
                </a:tc>
                <a:tc>
                  <a:txBody>
                    <a:bodyPr/>
                    <a:lstStyle/>
                    <a:p>
                      <a:r>
                        <a:rPr lang="en-US" sz="2000" dirty="0" err="1" smtClean="0"/>
                        <a:t>Etype</a:t>
                      </a:r>
                      <a:endParaRPr lang="en-US" sz="2000" dirty="0">
                        <a:solidFill>
                          <a:schemeClr val="tx1">
                            <a:lumMod val="50000"/>
                          </a:schemeClr>
                        </a:solidFill>
                        <a:latin typeface="+mj-lt"/>
                      </a:endParaRPr>
                    </a:p>
                  </a:txBody>
                  <a:tcPr marL="155448" marR="155448" marT="67056" marB="67056"/>
                </a:tc>
                <a:tc>
                  <a:txBody>
                    <a:bodyPr/>
                    <a:lstStyle/>
                    <a:p>
                      <a:r>
                        <a:rPr lang="en-US" sz="2000" dirty="0" err="1" smtClean="0"/>
                        <a:t>Ext_ticket_ref</a:t>
                      </a:r>
                      <a:endParaRPr lang="en-US" sz="2000" dirty="0">
                        <a:solidFill>
                          <a:schemeClr val="tx1">
                            <a:lumMod val="50000"/>
                          </a:schemeClr>
                        </a:solidFill>
                        <a:latin typeface="+mj-lt"/>
                      </a:endParaRPr>
                    </a:p>
                  </a:txBody>
                  <a:tcPr marL="155448" marR="155448" marT="67056" marB="67056"/>
                </a:tc>
                <a:tc>
                  <a:txBody>
                    <a:bodyPr/>
                    <a:lstStyle/>
                    <a:p>
                      <a:r>
                        <a:rPr lang="en-US" sz="2000" dirty="0" err="1" smtClean="0"/>
                        <a:t>Force_ticket_uri</a:t>
                      </a:r>
                      <a:endParaRPr lang="en-US" sz="2000" dirty="0">
                        <a:solidFill>
                          <a:schemeClr val="tx1">
                            <a:lumMod val="50000"/>
                          </a:schemeClr>
                        </a:solidFill>
                        <a:latin typeface="+mj-lt"/>
                      </a:endParaRPr>
                    </a:p>
                  </a:txBody>
                  <a:tcPr marL="155448" marR="155448" marT="67056" marB="67056"/>
                </a:tc>
              </a:tr>
              <a:tr h="816602">
                <a:tc>
                  <a:txBody>
                    <a:bodyPr/>
                    <a:lstStyle/>
                    <a:p>
                      <a:r>
                        <a:rPr lang="en-US" sz="2000" dirty="0" smtClean="0"/>
                        <a:t>Id</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Label</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Message</a:t>
                      </a:r>
                      <a:endParaRPr lang="en-US" sz="2000" dirty="0">
                        <a:solidFill>
                          <a:schemeClr val="tx1">
                            <a:lumMod val="50000"/>
                          </a:schemeClr>
                        </a:solidFill>
                        <a:latin typeface="+mj-lt"/>
                      </a:endParaRPr>
                    </a:p>
                  </a:txBody>
                  <a:tcPr marL="155448" marR="155448" marT="67056" marB="67056"/>
                </a:tc>
                <a:tc>
                  <a:txBody>
                    <a:bodyPr/>
                    <a:lstStyle/>
                    <a:p>
                      <a:r>
                        <a:rPr lang="en-US" sz="2000" dirty="0" err="1" smtClean="0"/>
                        <a:t>Msg_val</a:t>
                      </a:r>
                      <a:endParaRPr lang="en-US" sz="2000" dirty="0">
                        <a:solidFill>
                          <a:schemeClr val="tx1">
                            <a:lumMod val="50000"/>
                          </a:schemeClr>
                        </a:solidFill>
                        <a:latin typeface="+mj-lt"/>
                      </a:endParaRPr>
                    </a:p>
                  </a:txBody>
                  <a:tcPr marL="155448" marR="155448" marT="67056" marB="67056"/>
                </a:tc>
              </a:tr>
              <a:tr h="916761">
                <a:tc>
                  <a:txBody>
                    <a:bodyPr/>
                    <a:lstStyle/>
                    <a:p>
                      <a:r>
                        <a:rPr lang="en-US" sz="2000" dirty="0" err="1" smtClean="0"/>
                        <a:t>Notify_count</a:t>
                      </a:r>
                      <a:endParaRPr lang="en-US" sz="2000" dirty="0">
                        <a:solidFill>
                          <a:schemeClr val="tx1">
                            <a:lumMod val="50000"/>
                          </a:schemeClr>
                        </a:solidFill>
                        <a:latin typeface="+mj-lt"/>
                      </a:endParaRPr>
                    </a:p>
                  </a:txBody>
                  <a:tcPr marL="155448" marR="155448" marT="67056" marB="67056"/>
                </a:tc>
                <a:tc>
                  <a:txBody>
                    <a:bodyPr/>
                    <a:lstStyle/>
                    <a:p>
                      <a:r>
                        <a:rPr lang="en-US" sz="2000" dirty="0" err="1" smtClean="0"/>
                        <a:t>Notify_stamp</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Organization</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Severity</a:t>
                      </a:r>
                      <a:endParaRPr lang="en-US" sz="2000" dirty="0">
                        <a:solidFill>
                          <a:schemeClr val="tx1">
                            <a:lumMod val="50000"/>
                          </a:schemeClr>
                        </a:solidFill>
                        <a:latin typeface="+mj-lt"/>
                      </a:endParaRPr>
                    </a:p>
                  </a:txBody>
                  <a:tcPr marL="155448" marR="155448" marT="67056" marB="67056"/>
                </a:tc>
              </a:tr>
              <a:tr h="816602">
                <a:tc>
                  <a:txBody>
                    <a:bodyPr/>
                    <a:lstStyle/>
                    <a:p>
                      <a:r>
                        <a:rPr lang="en-US" sz="2000" dirty="0" smtClean="0"/>
                        <a:t>Source</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Threshold</a:t>
                      </a:r>
                      <a:endParaRPr lang="en-US" sz="2000" dirty="0">
                        <a:solidFill>
                          <a:schemeClr val="tx1">
                            <a:lumMod val="50000"/>
                          </a:schemeClr>
                        </a:solidFill>
                        <a:latin typeface="+mj-lt"/>
                      </a:endParaRPr>
                    </a:p>
                  </a:txBody>
                  <a:tcPr marL="155448" marR="155448" marT="67056" marB="67056"/>
                </a:tc>
                <a:tc>
                  <a:txBody>
                    <a:bodyPr/>
                    <a:lstStyle/>
                    <a:p>
                      <a:r>
                        <a:rPr lang="en-US" sz="2000" dirty="0" err="1" smtClean="0"/>
                        <a:t>User_ack</a:t>
                      </a:r>
                      <a:endParaRPr lang="en-US" sz="2000" dirty="0">
                        <a:solidFill>
                          <a:schemeClr val="tx1">
                            <a:lumMod val="50000"/>
                          </a:schemeClr>
                        </a:solidFill>
                        <a:latin typeface="+mj-lt"/>
                      </a:endParaRPr>
                    </a:p>
                  </a:txBody>
                  <a:tcPr marL="155448" marR="155448" marT="67056" marB="67056"/>
                </a:tc>
                <a:tc>
                  <a:txBody>
                    <a:bodyPr/>
                    <a:lstStyle/>
                    <a:p>
                      <a:r>
                        <a:rPr lang="en-US" sz="2000" dirty="0" err="1" smtClean="0"/>
                        <a:t>User_del</a:t>
                      </a:r>
                      <a:endParaRPr lang="en-US" sz="2000" dirty="0">
                        <a:solidFill>
                          <a:schemeClr val="tx1">
                            <a:lumMod val="50000"/>
                          </a:schemeClr>
                        </a:solidFill>
                        <a:latin typeface="+mj-lt"/>
                      </a:endParaRPr>
                    </a:p>
                  </a:txBody>
                  <a:tcPr marL="155448" marR="155448" marT="67056" marB="67056"/>
                </a:tc>
              </a:tr>
              <a:tr h="816602">
                <a:tc>
                  <a:txBody>
                    <a:bodyPr/>
                    <a:lstStyle/>
                    <a:p>
                      <a:r>
                        <a:rPr lang="en-US" sz="2000" dirty="0" err="1" smtClean="0"/>
                        <a:t>User_note</a:t>
                      </a:r>
                      <a:endParaRPr lang="en-US" sz="2000" dirty="0">
                        <a:solidFill>
                          <a:schemeClr val="tx1">
                            <a:lumMod val="50000"/>
                          </a:schemeClr>
                        </a:solidFill>
                        <a:latin typeface="+mj-lt"/>
                      </a:endParaRPr>
                    </a:p>
                  </a:txBody>
                  <a:tcPr marL="155448" marR="155448" marT="67056" marB="67056"/>
                </a:tc>
                <a:tc>
                  <a:txBody>
                    <a:bodyPr/>
                    <a:lstStyle/>
                    <a:p>
                      <a:endParaRPr lang="en-US" sz="2000" dirty="0">
                        <a:solidFill>
                          <a:schemeClr val="tx1">
                            <a:lumMod val="50000"/>
                          </a:schemeClr>
                        </a:solidFill>
                        <a:latin typeface="+mj-lt"/>
                      </a:endParaRPr>
                    </a:p>
                  </a:txBody>
                  <a:tcPr marL="155448" marR="155448" marT="67056" marB="67056"/>
                </a:tc>
                <a:tc>
                  <a:txBody>
                    <a:bodyPr/>
                    <a:lstStyle/>
                    <a:p>
                      <a:endParaRPr lang="en-US" sz="2000" dirty="0">
                        <a:solidFill>
                          <a:schemeClr val="tx1">
                            <a:lumMod val="50000"/>
                          </a:schemeClr>
                        </a:solidFill>
                        <a:latin typeface="+mj-lt"/>
                      </a:endParaRPr>
                    </a:p>
                  </a:txBody>
                  <a:tcPr marL="155448" marR="155448" marT="67056" marB="67056"/>
                </a:tc>
                <a:tc>
                  <a:txBody>
                    <a:bodyPr/>
                    <a:lstStyle/>
                    <a:p>
                      <a:endParaRPr lang="en-US" sz="2000" dirty="0">
                        <a:solidFill>
                          <a:schemeClr val="tx1">
                            <a:lumMod val="50000"/>
                          </a:schemeClr>
                        </a:solidFill>
                        <a:latin typeface="+mj-lt"/>
                      </a:endParaRPr>
                    </a:p>
                  </a:txBody>
                  <a:tcPr marL="155448" marR="155448" marT="67056" marB="67056"/>
                </a:tc>
              </a:tr>
            </a:tbl>
          </a:graphicData>
        </a:graphic>
      </p:graphicFrame>
      <p:sp>
        <p:nvSpPr>
          <p:cNvPr id="5" name="TextBox 4"/>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26947941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70" y="1237396"/>
            <a:ext cx="14291592" cy="7906604"/>
          </a:xfrm>
        </p:spPr>
        <p:txBody>
          <a:bodyPr>
            <a:noAutofit/>
          </a:bodyPr>
          <a:lstStyle/>
          <a:p>
            <a:pPr marL="0" indent="0">
              <a:lnSpc>
                <a:spcPct val="100000"/>
              </a:lnSpc>
              <a:buNone/>
            </a:pPr>
            <a:r>
              <a:rPr lang="en-US" sz="2800" dirty="0" smtClean="0"/>
              <a:t>The new Operations Engineer has some experience with Windows Syslog. He is going through the windows servers setting up Snare Syslog messaging to ScienceLogic. </a:t>
            </a:r>
          </a:p>
          <a:p>
            <a:pPr marL="0" indent="0">
              <a:lnSpc>
                <a:spcPct val="100000"/>
              </a:lnSpc>
              <a:buNone/>
            </a:pPr>
            <a:endParaRPr lang="en-US" sz="2800" dirty="0"/>
          </a:p>
          <a:p>
            <a:pPr marL="0" indent="0">
              <a:lnSpc>
                <a:spcPct val="100000"/>
              </a:lnSpc>
              <a:buNone/>
            </a:pPr>
            <a:r>
              <a:rPr lang="en-US" sz="2800" dirty="0" smtClean="0"/>
              <a:t>The CORP-AD01.watersports.com system is sending in authentication failure messages. In order to make these useful there needs to be events created.</a:t>
            </a:r>
          </a:p>
          <a:p>
            <a:pPr marL="0" indent="0">
              <a:lnSpc>
                <a:spcPct val="100000"/>
              </a:lnSpc>
              <a:buNone/>
            </a:pPr>
            <a:endParaRPr lang="en-US" sz="2800" dirty="0" smtClean="0"/>
          </a:p>
          <a:p>
            <a:pPr marL="0" indent="0">
              <a:lnSpc>
                <a:spcPct val="100000"/>
              </a:lnSpc>
              <a:spcBef>
                <a:spcPts val="600"/>
              </a:spcBef>
              <a:buNone/>
            </a:pPr>
            <a:r>
              <a:rPr lang="en-US" sz="2800" dirty="0" smtClean="0"/>
              <a:t>Tasks:</a:t>
            </a:r>
            <a:endParaRPr lang="en-US" sz="2800" dirty="0"/>
          </a:p>
          <a:p>
            <a:pPr>
              <a:lnSpc>
                <a:spcPct val="100000"/>
              </a:lnSpc>
              <a:spcBef>
                <a:spcPts val="600"/>
              </a:spcBef>
              <a:buFont typeface="+mj-lt"/>
              <a:buAutoNum type="arabicPeriod"/>
            </a:pPr>
            <a:r>
              <a:rPr lang="en-US" sz="2800" dirty="0" smtClean="0"/>
              <a:t>We would like to get an authentication failure message from any servers, but only if anyone fails to authenticate 3 times in 2 minutes. The event should clear off of the Event Console without operator action after 10 minutes. </a:t>
            </a:r>
          </a:p>
          <a:p>
            <a:pPr>
              <a:lnSpc>
                <a:spcPct val="100000"/>
              </a:lnSpc>
              <a:spcBef>
                <a:spcPts val="600"/>
              </a:spcBef>
              <a:buFont typeface="+mj-lt"/>
              <a:buAutoNum type="arabicPeriod"/>
            </a:pPr>
            <a:endParaRPr lang="en-US" sz="2800" dirty="0" smtClean="0"/>
          </a:p>
          <a:p>
            <a:pPr>
              <a:lnSpc>
                <a:spcPct val="100000"/>
              </a:lnSpc>
              <a:spcBef>
                <a:spcPts val="600"/>
              </a:spcBef>
              <a:buFont typeface="+mj-lt"/>
              <a:buAutoNum type="arabicPeriod"/>
            </a:pPr>
            <a:r>
              <a:rPr lang="en-US" sz="2800" dirty="0" smtClean="0"/>
              <a:t>Now that those events are coming in, it has been determined that we’d like to get the actual user name and the workstation from the inbound message into the event message so that we can follow up with them. Modify the event to pick out the user and the workstation.</a:t>
            </a:r>
          </a:p>
        </p:txBody>
      </p:sp>
      <p:sp>
        <p:nvSpPr>
          <p:cNvPr id="5" name="Title 4"/>
          <p:cNvSpPr>
            <a:spLocks noGrp="1"/>
          </p:cNvSpPr>
          <p:nvPr>
            <p:ph type="title"/>
          </p:nvPr>
        </p:nvSpPr>
        <p:spPr/>
        <p:txBody>
          <a:bodyPr/>
          <a:lstStyle/>
          <a:p>
            <a:r>
              <a:rPr lang="en-US" dirty="0" smtClean="0"/>
              <a:t>Lab</a:t>
            </a:r>
            <a:endParaRPr lang="en-US" dirty="0"/>
          </a:p>
        </p:txBody>
      </p:sp>
      <p:sp>
        <p:nvSpPr>
          <p:cNvPr id="3" name="Slide Number Placeholder 2"/>
          <p:cNvSpPr>
            <a:spLocks noGrp="1"/>
          </p:cNvSpPr>
          <p:nvPr>
            <p:ph type="sldNum" sz="quarter" idx="4"/>
          </p:nvPr>
        </p:nvSpPr>
        <p:spPr/>
        <p:txBody>
          <a:bodyPr/>
          <a:lstStyle/>
          <a:p>
            <a:fld id="{59FBCBD5-A728-384D-A41B-B8C6FE40EEBE}" type="slidenum">
              <a:rPr lang="en-US" smtClean="0"/>
              <a:pPr/>
              <a:t>144</a:t>
            </a:fld>
            <a:endParaRPr lang="en-US" dirty="0"/>
          </a:p>
        </p:txBody>
      </p:sp>
      <p:sp>
        <p:nvSpPr>
          <p:cNvPr id="7" name="TextBox 6"/>
          <p:cNvSpPr txBox="1"/>
          <p:nvPr/>
        </p:nvSpPr>
        <p:spPr>
          <a:xfrm>
            <a:off x="6511702" y="9559618"/>
            <a:ext cx="2521396"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Event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381821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145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699" y="1138976"/>
            <a:ext cx="7508741" cy="7433654"/>
          </a:xfrm>
          <a:prstGeom prst="rect">
            <a:avLst/>
          </a:prstGeom>
        </p:spPr>
      </p:pic>
    </p:spTree>
    <p:extLst>
      <p:ext uri="{BB962C8B-B14F-4D97-AF65-F5344CB8AC3E}">
        <p14:creationId xmlns:p14="http://schemas.microsoft.com/office/powerpoint/2010/main" val="2044803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59FBCBD5-A728-384D-A41B-B8C6FE40EEBE}" type="slidenum">
              <a:rPr lang="en-US" smtClean="0"/>
              <a:pPr/>
              <a:t>15</a:t>
            </a:fld>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Navigation Bars</a:t>
            </a:r>
            <a:endParaRPr lang="en-US" dirty="0">
              <a:solidFill>
                <a:schemeClr val="tx1">
                  <a:lumMod val="50000"/>
                </a:schemeClr>
              </a:solidFill>
            </a:endParaRPr>
          </a:p>
        </p:txBody>
      </p:sp>
      <p:sp>
        <p:nvSpPr>
          <p:cNvPr id="3" name="Content Placeholder 2"/>
          <p:cNvSpPr>
            <a:spLocks noGrp="1"/>
          </p:cNvSpPr>
          <p:nvPr>
            <p:ph sz="quarter" idx="10"/>
          </p:nvPr>
        </p:nvSpPr>
        <p:spPr>
          <a:xfrm>
            <a:off x="777240" y="1227786"/>
            <a:ext cx="14519275" cy="7990052"/>
          </a:xfrm>
        </p:spPr>
        <p:txBody>
          <a:bodyPr>
            <a:normAutofit/>
          </a:bodyPr>
          <a:lstStyle/>
          <a:p>
            <a:pPr marL="0" indent="0">
              <a:buNone/>
            </a:pPr>
            <a:r>
              <a:rPr lang="en-US" sz="3600" dirty="0" smtClean="0">
                <a:solidFill>
                  <a:schemeClr val="tx1">
                    <a:lumMod val="50000"/>
                  </a:schemeClr>
                </a:solidFill>
              </a:rPr>
              <a:t>Add URL entries to quickly access external web sites or for quick access to a URL within ScienceLogic’s navigation bars.</a:t>
            </a:r>
          </a:p>
          <a:p>
            <a:r>
              <a:rPr lang="en-US" sz="3600" dirty="0" smtClean="0">
                <a:solidFill>
                  <a:schemeClr val="tx1">
                    <a:lumMod val="50000"/>
                  </a:schemeClr>
                </a:solidFill>
              </a:rPr>
              <a:t>Custom Navigation Bars appear in the following areas:</a:t>
            </a:r>
          </a:p>
          <a:p>
            <a:pPr lvl="1"/>
            <a:r>
              <a:rPr lang="en-US" sz="3200" dirty="0">
                <a:solidFill>
                  <a:schemeClr val="tx1">
                    <a:lumMod val="50000"/>
                  </a:schemeClr>
                </a:solidFill>
              </a:rPr>
              <a:t>System</a:t>
            </a:r>
          </a:p>
          <a:p>
            <a:pPr lvl="1"/>
            <a:r>
              <a:rPr lang="en-US" sz="3200" dirty="0">
                <a:solidFill>
                  <a:schemeClr val="tx1">
                    <a:lumMod val="50000"/>
                  </a:schemeClr>
                </a:solidFill>
              </a:rPr>
              <a:t>Registry</a:t>
            </a:r>
          </a:p>
          <a:p>
            <a:pPr lvl="1"/>
            <a:r>
              <a:rPr lang="en-US" sz="3200" dirty="0">
                <a:solidFill>
                  <a:schemeClr val="tx1">
                    <a:lumMod val="50000"/>
                  </a:schemeClr>
                </a:solidFill>
              </a:rPr>
              <a:t>Reports</a:t>
            </a:r>
          </a:p>
          <a:p>
            <a:pPr lvl="1"/>
            <a:r>
              <a:rPr lang="en-US" sz="3200" dirty="0">
                <a:solidFill>
                  <a:schemeClr val="tx1">
                    <a:lumMod val="50000"/>
                  </a:schemeClr>
                </a:solidFill>
              </a:rPr>
              <a:t>Preferences</a:t>
            </a:r>
          </a:p>
          <a:p>
            <a:pPr lvl="1"/>
            <a:r>
              <a:rPr lang="en-US" sz="3200" dirty="0">
                <a:solidFill>
                  <a:schemeClr val="tx1">
                    <a:lumMod val="50000"/>
                  </a:schemeClr>
                </a:solidFill>
              </a:rPr>
              <a:t>Knowledge</a:t>
            </a:r>
          </a:p>
          <a:p>
            <a:pPr lvl="1"/>
            <a:endParaRPr lang="en-US" dirty="0" smtClean="0">
              <a:solidFill>
                <a:schemeClr val="tx1">
                  <a:lumMod val="50000"/>
                </a:schemeClr>
              </a:solidFill>
            </a:endParaRPr>
          </a:p>
          <a:p>
            <a:pPr lvl="1"/>
            <a:endParaRPr lang="en-US" dirty="0" smtClean="0">
              <a:solidFill>
                <a:schemeClr val="tx1">
                  <a:lumMod val="50000"/>
                </a:schemeClr>
              </a:solidFill>
            </a:endParaRPr>
          </a:p>
          <a:p>
            <a:pPr lvl="1"/>
            <a:endParaRPr lang="en-US" dirty="0" smtClean="0">
              <a:solidFill>
                <a:schemeClr val="tx1">
                  <a:lumMod val="50000"/>
                </a:schemeClr>
              </a:solidFill>
            </a:endParaRPr>
          </a:p>
          <a:p>
            <a:pPr lvl="1"/>
            <a:endParaRPr lang="en-US" dirty="0" smtClean="0">
              <a:solidFill>
                <a:schemeClr val="tx1">
                  <a:lumMod val="50000"/>
                </a:schemeClr>
              </a:solidFill>
            </a:endParaRPr>
          </a:p>
          <a:p>
            <a:pPr marL="731520" lvl="1" indent="0">
              <a:buNone/>
            </a:pPr>
            <a:endParaRPr lang="en-US" dirty="0" smtClean="0">
              <a:solidFill>
                <a:schemeClr val="tx1">
                  <a:lumMod val="50000"/>
                </a:schemeClr>
              </a:solidFill>
            </a:endParaRPr>
          </a:p>
          <a:p>
            <a:pPr marL="731520" lvl="1" indent="0">
              <a:buNone/>
            </a:pPr>
            <a:endParaRPr lang="en-US" dirty="0" smtClean="0"/>
          </a:p>
          <a:p>
            <a:pPr marL="0" indent="0">
              <a:buNone/>
            </a:pPr>
            <a:endParaRPr lang="en-US" dirty="0"/>
          </a:p>
        </p:txBody>
      </p:sp>
      <p:sp>
        <p:nvSpPr>
          <p:cNvPr id="6" name="TextBox 5"/>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269" y="3837436"/>
            <a:ext cx="8124825" cy="38385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630" y="6390843"/>
            <a:ext cx="4478463" cy="2540620"/>
          </a:xfrm>
          <a:prstGeom prst="rect">
            <a:avLst/>
          </a:prstGeom>
        </p:spPr>
      </p:pic>
      <p:sp>
        <p:nvSpPr>
          <p:cNvPr id="7" name="Oval 6"/>
          <p:cNvSpPr/>
          <p:nvPr/>
        </p:nvSpPr>
        <p:spPr>
          <a:xfrm>
            <a:off x="5315281" y="5756723"/>
            <a:ext cx="1963896" cy="820869"/>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cxnSp>
        <p:nvCxnSpPr>
          <p:cNvPr id="12" name="Straight Arrow Connector 11"/>
          <p:cNvCxnSpPr/>
          <p:nvPr/>
        </p:nvCxnSpPr>
        <p:spPr>
          <a:xfrm>
            <a:off x="7279177" y="6390843"/>
            <a:ext cx="1900452" cy="1001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2258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FBCBD5-A728-384D-A41B-B8C6FE40EEBE}" type="slidenum">
              <a:rPr lang="en-US" smtClean="0"/>
              <a:pPr/>
              <a:t>16</a:t>
            </a:fld>
            <a:endParaRPr lang="en-US" dirty="0"/>
          </a:p>
        </p:txBody>
      </p:sp>
      <p:sp>
        <p:nvSpPr>
          <p:cNvPr id="2" name="Title 1"/>
          <p:cNvSpPr>
            <a:spLocks noGrp="1"/>
          </p:cNvSpPr>
          <p:nvPr>
            <p:ph type="title"/>
          </p:nvPr>
        </p:nvSpPr>
        <p:spPr/>
        <p:txBody>
          <a:bodyPr/>
          <a:lstStyle/>
          <a:p>
            <a:r>
              <a:rPr lang="en-US" dirty="0">
                <a:solidFill>
                  <a:schemeClr val="tx1">
                    <a:lumMod val="50000"/>
                  </a:schemeClr>
                </a:solidFill>
              </a:rPr>
              <a:t>Navigation </a:t>
            </a:r>
            <a:r>
              <a:rPr lang="en-US" dirty="0" smtClean="0">
                <a:solidFill>
                  <a:schemeClr val="tx1">
                    <a:lumMod val="50000"/>
                  </a:schemeClr>
                </a:solidFill>
              </a:rPr>
              <a:t>Bars: Create</a:t>
            </a:r>
            <a:endParaRPr lang="en-US" dirty="0">
              <a:solidFill>
                <a:schemeClr val="tx1">
                  <a:lumMod val="50000"/>
                </a:schemeClr>
              </a:solidFill>
            </a:endParaRPr>
          </a:p>
        </p:txBody>
      </p:sp>
      <p:sp>
        <p:nvSpPr>
          <p:cNvPr id="3" name="Text Placeholder 2"/>
          <p:cNvSpPr>
            <a:spLocks noGrp="1"/>
          </p:cNvSpPr>
          <p:nvPr>
            <p:ph sz="quarter" idx="10"/>
          </p:nvPr>
        </p:nvSpPr>
        <p:spPr>
          <a:xfrm>
            <a:off x="512763" y="4341477"/>
            <a:ext cx="14783752" cy="5155616"/>
          </a:xfrm>
        </p:spPr>
        <p:txBody>
          <a:bodyPr>
            <a:normAutofit/>
          </a:bodyPr>
          <a:lstStyle/>
          <a:p>
            <a:r>
              <a:rPr lang="en-GB" sz="1900" b="1" dirty="0" smtClean="0">
                <a:solidFill>
                  <a:schemeClr val="tx1">
                    <a:lumMod val="50000"/>
                  </a:schemeClr>
                </a:solidFill>
              </a:rPr>
              <a:t>Sub-Menu - </a:t>
            </a:r>
            <a:r>
              <a:rPr lang="en-GB" sz="1900" dirty="0" smtClean="0">
                <a:solidFill>
                  <a:schemeClr val="tx1">
                    <a:lumMod val="50000"/>
                  </a:schemeClr>
                </a:solidFill>
              </a:rPr>
              <a:t>Top-level </a:t>
            </a:r>
            <a:r>
              <a:rPr lang="en-GB" sz="1900" dirty="0">
                <a:solidFill>
                  <a:schemeClr val="tx1">
                    <a:lumMod val="50000"/>
                  </a:schemeClr>
                </a:solidFill>
              </a:rPr>
              <a:t>category in the navigation bar under which the new entry will appear.</a:t>
            </a:r>
          </a:p>
          <a:p>
            <a:r>
              <a:rPr lang="en-GB" sz="1900" b="1" dirty="0" smtClean="0">
                <a:solidFill>
                  <a:schemeClr val="tx1">
                    <a:lumMod val="50000"/>
                  </a:schemeClr>
                </a:solidFill>
              </a:rPr>
              <a:t>Name - </a:t>
            </a:r>
            <a:r>
              <a:rPr lang="en-GB" sz="1900" dirty="0" smtClean="0">
                <a:solidFill>
                  <a:schemeClr val="tx1">
                    <a:lumMod val="50000"/>
                  </a:schemeClr>
                </a:solidFill>
              </a:rPr>
              <a:t>Name </a:t>
            </a:r>
            <a:r>
              <a:rPr lang="en-GB" sz="1900" dirty="0">
                <a:solidFill>
                  <a:schemeClr val="tx1">
                    <a:lumMod val="50000"/>
                  </a:schemeClr>
                </a:solidFill>
              </a:rPr>
              <a:t>of the link in the navigation bar.</a:t>
            </a:r>
          </a:p>
          <a:p>
            <a:r>
              <a:rPr lang="en-GB" sz="1900" b="1" dirty="0" smtClean="0">
                <a:solidFill>
                  <a:schemeClr val="tx1">
                    <a:lumMod val="50000"/>
                  </a:schemeClr>
                </a:solidFill>
              </a:rPr>
              <a:t>Interface - </a:t>
            </a:r>
            <a:r>
              <a:rPr lang="en-GB" sz="1900" dirty="0" smtClean="0">
                <a:solidFill>
                  <a:schemeClr val="tx1">
                    <a:lumMod val="50000"/>
                  </a:schemeClr>
                </a:solidFill>
              </a:rPr>
              <a:t>The </a:t>
            </a:r>
            <a:r>
              <a:rPr lang="en-GB" sz="1900" dirty="0">
                <a:solidFill>
                  <a:schemeClr val="tx1">
                    <a:lumMod val="50000"/>
                  </a:schemeClr>
                </a:solidFill>
              </a:rPr>
              <a:t>top-level tab in EM7 where the navigation bar entry will appear.</a:t>
            </a:r>
          </a:p>
          <a:p>
            <a:r>
              <a:rPr lang="en-GB" sz="1900" b="1" dirty="0" smtClean="0">
                <a:solidFill>
                  <a:schemeClr val="tx1">
                    <a:lumMod val="50000"/>
                  </a:schemeClr>
                </a:solidFill>
              </a:rPr>
              <a:t>Target - </a:t>
            </a:r>
            <a:r>
              <a:rPr lang="en-GB" sz="1900" dirty="0" smtClean="0">
                <a:solidFill>
                  <a:schemeClr val="tx1">
                    <a:lumMod val="50000"/>
                  </a:schemeClr>
                </a:solidFill>
              </a:rPr>
              <a:t>This </a:t>
            </a:r>
            <a:r>
              <a:rPr lang="en-GB" sz="1900" dirty="0">
                <a:solidFill>
                  <a:schemeClr val="tx1">
                    <a:lumMod val="50000"/>
                  </a:schemeClr>
                </a:solidFill>
              </a:rPr>
              <a:t>field specifies how the URL will be displayed.</a:t>
            </a:r>
          </a:p>
          <a:p>
            <a:r>
              <a:rPr lang="en-GB" sz="1900" b="1" dirty="0" smtClean="0">
                <a:solidFill>
                  <a:schemeClr val="tx1">
                    <a:lumMod val="50000"/>
                  </a:schemeClr>
                </a:solidFill>
              </a:rPr>
              <a:t>URL/Link - </a:t>
            </a:r>
            <a:r>
              <a:rPr lang="en-GB" sz="1900" dirty="0" smtClean="0">
                <a:solidFill>
                  <a:schemeClr val="tx1">
                    <a:lumMod val="50000"/>
                  </a:schemeClr>
                </a:solidFill>
              </a:rPr>
              <a:t>The </a:t>
            </a:r>
            <a:r>
              <a:rPr lang="en-GB" sz="1900" dirty="0">
                <a:solidFill>
                  <a:schemeClr val="tx1">
                    <a:lumMod val="50000"/>
                  </a:schemeClr>
                </a:solidFill>
              </a:rPr>
              <a:t>URL of the page that is displayed when a user selects the navigation bar item.</a:t>
            </a:r>
          </a:p>
          <a:p>
            <a:r>
              <a:rPr lang="en-GB" sz="1900" b="1" dirty="0">
                <a:solidFill>
                  <a:schemeClr val="tx1">
                    <a:lumMod val="50000"/>
                  </a:schemeClr>
                </a:solidFill>
              </a:rPr>
              <a:t>Access. </a:t>
            </a:r>
            <a:r>
              <a:rPr lang="en-GB" sz="1900" b="1" dirty="0" smtClean="0">
                <a:solidFill>
                  <a:schemeClr val="tx1">
                    <a:lumMod val="50000"/>
                  </a:schemeClr>
                </a:solidFill>
              </a:rPr>
              <a:t>Key(s) - </a:t>
            </a:r>
            <a:r>
              <a:rPr lang="en-GB" sz="1900" dirty="0" smtClean="0">
                <a:solidFill>
                  <a:schemeClr val="tx1">
                    <a:lumMod val="50000"/>
                  </a:schemeClr>
                </a:solidFill>
              </a:rPr>
              <a:t>Users </a:t>
            </a:r>
            <a:r>
              <a:rPr lang="en-GB" sz="1900" dirty="0">
                <a:solidFill>
                  <a:schemeClr val="tx1">
                    <a:lumMod val="50000"/>
                  </a:schemeClr>
                </a:solidFill>
              </a:rPr>
              <a:t>who will be allowed to access the navigation bar entry.</a:t>
            </a:r>
          </a:p>
          <a:p>
            <a:r>
              <a:rPr lang="en-GB" sz="1900" b="1" dirty="0">
                <a:solidFill>
                  <a:schemeClr val="tx1">
                    <a:lumMod val="50000"/>
                  </a:schemeClr>
                </a:solidFill>
              </a:rPr>
              <a:t>Parent </a:t>
            </a:r>
            <a:r>
              <a:rPr lang="en-GB" sz="1900" b="1" dirty="0" smtClean="0">
                <a:solidFill>
                  <a:schemeClr val="tx1">
                    <a:lumMod val="50000"/>
                  </a:schemeClr>
                </a:solidFill>
              </a:rPr>
              <a:t>Item - </a:t>
            </a:r>
            <a:r>
              <a:rPr lang="en-GB" sz="1900" dirty="0" smtClean="0">
                <a:solidFill>
                  <a:schemeClr val="tx1">
                    <a:lumMod val="50000"/>
                  </a:schemeClr>
                </a:solidFill>
              </a:rPr>
              <a:t>This </a:t>
            </a:r>
            <a:r>
              <a:rPr lang="en-GB" sz="1900" dirty="0">
                <a:solidFill>
                  <a:schemeClr val="tx1">
                    <a:lumMod val="50000"/>
                  </a:schemeClr>
                </a:solidFill>
              </a:rPr>
              <a:t>field is not currently used.</a:t>
            </a:r>
          </a:p>
          <a:p>
            <a:r>
              <a:rPr lang="en-GB" sz="1900" b="1" dirty="0" smtClean="0">
                <a:solidFill>
                  <a:schemeClr val="tx1">
                    <a:lumMod val="50000"/>
                  </a:schemeClr>
                </a:solidFill>
              </a:rPr>
              <a:t>Pre-Order - </a:t>
            </a:r>
            <a:r>
              <a:rPr lang="en-GB" sz="1900" dirty="0" smtClean="0">
                <a:solidFill>
                  <a:schemeClr val="tx1">
                    <a:lumMod val="50000"/>
                  </a:schemeClr>
                </a:solidFill>
              </a:rPr>
              <a:t>Sort </a:t>
            </a:r>
            <a:r>
              <a:rPr lang="en-GB" sz="1900" dirty="0">
                <a:solidFill>
                  <a:schemeClr val="tx1">
                    <a:lumMod val="50000"/>
                  </a:schemeClr>
                </a:solidFill>
              </a:rPr>
              <a:t>order for the sub-menu. The lowest numbered sub-menu appears first in the navigation bar, the highest numbered sub-menu appears last in the navigation bar.</a:t>
            </a:r>
          </a:p>
          <a:p>
            <a:pPr marL="0" indent="0">
              <a:buNone/>
            </a:pPr>
            <a:r>
              <a:rPr lang="en-GB" sz="1900" b="1" dirty="0">
                <a:solidFill>
                  <a:schemeClr val="accent1"/>
                </a:solidFill>
              </a:rPr>
              <a:t>NOTE:</a:t>
            </a:r>
            <a:r>
              <a:rPr lang="en-GB" sz="1900" dirty="0"/>
              <a:t> </a:t>
            </a:r>
            <a:r>
              <a:rPr lang="en-GB" sz="1900" dirty="0">
                <a:solidFill>
                  <a:schemeClr val="tx1">
                    <a:lumMod val="50000"/>
                  </a:schemeClr>
                </a:solidFill>
              </a:rPr>
              <a:t>When you creating a new entry in an existing sub-menu, you must retain the Pre-Order value already defined for the sub-menu.</a:t>
            </a:r>
          </a:p>
          <a:p>
            <a:r>
              <a:rPr lang="en-GB" sz="1900" b="1" dirty="0" smtClean="0">
                <a:solidFill>
                  <a:schemeClr val="tx1">
                    <a:lumMod val="50000"/>
                  </a:schemeClr>
                </a:solidFill>
              </a:rPr>
              <a:t>Sub-Order - </a:t>
            </a:r>
            <a:r>
              <a:rPr lang="en-GB" sz="1900" dirty="0" smtClean="0">
                <a:solidFill>
                  <a:schemeClr val="tx1">
                    <a:lumMod val="50000"/>
                  </a:schemeClr>
                </a:solidFill>
              </a:rPr>
              <a:t>Sort </a:t>
            </a:r>
            <a:r>
              <a:rPr lang="en-GB" sz="1900" dirty="0">
                <a:solidFill>
                  <a:schemeClr val="tx1">
                    <a:lumMod val="50000"/>
                  </a:schemeClr>
                </a:solidFill>
              </a:rPr>
              <a:t>order for the entries in each sub-menu. The lowest numbered entry appears first under the sub-menu, the highest numbered entry appears last in the sub-menu. </a:t>
            </a:r>
            <a:endParaRPr lang="en-US" sz="1900" dirty="0">
              <a:solidFill>
                <a:schemeClr val="tx1">
                  <a:lumMod val="50000"/>
                </a:schemeClr>
              </a:solidFill>
            </a:endParaRPr>
          </a:p>
        </p:txBody>
      </p:sp>
      <p:sp>
        <p:nvSpPr>
          <p:cNvPr id="5" name="Text Placeholder 4"/>
          <p:cNvSpPr>
            <a:spLocks noGrp="1"/>
          </p:cNvSpPr>
          <p:nvPr>
            <p:ph type="body" sz="quarter" idx="11"/>
          </p:nvPr>
        </p:nvSpPr>
        <p:spPr>
          <a:xfrm>
            <a:off x="777240" y="1257300"/>
            <a:ext cx="14519275" cy="642620"/>
          </a:xfrm>
        </p:spPr>
        <p:txBody>
          <a:bodyPr>
            <a:normAutofit fontScale="92500" lnSpcReduction="10000"/>
          </a:bodyPr>
          <a:lstStyle/>
          <a:p>
            <a:r>
              <a:rPr lang="en-US" sz="3800" dirty="0">
                <a:solidFill>
                  <a:schemeClr val="accent1"/>
                </a:solidFill>
              </a:rPr>
              <a:t>System &gt; Customize &gt; Navigation Bars</a:t>
            </a:r>
          </a:p>
          <a:p>
            <a:endParaRPr lang="en-US" dirty="0"/>
          </a:p>
        </p:txBody>
      </p:sp>
      <p:sp>
        <p:nvSpPr>
          <p:cNvPr id="15" name="TextBox 14"/>
          <p:cNvSpPr txBox="1"/>
          <p:nvPr/>
        </p:nvSpPr>
        <p:spPr>
          <a:xfrm>
            <a:off x="6547193" y="952571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2008330"/>
            <a:ext cx="13643204" cy="2209923"/>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2353" y="3764915"/>
            <a:ext cx="2785110" cy="2332990"/>
          </a:xfrm>
          <a:prstGeom prst="rect">
            <a:avLst/>
          </a:prstGeom>
        </p:spPr>
      </p:pic>
      <p:sp>
        <p:nvSpPr>
          <p:cNvPr id="21" name="Oval 20"/>
          <p:cNvSpPr/>
          <p:nvPr/>
        </p:nvSpPr>
        <p:spPr>
          <a:xfrm>
            <a:off x="11655083" y="4000075"/>
            <a:ext cx="3439845" cy="1164168"/>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6" name="Oval 5"/>
          <p:cNvSpPr/>
          <p:nvPr/>
        </p:nvSpPr>
        <p:spPr>
          <a:xfrm>
            <a:off x="1537855" y="2284979"/>
            <a:ext cx="2369127" cy="665018"/>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06982" y="2325521"/>
            <a:ext cx="2140527" cy="665018"/>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102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07351" y="1396955"/>
            <a:ext cx="14291592" cy="3680163"/>
          </a:xfrm>
        </p:spPr>
        <p:txBody>
          <a:bodyPr>
            <a:normAutofit/>
          </a:bodyPr>
          <a:lstStyle/>
          <a:p>
            <a:pPr marL="0" indent="0">
              <a:buNone/>
            </a:pPr>
            <a:r>
              <a:rPr lang="en-US" sz="3800" dirty="0" smtClean="0">
                <a:solidFill>
                  <a:schemeClr val="tx1">
                    <a:lumMod val="50000"/>
                  </a:schemeClr>
                </a:solidFill>
              </a:rPr>
              <a:t>Create new </a:t>
            </a:r>
            <a:r>
              <a:rPr lang="en-US" sz="3800" dirty="0">
                <a:solidFill>
                  <a:schemeClr val="tx1">
                    <a:lumMod val="50000"/>
                  </a:schemeClr>
                </a:solidFill>
              </a:rPr>
              <a:t>top-level </a:t>
            </a:r>
            <a:r>
              <a:rPr lang="en-US" sz="3800" dirty="0" smtClean="0">
                <a:solidFill>
                  <a:schemeClr val="tx1">
                    <a:lumMod val="50000"/>
                  </a:schemeClr>
                </a:solidFill>
              </a:rPr>
              <a:t>tabs </a:t>
            </a:r>
            <a:r>
              <a:rPr lang="en-US" sz="3800" dirty="0">
                <a:solidFill>
                  <a:schemeClr val="tx1">
                    <a:lumMod val="50000"/>
                  </a:schemeClr>
                </a:solidFill>
              </a:rPr>
              <a:t>in </a:t>
            </a:r>
            <a:r>
              <a:rPr lang="en-US" sz="3800" dirty="0" smtClean="0">
                <a:solidFill>
                  <a:schemeClr val="tx1">
                    <a:lumMod val="50000"/>
                  </a:schemeClr>
                </a:solidFill>
              </a:rPr>
              <a:t>ScienceLogic, Device </a:t>
            </a:r>
            <a:r>
              <a:rPr lang="en-US" sz="3800" dirty="0">
                <a:solidFill>
                  <a:schemeClr val="tx1">
                    <a:lumMod val="50000"/>
                  </a:schemeClr>
                </a:solidFill>
              </a:rPr>
              <a:t>Administration panel, Organization Administration panel, or Asset </a:t>
            </a:r>
            <a:r>
              <a:rPr lang="en-US" sz="3800" dirty="0" smtClean="0">
                <a:solidFill>
                  <a:schemeClr val="tx1">
                    <a:lumMod val="50000"/>
                  </a:schemeClr>
                </a:solidFill>
              </a:rPr>
              <a:t>panel to launch your internal web based applications. </a:t>
            </a:r>
            <a:endParaRPr lang="en-US" sz="3800" dirty="0">
              <a:solidFill>
                <a:schemeClr val="tx1">
                  <a:lumMod val="50000"/>
                </a:schemeClr>
              </a:solidFill>
            </a:endParaRPr>
          </a:p>
          <a:p>
            <a:r>
              <a:rPr lang="en-US" sz="3800" dirty="0">
                <a:solidFill>
                  <a:schemeClr val="tx1">
                    <a:lumMod val="50000"/>
                  </a:schemeClr>
                </a:solidFill>
              </a:rPr>
              <a:t>A new tab could contain a URL to an external control panel, to another page in </a:t>
            </a:r>
            <a:r>
              <a:rPr lang="en-US" sz="3800" dirty="0" smtClean="0">
                <a:solidFill>
                  <a:schemeClr val="tx1">
                    <a:lumMod val="50000"/>
                  </a:schemeClr>
                </a:solidFill>
              </a:rPr>
              <a:t>ScienceLogic, </a:t>
            </a:r>
            <a:r>
              <a:rPr lang="en-US" sz="3800" dirty="0">
                <a:solidFill>
                  <a:schemeClr val="tx1">
                    <a:lumMod val="50000"/>
                  </a:schemeClr>
                </a:solidFill>
              </a:rPr>
              <a:t>or to an external website.</a:t>
            </a:r>
          </a:p>
        </p:txBody>
      </p:sp>
      <p:sp>
        <p:nvSpPr>
          <p:cNvPr id="2" name="Title 1"/>
          <p:cNvSpPr>
            <a:spLocks noGrp="1"/>
          </p:cNvSpPr>
          <p:nvPr>
            <p:ph type="title"/>
          </p:nvPr>
        </p:nvSpPr>
        <p:spPr/>
        <p:txBody>
          <a:bodyPr/>
          <a:lstStyle/>
          <a:p>
            <a:r>
              <a:rPr lang="en-US" dirty="0" smtClean="0">
                <a:solidFill>
                  <a:schemeClr val="tx1">
                    <a:lumMod val="50000"/>
                  </a:schemeClr>
                </a:solidFill>
              </a:rPr>
              <a:t>Navigation Tabs</a:t>
            </a:r>
            <a:endParaRPr lang="en-US" dirty="0">
              <a:solidFill>
                <a:schemeClr val="tx1">
                  <a:lumMod val="50000"/>
                </a:schemeClr>
              </a:solidFill>
            </a:endParaRPr>
          </a:p>
        </p:txBody>
      </p:sp>
      <p:sp>
        <p:nvSpPr>
          <p:cNvPr id="7" name="Slide Number Placeholder 6"/>
          <p:cNvSpPr>
            <a:spLocks noGrp="1"/>
          </p:cNvSpPr>
          <p:nvPr>
            <p:ph type="sldNum" sz="quarter" idx="4"/>
          </p:nvPr>
        </p:nvSpPr>
        <p:spPr/>
        <p:txBody>
          <a:bodyPr/>
          <a:lstStyle/>
          <a:p>
            <a:fld id="{59FBCBD5-A728-384D-A41B-B8C6FE40EEBE}" type="slidenum">
              <a:rPr lang="en-US" smtClean="0"/>
              <a:pPr/>
              <a:t>17</a:t>
            </a:fld>
            <a:endParaRPr lang="en-US" dirty="0"/>
          </a:p>
        </p:txBody>
      </p:sp>
      <p:sp>
        <p:nvSpPr>
          <p:cNvPr id="10" name="Rectangle 9"/>
          <p:cNvSpPr/>
          <p:nvPr/>
        </p:nvSpPr>
        <p:spPr>
          <a:xfrm>
            <a:off x="2846379" y="6128692"/>
            <a:ext cx="1155356" cy="476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grpSp>
        <p:nvGrpSpPr>
          <p:cNvPr id="5" name="Group 4"/>
          <p:cNvGrpSpPr/>
          <p:nvPr/>
        </p:nvGrpSpPr>
        <p:grpSpPr>
          <a:xfrm>
            <a:off x="1196222" y="5197315"/>
            <a:ext cx="13482421" cy="1985870"/>
            <a:chOff x="0" y="5712654"/>
            <a:chExt cx="9144000" cy="1354002"/>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2654"/>
              <a:ext cx="9144000" cy="17179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586" y="5969030"/>
              <a:ext cx="1586389" cy="1097626"/>
            </a:xfrm>
            <a:prstGeom prst="rect">
              <a:avLst/>
            </a:prstGeom>
          </p:spPr>
        </p:pic>
        <p:cxnSp>
          <p:nvCxnSpPr>
            <p:cNvPr id="15" name="Elbow Connector 14"/>
            <p:cNvCxnSpPr>
              <a:stCxn id="6" idx="4"/>
              <a:endCxn id="12" idx="3"/>
            </p:cNvCxnSpPr>
            <p:nvPr/>
          </p:nvCxnSpPr>
          <p:spPr>
            <a:xfrm rot="5400000">
              <a:off x="8208820" y="6006926"/>
              <a:ext cx="514074" cy="507761"/>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6547193" y="952571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17" y="6837445"/>
            <a:ext cx="9726377" cy="1674823"/>
          </a:xfrm>
          <a:prstGeom prst="rect">
            <a:avLst/>
          </a:prstGeom>
        </p:spPr>
      </p:pic>
      <p:sp>
        <p:nvSpPr>
          <p:cNvPr id="6" name="Oval 5"/>
          <p:cNvSpPr/>
          <p:nvPr/>
        </p:nvSpPr>
        <p:spPr>
          <a:xfrm>
            <a:off x="13176764" y="5022308"/>
            <a:ext cx="1752644" cy="601976"/>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7" name="Oval 16"/>
          <p:cNvSpPr/>
          <p:nvPr/>
        </p:nvSpPr>
        <p:spPr>
          <a:xfrm>
            <a:off x="8959030" y="6712794"/>
            <a:ext cx="1752644" cy="601976"/>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3" name="TextBox 2"/>
          <p:cNvSpPr txBox="1"/>
          <p:nvPr/>
        </p:nvSpPr>
        <p:spPr>
          <a:xfrm>
            <a:off x="7581900" y="5915504"/>
            <a:ext cx="3896810" cy="538609"/>
          </a:xfrm>
          <a:prstGeom prst="rect">
            <a:avLst/>
          </a:prstGeom>
          <a:noFill/>
        </p:spPr>
        <p:txBody>
          <a:bodyPr wrap="square" rtlCol="0">
            <a:spAutoFit/>
          </a:bodyPr>
          <a:lstStyle/>
          <a:p>
            <a:r>
              <a:rPr lang="en-US" dirty="0" smtClean="0">
                <a:solidFill>
                  <a:schemeClr val="tx1">
                    <a:lumMod val="50000"/>
                  </a:schemeClr>
                </a:solidFill>
                <a:latin typeface="+mj-lt"/>
              </a:rPr>
              <a:t>Added to main UI</a:t>
            </a:r>
            <a:endParaRPr lang="en-US" dirty="0">
              <a:solidFill>
                <a:schemeClr val="tx1">
                  <a:lumMod val="50000"/>
                </a:schemeClr>
              </a:solidFill>
              <a:latin typeface="+mj-lt"/>
            </a:endParaRPr>
          </a:p>
        </p:txBody>
      </p:sp>
      <p:sp>
        <p:nvSpPr>
          <p:cNvPr id="18" name="TextBox 17"/>
          <p:cNvSpPr txBox="1"/>
          <p:nvPr/>
        </p:nvSpPr>
        <p:spPr>
          <a:xfrm>
            <a:off x="2846379" y="8639307"/>
            <a:ext cx="3896810" cy="538609"/>
          </a:xfrm>
          <a:prstGeom prst="rect">
            <a:avLst/>
          </a:prstGeom>
          <a:noFill/>
        </p:spPr>
        <p:txBody>
          <a:bodyPr wrap="square" rtlCol="0">
            <a:spAutoFit/>
          </a:bodyPr>
          <a:lstStyle/>
          <a:p>
            <a:r>
              <a:rPr lang="en-US" dirty="0" smtClean="0">
                <a:solidFill>
                  <a:schemeClr val="tx1">
                    <a:lumMod val="50000"/>
                  </a:schemeClr>
                </a:solidFill>
                <a:latin typeface="+mj-lt"/>
              </a:rPr>
              <a:t>Added to entity pages</a:t>
            </a:r>
            <a:endParaRPr lang="en-US" dirty="0">
              <a:solidFill>
                <a:schemeClr val="tx1">
                  <a:lumMod val="50000"/>
                </a:schemeClr>
              </a:solidFill>
              <a:latin typeface="+mj-lt"/>
            </a:endParaRPr>
          </a:p>
        </p:txBody>
      </p:sp>
    </p:spTree>
    <p:extLst>
      <p:ext uri="{BB962C8B-B14F-4D97-AF65-F5344CB8AC3E}">
        <p14:creationId xmlns:p14="http://schemas.microsoft.com/office/powerpoint/2010/main" val="1352457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66" y="1851459"/>
            <a:ext cx="12394110" cy="3141487"/>
          </a:xfrm>
          <a:prstGeom prst="rect">
            <a:avLst/>
          </a:prstGeom>
        </p:spPr>
      </p:pic>
      <p:sp>
        <p:nvSpPr>
          <p:cNvPr id="3" name="Slide Number Placeholder 2"/>
          <p:cNvSpPr>
            <a:spLocks noGrp="1"/>
          </p:cNvSpPr>
          <p:nvPr>
            <p:ph type="sldNum" sz="quarter" idx="4"/>
          </p:nvPr>
        </p:nvSpPr>
        <p:spPr/>
        <p:txBody>
          <a:bodyPr/>
          <a:lstStyle/>
          <a:p>
            <a:fld id="{59FBCBD5-A728-384D-A41B-B8C6FE40EEBE}" type="slidenum">
              <a:rPr lang="en-US" smtClean="0"/>
              <a:pPr/>
              <a:t>18</a:t>
            </a:fld>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Navigation Tabs: Create Main UI Tab</a:t>
            </a:r>
            <a:endParaRPr lang="en-US" dirty="0">
              <a:solidFill>
                <a:schemeClr val="tx1">
                  <a:lumMod val="50000"/>
                </a:schemeClr>
              </a:solidFill>
            </a:endParaRPr>
          </a:p>
        </p:txBody>
      </p:sp>
      <p:sp>
        <p:nvSpPr>
          <p:cNvPr id="15" name="Text Placeholder 14"/>
          <p:cNvSpPr>
            <a:spLocks noGrp="1"/>
          </p:cNvSpPr>
          <p:nvPr>
            <p:ph type="body" sz="quarter" idx="11"/>
          </p:nvPr>
        </p:nvSpPr>
        <p:spPr>
          <a:xfrm>
            <a:off x="690865" y="1208838"/>
            <a:ext cx="14519275" cy="642620"/>
          </a:xfrm>
        </p:spPr>
        <p:txBody>
          <a:bodyPr>
            <a:normAutofit fontScale="92500" lnSpcReduction="10000"/>
          </a:bodyPr>
          <a:lstStyle/>
          <a:p>
            <a:r>
              <a:rPr lang="en-US" dirty="0" smtClean="0"/>
              <a:t>System &gt; Customize &gt; Navigation Tabs</a:t>
            </a:r>
            <a:endParaRPr lang="en-US" dirty="0"/>
          </a:p>
        </p:txBody>
      </p:sp>
      <p:sp>
        <p:nvSpPr>
          <p:cNvPr id="20" name="TextBox 19"/>
          <p:cNvSpPr txBox="1"/>
          <p:nvPr/>
        </p:nvSpPr>
        <p:spPr>
          <a:xfrm>
            <a:off x="6547193" y="952571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
        <p:nvSpPr>
          <p:cNvPr id="22" name="Line Callout 1 21"/>
          <p:cNvSpPr/>
          <p:nvPr/>
        </p:nvSpPr>
        <p:spPr>
          <a:xfrm>
            <a:off x="13584947" y="3905326"/>
            <a:ext cx="1755124" cy="546864"/>
          </a:xfrm>
          <a:prstGeom prst="borderCallout1">
            <a:avLst>
              <a:gd name="adj1" fmla="val 18750"/>
              <a:gd name="adj2" fmla="val -6992"/>
              <a:gd name="adj3" fmla="val 195772"/>
              <a:gd name="adj4" fmla="val -44127"/>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600" dirty="0">
                <a:solidFill>
                  <a:schemeClr val="tx1">
                    <a:lumMod val="50000"/>
                  </a:schemeClr>
                </a:solidFill>
              </a:rPr>
              <a:t>Delete</a:t>
            </a:r>
            <a:endParaRPr lang="en-US" dirty="0">
              <a:solidFill>
                <a:schemeClr val="tx1">
                  <a:lumMod val="50000"/>
                </a:schemeClr>
              </a:solidFill>
            </a:endParaRPr>
          </a:p>
        </p:txBody>
      </p:sp>
      <p:sp>
        <p:nvSpPr>
          <p:cNvPr id="10" name="TextBox 9"/>
          <p:cNvSpPr txBox="1"/>
          <p:nvPr/>
        </p:nvSpPr>
        <p:spPr>
          <a:xfrm>
            <a:off x="492095" y="5008009"/>
            <a:ext cx="14130188" cy="4548938"/>
          </a:xfrm>
          <a:prstGeom prst="rect">
            <a:avLst/>
          </a:prstGeom>
          <a:noFill/>
        </p:spPr>
        <p:txBody>
          <a:bodyPr wrap="square" lIns="146304" tIns="73152" rIns="146304" bIns="73152" rtlCol="0">
            <a:spAutoFit/>
          </a:bodyPr>
          <a:lstStyle/>
          <a:p>
            <a:pPr marL="457200" indent="-457200">
              <a:buClr>
                <a:schemeClr val="accent1"/>
              </a:buClr>
              <a:buFont typeface="Arial" panose="020B0604020202020204" pitchFamily="34" charset="0"/>
              <a:buChar char="•"/>
            </a:pPr>
            <a:r>
              <a:rPr lang="en-US" sz="2000" b="1" dirty="0">
                <a:solidFill>
                  <a:schemeClr val="tx1">
                    <a:lumMod val="50000"/>
                  </a:schemeClr>
                </a:solidFill>
                <a:latin typeface="+mj-lt"/>
              </a:rPr>
              <a:t>Main Admin </a:t>
            </a:r>
            <a:r>
              <a:rPr lang="en-US" sz="2000" b="1" dirty="0" smtClean="0">
                <a:solidFill>
                  <a:schemeClr val="tx1">
                    <a:lumMod val="50000"/>
                  </a:schemeClr>
                </a:solidFill>
                <a:latin typeface="+mj-lt"/>
              </a:rPr>
              <a:t>UI - </a:t>
            </a:r>
            <a:r>
              <a:rPr lang="en-US" sz="2000" dirty="0" smtClean="0">
                <a:solidFill>
                  <a:schemeClr val="tx1">
                    <a:lumMod val="50000"/>
                  </a:schemeClr>
                </a:solidFill>
                <a:latin typeface="+mj-lt"/>
              </a:rPr>
              <a:t>The </a:t>
            </a:r>
            <a:r>
              <a:rPr lang="en-US" sz="2000" dirty="0">
                <a:solidFill>
                  <a:schemeClr val="tx1">
                    <a:lumMod val="50000"/>
                  </a:schemeClr>
                </a:solidFill>
                <a:latin typeface="+mj-lt"/>
              </a:rPr>
              <a:t>new tab will appear as a top-level tab in EM7.</a:t>
            </a:r>
          </a:p>
          <a:p>
            <a:pPr marL="457200" indent="-457200">
              <a:buClr>
                <a:schemeClr val="accent1"/>
              </a:buClr>
              <a:buFont typeface="Arial" panose="020B0604020202020204" pitchFamily="34" charset="0"/>
              <a:buChar char="•"/>
            </a:pPr>
            <a:r>
              <a:rPr lang="en-US" sz="2000" b="1" dirty="0">
                <a:solidFill>
                  <a:schemeClr val="tx1">
                    <a:lumMod val="50000"/>
                  </a:schemeClr>
                </a:solidFill>
                <a:latin typeface="+mj-lt"/>
              </a:rPr>
              <a:t>Navigation Tab </a:t>
            </a:r>
            <a:r>
              <a:rPr lang="en-US" sz="2000" b="1" dirty="0" smtClean="0">
                <a:solidFill>
                  <a:schemeClr val="tx1">
                    <a:lumMod val="50000"/>
                  </a:schemeClr>
                </a:solidFill>
                <a:latin typeface="+mj-lt"/>
              </a:rPr>
              <a:t>Title - </a:t>
            </a:r>
            <a:r>
              <a:rPr lang="en-US" sz="2000" dirty="0" smtClean="0">
                <a:solidFill>
                  <a:schemeClr val="tx1">
                    <a:lumMod val="50000"/>
                  </a:schemeClr>
                </a:solidFill>
                <a:latin typeface="+mj-lt"/>
              </a:rPr>
              <a:t>This </a:t>
            </a:r>
            <a:r>
              <a:rPr lang="en-US" sz="2000" dirty="0">
                <a:solidFill>
                  <a:schemeClr val="tx1">
                    <a:lumMod val="50000"/>
                  </a:schemeClr>
                </a:solidFill>
                <a:latin typeface="+mj-lt"/>
              </a:rPr>
              <a:t>is the text that users will see on the tab.</a:t>
            </a:r>
          </a:p>
          <a:p>
            <a:pPr marL="457200" indent="-457200">
              <a:buClr>
                <a:schemeClr val="accent1"/>
              </a:buClr>
              <a:buFont typeface="Arial" panose="020B0604020202020204" pitchFamily="34" charset="0"/>
              <a:buChar char="•"/>
            </a:pPr>
            <a:r>
              <a:rPr lang="en-US" sz="2000" b="1" dirty="0">
                <a:solidFill>
                  <a:schemeClr val="tx1">
                    <a:lumMod val="50000"/>
                  </a:schemeClr>
                </a:solidFill>
                <a:latin typeface="+mj-lt"/>
              </a:rPr>
              <a:t>Link </a:t>
            </a:r>
            <a:r>
              <a:rPr lang="en-US" sz="2000" b="1" dirty="0" smtClean="0">
                <a:solidFill>
                  <a:schemeClr val="tx1">
                    <a:lumMod val="50000"/>
                  </a:schemeClr>
                </a:solidFill>
                <a:latin typeface="+mj-lt"/>
              </a:rPr>
              <a:t>Type - </a:t>
            </a:r>
            <a:r>
              <a:rPr lang="en-US" sz="2000" dirty="0" smtClean="0">
                <a:solidFill>
                  <a:schemeClr val="tx1">
                    <a:lumMod val="50000"/>
                  </a:schemeClr>
                </a:solidFill>
                <a:latin typeface="+mj-lt"/>
              </a:rPr>
              <a:t>For </a:t>
            </a:r>
            <a:r>
              <a:rPr lang="en-US" sz="2000" dirty="0">
                <a:solidFill>
                  <a:schemeClr val="tx1">
                    <a:lumMod val="50000"/>
                  </a:schemeClr>
                </a:solidFill>
                <a:latin typeface="+mj-lt"/>
              </a:rPr>
              <a:t>future use.</a:t>
            </a:r>
          </a:p>
          <a:p>
            <a:pPr marL="457200" indent="-457200">
              <a:buClr>
                <a:schemeClr val="accent1"/>
              </a:buClr>
              <a:buFont typeface="Arial" panose="020B0604020202020204" pitchFamily="34" charset="0"/>
              <a:buChar char="•"/>
            </a:pPr>
            <a:r>
              <a:rPr lang="en-US" sz="2000" b="1" dirty="0">
                <a:solidFill>
                  <a:schemeClr val="tx1">
                    <a:lumMod val="50000"/>
                  </a:schemeClr>
                </a:solidFill>
                <a:latin typeface="+mj-lt"/>
              </a:rPr>
              <a:t>Always </a:t>
            </a:r>
            <a:r>
              <a:rPr lang="en-US" sz="2000" b="1" dirty="0" smtClean="0">
                <a:solidFill>
                  <a:schemeClr val="tx1">
                    <a:lumMod val="50000"/>
                  </a:schemeClr>
                </a:solidFill>
                <a:latin typeface="+mj-lt"/>
              </a:rPr>
              <a:t>Visible - </a:t>
            </a:r>
            <a:r>
              <a:rPr lang="en-US" sz="2000" dirty="0" smtClean="0">
                <a:solidFill>
                  <a:schemeClr val="tx1">
                    <a:lumMod val="50000"/>
                  </a:schemeClr>
                </a:solidFill>
                <a:latin typeface="+mj-lt"/>
              </a:rPr>
              <a:t>Specifies </a:t>
            </a:r>
            <a:r>
              <a:rPr lang="en-US" sz="2000" dirty="0">
                <a:solidFill>
                  <a:schemeClr val="tx1">
                    <a:lumMod val="50000"/>
                  </a:schemeClr>
                </a:solidFill>
                <a:latin typeface="+mj-lt"/>
              </a:rPr>
              <a:t>whether or not users who are not allowed to access the tab will be able to view the tab in EM7. Choices are:</a:t>
            </a:r>
          </a:p>
          <a:p>
            <a:pPr marL="1188720" lvl="1" indent="-457200">
              <a:buClr>
                <a:schemeClr val="accent2"/>
              </a:buClr>
              <a:buFont typeface="Arial" panose="020B0604020202020204" pitchFamily="34" charset="0"/>
              <a:buChar char="•"/>
            </a:pPr>
            <a:r>
              <a:rPr lang="en-US" sz="2200" b="1" dirty="0" smtClean="0">
                <a:solidFill>
                  <a:schemeClr val="tx1">
                    <a:lumMod val="50000"/>
                  </a:schemeClr>
                </a:solidFill>
                <a:latin typeface="+mj-lt"/>
              </a:rPr>
              <a:t>No - </a:t>
            </a:r>
            <a:r>
              <a:rPr lang="en-US" sz="2200" dirty="0" smtClean="0">
                <a:solidFill>
                  <a:schemeClr val="tx1">
                    <a:lumMod val="50000"/>
                  </a:schemeClr>
                </a:solidFill>
                <a:latin typeface="+mj-lt"/>
              </a:rPr>
              <a:t>Tab </a:t>
            </a:r>
            <a:r>
              <a:rPr lang="en-US" sz="2200" dirty="0">
                <a:solidFill>
                  <a:schemeClr val="tx1">
                    <a:lumMod val="50000"/>
                  </a:schemeClr>
                </a:solidFill>
                <a:latin typeface="+mj-lt"/>
              </a:rPr>
              <a:t>will not appear in the product for users who do not have the appropriate permission keys to access the tab.</a:t>
            </a:r>
          </a:p>
          <a:p>
            <a:pPr marL="1188720" lvl="1" indent="-457200">
              <a:buClr>
                <a:schemeClr val="accent2"/>
              </a:buClr>
              <a:buFont typeface="Arial" panose="020B0604020202020204" pitchFamily="34" charset="0"/>
              <a:buChar char="•"/>
            </a:pPr>
            <a:r>
              <a:rPr lang="en-US" sz="2200" b="1" dirty="0" smtClean="0">
                <a:solidFill>
                  <a:schemeClr val="tx1">
                    <a:lumMod val="50000"/>
                  </a:schemeClr>
                </a:solidFill>
                <a:latin typeface="+mj-lt"/>
              </a:rPr>
              <a:t>Yes - </a:t>
            </a:r>
            <a:r>
              <a:rPr lang="en-US" sz="2200" dirty="0" smtClean="0">
                <a:solidFill>
                  <a:schemeClr val="tx1">
                    <a:lumMod val="50000"/>
                  </a:schemeClr>
                </a:solidFill>
                <a:latin typeface="+mj-lt"/>
              </a:rPr>
              <a:t>Tab </a:t>
            </a:r>
            <a:r>
              <a:rPr lang="en-US" sz="2200" dirty="0">
                <a:solidFill>
                  <a:schemeClr val="tx1">
                    <a:lumMod val="50000"/>
                  </a:schemeClr>
                </a:solidFill>
                <a:latin typeface="+mj-lt"/>
              </a:rPr>
              <a:t>will always appear in the product and will be visible to users who do not have the appropriate permission keys to access the tab.</a:t>
            </a:r>
          </a:p>
          <a:p>
            <a:pPr marL="457200" indent="-457200">
              <a:buClr>
                <a:schemeClr val="accent1"/>
              </a:buClr>
              <a:buFont typeface="Arial" panose="020B0604020202020204" pitchFamily="34" charset="0"/>
              <a:buChar char="•"/>
            </a:pPr>
            <a:r>
              <a:rPr lang="en-US" sz="2000" b="1" dirty="0" smtClean="0">
                <a:solidFill>
                  <a:schemeClr val="tx1">
                    <a:lumMod val="50000"/>
                  </a:schemeClr>
                </a:solidFill>
                <a:latin typeface="+mj-lt"/>
              </a:rPr>
              <a:t>URL/Link - </a:t>
            </a:r>
            <a:r>
              <a:rPr lang="en-US" sz="2000" dirty="0" smtClean="0">
                <a:solidFill>
                  <a:schemeClr val="tx1">
                    <a:lumMod val="50000"/>
                  </a:schemeClr>
                </a:solidFill>
                <a:latin typeface="+mj-lt"/>
              </a:rPr>
              <a:t>Full </a:t>
            </a:r>
            <a:r>
              <a:rPr lang="en-US" sz="2000" dirty="0">
                <a:solidFill>
                  <a:schemeClr val="tx1">
                    <a:lumMod val="50000"/>
                  </a:schemeClr>
                </a:solidFill>
                <a:latin typeface="+mj-lt"/>
              </a:rPr>
              <a:t>URL or link for the page that will be displayed in the tab.</a:t>
            </a:r>
          </a:p>
          <a:p>
            <a:pPr marL="457200" indent="-457200">
              <a:buClr>
                <a:schemeClr val="accent1"/>
              </a:buClr>
              <a:buFont typeface="Arial" panose="020B0604020202020204" pitchFamily="34" charset="0"/>
              <a:buChar char="•"/>
            </a:pPr>
            <a:r>
              <a:rPr lang="en-US" sz="2000" b="1" dirty="0">
                <a:solidFill>
                  <a:schemeClr val="tx1">
                    <a:lumMod val="50000"/>
                  </a:schemeClr>
                </a:solidFill>
                <a:latin typeface="+mj-lt"/>
              </a:rPr>
              <a:t>Access </a:t>
            </a:r>
            <a:r>
              <a:rPr lang="en-US" sz="2000" b="1" dirty="0" smtClean="0">
                <a:solidFill>
                  <a:schemeClr val="tx1">
                    <a:lumMod val="50000"/>
                  </a:schemeClr>
                </a:solidFill>
                <a:latin typeface="+mj-lt"/>
              </a:rPr>
              <a:t>Key(s) - </a:t>
            </a:r>
            <a:r>
              <a:rPr lang="en-US" sz="2000" dirty="0" smtClean="0">
                <a:solidFill>
                  <a:schemeClr val="tx1">
                    <a:lumMod val="50000"/>
                  </a:schemeClr>
                </a:solidFill>
                <a:latin typeface="+mj-lt"/>
              </a:rPr>
              <a:t>Users </a:t>
            </a:r>
            <a:r>
              <a:rPr lang="en-US" sz="2000" dirty="0">
                <a:solidFill>
                  <a:schemeClr val="tx1">
                    <a:lumMod val="50000"/>
                  </a:schemeClr>
                </a:solidFill>
                <a:latin typeface="+mj-lt"/>
              </a:rPr>
              <a:t>who will be allowed to access the tab, based on the type of user account. </a:t>
            </a:r>
          </a:p>
          <a:p>
            <a:pPr marL="457200" indent="-457200">
              <a:buClr>
                <a:schemeClr val="accent1"/>
              </a:buClr>
              <a:buFont typeface="Arial" panose="020B0604020202020204" pitchFamily="34" charset="0"/>
              <a:buChar char="•"/>
            </a:pPr>
            <a:endParaRPr lang="en-US" dirty="0">
              <a:latin typeface="+mj-lt"/>
            </a:endParaRPr>
          </a:p>
          <a:p>
            <a:pPr marL="457200" indent="-457200">
              <a:buClr>
                <a:schemeClr val="accent1"/>
              </a:buClr>
              <a:buFont typeface="Arial" panose="020B0604020202020204" pitchFamily="34" charset="0"/>
              <a:buChar char="•"/>
            </a:pPr>
            <a:endParaRPr lang="en-US" dirty="0">
              <a:latin typeface="+mj-lt"/>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147" y="8739637"/>
            <a:ext cx="10363200" cy="377190"/>
          </a:xfrm>
          <a:prstGeom prst="rect">
            <a:avLst/>
          </a:prstGeom>
        </p:spPr>
      </p:pic>
      <p:sp>
        <p:nvSpPr>
          <p:cNvPr id="18" name="Oval 17"/>
          <p:cNvSpPr/>
          <p:nvPr/>
        </p:nvSpPr>
        <p:spPr>
          <a:xfrm>
            <a:off x="11031227" y="8737864"/>
            <a:ext cx="1825666" cy="510808"/>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4" name="Explosion 2 3"/>
          <p:cNvSpPr/>
          <p:nvPr/>
        </p:nvSpPr>
        <p:spPr>
          <a:xfrm>
            <a:off x="12674600" y="7608741"/>
            <a:ext cx="2870200" cy="1816819"/>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mj-lt"/>
              </a:rPr>
              <a:t>Access to external URL</a:t>
            </a:r>
            <a:endParaRPr lang="en-US" sz="1600" dirty="0">
              <a:latin typeface="+mj-lt"/>
            </a:endParaRPr>
          </a:p>
        </p:txBody>
      </p:sp>
      <p:sp>
        <p:nvSpPr>
          <p:cNvPr id="5" name="Oval 4"/>
          <p:cNvSpPr/>
          <p:nvPr/>
        </p:nvSpPr>
        <p:spPr>
          <a:xfrm>
            <a:off x="4281055" y="3616036"/>
            <a:ext cx="2266138" cy="58189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425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Navigation Tabs: Create Entity Page Tab</a:t>
            </a:r>
            <a:endParaRPr lang="en-US" dirty="0">
              <a:solidFill>
                <a:schemeClr val="tx1">
                  <a:lumMod val="50000"/>
                </a:schemeClr>
              </a:solidFill>
            </a:endParaRPr>
          </a:p>
        </p:txBody>
      </p:sp>
      <p:sp>
        <p:nvSpPr>
          <p:cNvPr id="4" name="Slide Number Placeholder 3"/>
          <p:cNvSpPr>
            <a:spLocks noGrp="1"/>
          </p:cNvSpPr>
          <p:nvPr>
            <p:ph type="sldNum" sz="quarter" idx="4"/>
          </p:nvPr>
        </p:nvSpPr>
        <p:spPr/>
        <p:txBody>
          <a:bodyPr/>
          <a:lstStyle/>
          <a:p>
            <a:fld id="{59FBCBD5-A728-384D-A41B-B8C6FE40EEBE}" type="slidenum">
              <a:rPr lang="en-US" smtClean="0"/>
              <a:pPr/>
              <a:t>19</a:t>
            </a:fld>
            <a:endParaRPr lang="en-US" dirty="0"/>
          </a:p>
        </p:txBody>
      </p:sp>
      <p:sp>
        <p:nvSpPr>
          <p:cNvPr id="20" name="TextBox 19"/>
          <p:cNvSpPr txBox="1"/>
          <p:nvPr/>
        </p:nvSpPr>
        <p:spPr>
          <a:xfrm>
            <a:off x="6547193" y="952571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
        <p:nvSpPr>
          <p:cNvPr id="10" name="TextBox 9"/>
          <p:cNvSpPr txBox="1"/>
          <p:nvPr/>
        </p:nvSpPr>
        <p:spPr>
          <a:xfrm>
            <a:off x="563653" y="4268437"/>
            <a:ext cx="14764606" cy="2856167"/>
          </a:xfrm>
          <a:prstGeom prst="rect">
            <a:avLst/>
          </a:prstGeom>
          <a:noFill/>
        </p:spPr>
        <p:txBody>
          <a:bodyPr wrap="square" lIns="146304" tIns="73152" rIns="146304" bIns="73152" rtlCol="0">
            <a:spAutoFit/>
          </a:bodyPr>
          <a:lstStyle/>
          <a:p>
            <a:pPr>
              <a:buClr>
                <a:schemeClr val="accent1"/>
              </a:buClr>
            </a:pPr>
            <a:r>
              <a:rPr lang="en-US" sz="2400" b="1" dirty="0">
                <a:solidFill>
                  <a:schemeClr val="tx1">
                    <a:lumMod val="50000"/>
                  </a:schemeClr>
                </a:solidFill>
              </a:rPr>
              <a:t>Entity </a:t>
            </a:r>
            <a:r>
              <a:rPr lang="en-US" sz="2400" b="1" dirty="0" smtClean="0">
                <a:solidFill>
                  <a:schemeClr val="tx1">
                    <a:lumMod val="50000"/>
                  </a:schemeClr>
                </a:solidFill>
              </a:rPr>
              <a:t>Pages - </a:t>
            </a:r>
            <a:r>
              <a:rPr lang="en-US" sz="2400" dirty="0" smtClean="0">
                <a:solidFill>
                  <a:schemeClr val="tx1">
                    <a:lumMod val="50000"/>
                  </a:schemeClr>
                </a:solidFill>
              </a:rPr>
              <a:t>The </a:t>
            </a:r>
            <a:r>
              <a:rPr lang="en-US" sz="2400" dirty="0">
                <a:solidFill>
                  <a:schemeClr val="tx1">
                    <a:lumMod val="50000"/>
                  </a:schemeClr>
                </a:solidFill>
              </a:rPr>
              <a:t>new tab will appear as part of the Organization Administration panel, Device Administration panel, or Asset panel.</a:t>
            </a:r>
          </a:p>
          <a:p>
            <a:pPr>
              <a:buClr>
                <a:schemeClr val="accent1"/>
              </a:buClr>
            </a:pPr>
            <a:r>
              <a:rPr lang="en-US" sz="2400" b="1" dirty="0">
                <a:solidFill>
                  <a:schemeClr val="tx1">
                    <a:lumMod val="50000"/>
                  </a:schemeClr>
                </a:solidFill>
              </a:rPr>
              <a:t>Display </a:t>
            </a:r>
            <a:r>
              <a:rPr lang="en-US" sz="2400" b="1" dirty="0" smtClean="0">
                <a:solidFill>
                  <a:schemeClr val="tx1">
                    <a:lumMod val="50000"/>
                  </a:schemeClr>
                </a:solidFill>
              </a:rPr>
              <a:t>For - </a:t>
            </a:r>
            <a:r>
              <a:rPr lang="en-US" sz="2400" dirty="0" smtClean="0">
                <a:solidFill>
                  <a:schemeClr val="tx1">
                    <a:lumMod val="50000"/>
                  </a:schemeClr>
                </a:solidFill>
              </a:rPr>
              <a:t>In </a:t>
            </a:r>
            <a:r>
              <a:rPr lang="en-US" sz="2400" dirty="0">
                <a:solidFill>
                  <a:schemeClr val="tx1">
                    <a:lumMod val="50000"/>
                  </a:schemeClr>
                </a:solidFill>
              </a:rPr>
              <a:t>this field, you specify the area in </a:t>
            </a:r>
            <a:r>
              <a:rPr lang="en-US" sz="2400" dirty="0" smtClean="0">
                <a:solidFill>
                  <a:schemeClr val="tx1">
                    <a:lumMod val="50000"/>
                  </a:schemeClr>
                </a:solidFill>
              </a:rPr>
              <a:t>ScienceLogic where </a:t>
            </a:r>
            <a:r>
              <a:rPr lang="en-US" sz="2400" dirty="0">
                <a:solidFill>
                  <a:schemeClr val="tx1">
                    <a:lumMod val="50000"/>
                  </a:schemeClr>
                </a:solidFill>
              </a:rPr>
              <a:t>you want to the tab to appear. </a:t>
            </a:r>
            <a:r>
              <a:rPr lang="en-US" sz="2400" dirty="0" smtClean="0">
                <a:solidFill>
                  <a:schemeClr val="tx1">
                    <a:lumMod val="50000"/>
                  </a:schemeClr>
                </a:solidFill>
              </a:rPr>
              <a:t>Choose from:</a:t>
            </a:r>
            <a:endParaRPr lang="en-US" sz="2400" dirty="0">
              <a:solidFill>
                <a:schemeClr val="tx1">
                  <a:lumMod val="50000"/>
                </a:schemeClr>
              </a:solidFill>
            </a:endParaRPr>
          </a:p>
          <a:p>
            <a:pPr marL="457200" indent="-457200">
              <a:buClr>
                <a:schemeClr val="accent2"/>
              </a:buClr>
              <a:buFont typeface="Arial" panose="020B0604020202020204" pitchFamily="34" charset="0"/>
              <a:buChar char="•"/>
            </a:pPr>
            <a:r>
              <a:rPr lang="en-US" sz="2000" b="1" dirty="0" smtClean="0">
                <a:solidFill>
                  <a:schemeClr val="tx1">
                    <a:lumMod val="50000"/>
                  </a:schemeClr>
                </a:solidFill>
              </a:rPr>
              <a:t>Organization - </a:t>
            </a:r>
            <a:r>
              <a:rPr lang="en-US" sz="2000" dirty="0" smtClean="0">
                <a:solidFill>
                  <a:schemeClr val="tx1">
                    <a:lumMod val="50000"/>
                  </a:schemeClr>
                </a:solidFill>
              </a:rPr>
              <a:t>The </a:t>
            </a:r>
            <a:r>
              <a:rPr lang="en-US" sz="2000" dirty="0">
                <a:solidFill>
                  <a:schemeClr val="tx1">
                    <a:lumMod val="50000"/>
                  </a:schemeClr>
                </a:solidFill>
              </a:rPr>
              <a:t>new tab will appear in the Organization Administration panel for selected organizations.</a:t>
            </a:r>
          </a:p>
          <a:p>
            <a:pPr marL="457200" indent="-457200">
              <a:buClr>
                <a:schemeClr val="accent2"/>
              </a:buClr>
              <a:buFont typeface="Arial" panose="020B0604020202020204" pitchFamily="34" charset="0"/>
              <a:buChar char="•"/>
            </a:pPr>
            <a:r>
              <a:rPr lang="en-US" sz="2000" b="1" dirty="0" smtClean="0">
                <a:solidFill>
                  <a:schemeClr val="tx1">
                    <a:lumMod val="50000"/>
                  </a:schemeClr>
                </a:solidFill>
              </a:rPr>
              <a:t>Device - </a:t>
            </a:r>
            <a:r>
              <a:rPr lang="en-US" sz="2000" dirty="0" smtClean="0">
                <a:solidFill>
                  <a:schemeClr val="tx1">
                    <a:lumMod val="50000"/>
                  </a:schemeClr>
                </a:solidFill>
              </a:rPr>
              <a:t>The </a:t>
            </a:r>
            <a:r>
              <a:rPr lang="en-US" sz="2000" dirty="0">
                <a:solidFill>
                  <a:schemeClr val="tx1">
                    <a:lumMod val="50000"/>
                  </a:schemeClr>
                </a:solidFill>
              </a:rPr>
              <a:t>new tab will appear in the Device Administration panel for selected devices.</a:t>
            </a:r>
          </a:p>
          <a:p>
            <a:pPr marL="457200" indent="-457200">
              <a:buClr>
                <a:schemeClr val="accent2"/>
              </a:buClr>
              <a:buFont typeface="Arial" panose="020B0604020202020204" pitchFamily="34" charset="0"/>
              <a:buChar char="•"/>
            </a:pPr>
            <a:r>
              <a:rPr lang="en-US" sz="2000" b="1" dirty="0" smtClean="0">
                <a:solidFill>
                  <a:schemeClr val="tx1">
                    <a:lumMod val="50000"/>
                  </a:schemeClr>
                </a:solidFill>
              </a:rPr>
              <a:t>Asset - </a:t>
            </a:r>
            <a:r>
              <a:rPr lang="en-US" sz="2000" dirty="0" smtClean="0">
                <a:solidFill>
                  <a:schemeClr val="tx1">
                    <a:lumMod val="50000"/>
                  </a:schemeClr>
                </a:solidFill>
              </a:rPr>
              <a:t>The </a:t>
            </a:r>
            <a:r>
              <a:rPr lang="en-US" sz="2000" dirty="0">
                <a:solidFill>
                  <a:schemeClr val="tx1">
                    <a:lumMod val="50000"/>
                  </a:schemeClr>
                </a:solidFill>
              </a:rPr>
              <a:t>new tab will appear in the Asset Administration panel for selected assets.</a:t>
            </a:r>
          </a:p>
          <a:p>
            <a:pPr marL="457200" indent="-457200">
              <a:buClr>
                <a:schemeClr val="accent2"/>
              </a:buClr>
              <a:buFont typeface="Arial" panose="020B0604020202020204" pitchFamily="34" charset="0"/>
              <a:buChar char="•"/>
            </a:pPr>
            <a:r>
              <a:rPr lang="en-US" sz="2000" b="1" dirty="0" smtClean="0">
                <a:solidFill>
                  <a:schemeClr val="tx1">
                    <a:lumMod val="50000"/>
                  </a:schemeClr>
                </a:solidFill>
              </a:rPr>
              <a:t>Organizations - </a:t>
            </a:r>
            <a:r>
              <a:rPr lang="en-US" sz="2000" dirty="0" smtClean="0">
                <a:solidFill>
                  <a:schemeClr val="tx1">
                    <a:lumMod val="50000"/>
                  </a:schemeClr>
                </a:solidFill>
              </a:rPr>
              <a:t>If </a:t>
            </a:r>
            <a:r>
              <a:rPr lang="en-US" sz="2000" dirty="0">
                <a:solidFill>
                  <a:schemeClr val="tx1">
                    <a:lumMod val="50000"/>
                  </a:schemeClr>
                </a:solidFill>
              </a:rPr>
              <a:t>you selected Organization in the Display For field, Select which organizations will display the new tab.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784" y="7204697"/>
            <a:ext cx="9131474" cy="2158499"/>
          </a:xfrm>
          <a:prstGeom prst="rect">
            <a:avLst/>
          </a:prstGeom>
          <a:ln>
            <a:solidFill>
              <a:schemeClr val="tx2"/>
            </a:solidFill>
          </a:ln>
        </p:spPr>
      </p:pic>
      <p:sp>
        <p:nvSpPr>
          <p:cNvPr id="9" name="Oval 8"/>
          <p:cNvSpPr/>
          <p:nvPr/>
        </p:nvSpPr>
        <p:spPr>
          <a:xfrm>
            <a:off x="10279585" y="7306430"/>
            <a:ext cx="1394673" cy="388548"/>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grpSp>
        <p:nvGrpSpPr>
          <p:cNvPr id="8" name="Group 7"/>
          <p:cNvGrpSpPr/>
          <p:nvPr/>
        </p:nvGrpSpPr>
        <p:grpSpPr>
          <a:xfrm>
            <a:off x="2757163" y="1323033"/>
            <a:ext cx="9407843" cy="2698269"/>
            <a:chOff x="1621860" y="1004553"/>
            <a:chExt cx="5534025" cy="1839729"/>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860" y="1004553"/>
              <a:ext cx="5534025" cy="1839729"/>
            </a:xfrm>
            <a:prstGeom prst="rect">
              <a:avLst/>
            </a:prstGeom>
            <a:ln>
              <a:solidFill>
                <a:schemeClr val="tx2"/>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3354" y="1156254"/>
              <a:ext cx="1516189" cy="330217"/>
            </a:xfrm>
            <a:prstGeom prst="rect">
              <a:avLst/>
            </a:prstGeom>
            <a:ln>
              <a:solidFill>
                <a:schemeClr val="tx2"/>
              </a:solidFill>
            </a:ln>
          </p:spPr>
        </p:pic>
      </p:grpSp>
      <p:sp>
        <p:nvSpPr>
          <p:cNvPr id="14" name="Rectangle 13"/>
          <p:cNvSpPr/>
          <p:nvPr/>
        </p:nvSpPr>
        <p:spPr>
          <a:xfrm>
            <a:off x="2757162" y="1323032"/>
            <a:ext cx="3025504" cy="706813"/>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9" name="Rectangle 18"/>
          <p:cNvSpPr/>
          <p:nvPr/>
        </p:nvSpPr>
        <p:spPr>
          <a:xfrm>
            <a:off x="5891479" y="1323033"/>
            <a:ext cx="3031236" cy="913849"/>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5" name="Explosion 2 14"/>
          <p:cNvSpPr/>
          <p:nvPr/>
        </p:nvSpPr>
        <p:spPr>
          <a:xfrm>
            <a:off x="11897360" y="7043073"/>
            <a:ext cx="2870200" cy="1816819"/>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mj-lt"/>
              </a:rPr>
              <a:t>Access to external URL</a:t>
            </a:r>
            <a:endParaRPr lang="en-US" sz="1600" dirty="0">
              <a:latin typeface="+mj-lt"/>
            </a:endParaRPr>
          </a:p>
        </p:txBody>
      </p:sp>
    </p:spTree>
    <p:extLst>
      <p:ext uri="{BB962C8B-B14F-4D97-AF65-F5344CB8AC3E}">
        <p14:creationId xmlns:p14="http://schemas.microsoft.com/office/powerpoint/2010/main" val="3254990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2">
                    <a:lumMod val="10000"/>
                  </a:schemeClr>
                </a:solidFill>
              </a:rPr>
              <a:t>DAY 3 Agenda</a:t>
            </a:r>
            <a:endParaRPr lang="en-US" dirty="0">
              <a:solidFill>
                <a:schemeClr val="bg2">
                  <a:lumMod val="10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364771984"/>
              </p:ext>
            </p:extLst>
          </p:nvPr>
        </p:nvGraphicFramePr>
        <p:xfrm>
          <a:off x="1062681" y="1482812"/>
          <a:ext cx="14061989" cy="7142206"/>
        </p:xfrm>
        <a:graphic>
          <a:graphicData uri="http://schemas.openxmlformats.org/drawingml/2006/table">
            <a:tbl>
              <a:tblPr firstRow="1" firstCol="1" bandRow="1">
                <a:tableStyleId>{5C22544A-7EE6-4342-B048-85BDC9FD1C3A}</a:tableStyleId>
              </a:tblPr>
              <a:tblGrid>
                <a:gridCol w="3917806"/>
                <a:gridCol w="5805270"/>
                <a:gridCol w="4338913"/>
              </a:tblGrid>
              <a:tr h="432532">
                <a:tc>
                  <a:txBody>
                    <a:bodyPr/>
                    <a:lstStyle/>
                    <a:p>
                      <a:pPr marL="0" marR="0" algn="ctr">
                        <a:spcBef>
                          <a:spcPts val="0"/>
                        </a:spcBef>
                        <a:spcAft>
                          <a:spcPts val="0"/>
                        </a:spcAft>
                      </a:pPr>
                      <a:r>
                        <a:rPr lang="en-US" sz="2400" kern="50" dirty="0">
                          <a:effectLst/>
                          <a:latin typeface="Futura Lt BT"/>
                        </a:rPr>
                        <a:t>Topic</a:t>
                      </a:r>
                      <a:endParaRPr lang="en-US" sz="2400" kern="50" dirty="0">
                        <a:effectLst/>
                        <a:latin typeface="Futura Lt BT"/>
                        <a:ea typeface="DejaVu Sans"/>
                        <a:cs typeface="DejaVu Sans"/>
                      </a:endParaRPr>
                    </a:p>
                  </a:txBody>
                  <a:tcPr marL="68580" marR="68580" marT="0" marB="0"/>
                </a:tc>
                <a:tc>
                  <a:txBody>
                    <a:bodyPr/>
                    <a:lstStyle/>
                    <a:p>
                      <a:pPr marL="0" marR="0" algn="ctr">
                        <a:spcBef>
                          <a:spcPts val="0"/>
                        </a:spcBef>
                        <a:spcAft>
                          <a:spcPts val="0"/>
                        </a:spcAft>
                      </a:pPr>
                      <a:r>
                        <a:rPr lang="en-US" sz="2400" kern="50">
                          <a:effectLst/>
                          <a:latin typeface="Futura Lt BT"/>
                        </a:rPr>
                        <a:t>Topic Description</a:t>
                      </a:r>
                      <a:endParaRPr lang="en-US" sz="2400" kern="50">
                        <a:effectLst/>
                        <a:latin typeface="Futura Lt BT"/>
                        <a:ea typeface="DejaVu Sans"/>
                        <a:cs typeface="DejaVu Sans"/>
                      </a:endParaRPr>
                    </a:p>
                  </a:txBody>
                  <a:tcPr marL="68580" marR="68580" marT="0" marB="0"/>
                </a:tc>
                <a:tc>
                  <a:txBody>
                    <a:bodyPr/>
                    <a:lstStyle/>
                    <a:p>
                      <a:pPr marL="0" marR="0" algn="ctr">
                        <a:spcBef>
                          <a:spcPts val="0"/>
                        </a:spcBef>
                        <a:spcAft>
                          <a:spcPts val="0"/>
                        </a:spcAft>
                      </a:pPr>
                      <a:r>
                        <a:rPr lang="en-US" sz="2400" kern="50">
                          <a:effectLst/>
                          <a:latin typeface="Futura Lt BT"/>
                        </a:rPr>
                        <a:t>Estimated Time</a:t>
                      </a:r>
                      <a:endParaRPr lang="en-US" sz="2400" kern="50">
                        <a:effectLst/>
                        <a:latin typeface="Futura Lt BT"/>
                        <a:ea typeface="DejaVu Sans"/>
                        <a:cs typeface="DejaVu Sans"/>
                      </a:endParaRPr>
                    </a:p>
                  </a:txBody>
                  <a:tcPr marL="68580" marR="68580" marT="0" marB="0"/>
                </a:tc>
              </a:tr>
              <a:tr h="2232424">
                <a:tc>
                  <a:txBody>
                    <a:bodyPr/>
                    <a:lstStyle/>
                    <a:p>
                      <a:pPr marL="0" marR="0">
                        <a:spcBef>
                          <a:spcPts val="0"/>
                        </a:spcBef>
                        <a:spcAft>
                          <a:spcPts val="0"/>
                        </a:spcAft>
                      </a:pPr>
                      <a:r>
                        <a:rPr lang="en-US" sz="2400" kern="50">
                          <a:effectLst/>
                          <a:latin typeface="Futura Lt BT"/>
                        </a:rPr>
                        <a:t>Customization</a:t>
                      </a:r>
                      <a:endParaRPr lang="en-US" sz="2400" kern="5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2400" kern="50" dirty="0">
                          <a:solidFill>
                            <a:schemeClr val="bg2">
                              <a:lumMod val="10000"/>
                            </a:schemeClr>
                          </a:solidFill>
                          <a:effectLst/>
                          <a:latin typeface="Futura Lt BT"/>
                        </a:rPr>
                        <a:t>Form Fields  </a:t>
                      </a:r>
                    </a:p>
                    <a:p>
                      <a:pPr marL="342900" marR="0" lvl="0" indent="-342900">
                        <a:spcBef>
                          <a:spcPts val="0"/>
                        </a:spcBef>
                        <a:spcAft>
                          <a:spcPts val="0"/>
                        </a:spcAft>
                        <a:buFont typeface="Symbol" panose="05050102010706020507" pitchFamily="18" charset="2"/>
                        <a:buChar char=""/>
                      </a:pPr>
                      <a:r>
                        <a:rPr lang="en-US" sz="2400" kern="50" dirty="0">
                          <a:solidFill>
                            <a:schemeClr val="bg2">
                              <a:lumMod val="10000"/>
                            </a:schemeClr>
                          </a:solidFill>
                          <a:effectLst/>
                          <a:latin typeface="Futura Lt BT"/>
                        </a:rPr>
                        <a:t>Navigation Bars</a:t>
                      </a:r>
                    </a:p>
                    <a:p>
                      <a:pPr marL="342900" marR="0" lvl="0" indent="-342900">
                        <a:spcBef>
                          <a:spcPts val="0"/>
                        </a:spcBef>
                        <a:spcAft>
                          <a:spcPts val="0"/>
                        </a:spcAft>
                        <a:buFont typeface="Symbol" panose="05050102010706020507" pitchFamily="18" charset="2"/>
                        <a:buChar char=""/>
                      </a:pPr>
                      <a:r>
                        <a:rPr lang="en-US" sz="2400" kern="50" dirty="0">
                          <a:solidFill>
                            <a:schemeClr val="bg2">
                              <a:lumMod val="10000"/>
                            </a:schemeClr>
                          </a:solidFill>
                          <a:effectLst/>
                          <a:latin typeface="Futura Lt BT"/>
                        </a:rPr>
                        <a:t>Navigation Tabs</a:t>
                      </a:r>
                    </a:p>
                    <a:p>
                      <a:pPr marL="342900" marR="0" lvl="0" indent="-342900">
                        <a:spcBef>
                          <a:spcPts val="0"/>
                        </a:spcBef>
                        <a:spcAft>
                          <a:spcPts val="0"/>
                        </a:spcAft>
                        <a:buFont typeface="Symbol" panose="05050102010706020507" pitchFamily="18" charset="2"/>
                        <a:buChar char=""/>
                      </a:pPr>
                      <a:r>
                        <a:rPr lang="en-US" sz="2400" kern="50" dirty="0">
                          <a:solidFill>
                            <a:schemeClr val="bg2">
                              <a:lumMod val="10000"/>
                            </a:schemeClr>
                          </a:solidFill>
                          <a:effectLst/>
                          <a:latin typeface="Futura Lt BT"/>
                        </a:rPr>
                        <a:t>Select Objects </a:t>
                      </a:r>
                    </a:p>
                    <a:p>
                      <a:pPr marL="342900" marR="0" lvl="0" indent="-342900">
                        <a:spcBef>
                          <a:spcPts val="0"/>
                        </a:spcBef>
                        <a:spcAft>
                          <a:spcPts val="0"/>
                        </a:spcAft>
                        <a:buFont typeface="Symbol" panose="05050102010706020507" pitchFamily="18" charset="2"/>
                        <a:buChar char=""/>
                      </a:pPr>
                      <a:r>
                        <a:rPr lang="en-US" sz="2400" kern="50" dirty="0">
                          <a:solidFill>
                            <a:schemeClr val="bg2">
                              <a:lumMod val="10000"/>
                            </a:schemeClr>
                          </a:solidFill>
                          <a:effectLst/>
                          <a:latin typeface="Futura Lt BT"/>
                        </a:rPr>
                        <a:t>Themes </a:t>
                      </a:r>
                    </a:p>
                    <a:p>
                      <a:pPr marL="342900" marR="0" lvl="0" indent="-342900">
                        <a:spcBef>
                          <a:spcPts val="0"/>
                        </a:spcBef>
                        <a:spcAft>
                          <a:spcPts val="0"/>
                        </a:spcAft>
                        <a:buFont typeface="Symbol" panose="05050102010706020507" pitchFamily="18" charset="2"/>
                        <a:buChar char=""/>
                      </a:pPr>
                      <a:r>
                        <a:rPr lang="en-US" sz="2400" kern="50" dirty="0">
                          <a:solidFill>
                            <a:schemeClr val="bg2">
                              <a:lumMod val="10000"/>
                            </a:schemeClr>
                          </a:solidFill>
                          <a:effectLst/>
                          <a:latin typeface="Futura Lt BT"/>
                        </a:rPr>
                        <a:t>Per Hostname Themes</a:t>
                      </a:r>
                      <a:endParaRPr lang="en-US" sz="24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400" kern="50">
                          <a:solidFill>
                            <a:schemeClr val="bg2">
                              <a:lumMod val="10000"/>
                            </a:schemeClr>
                          </a:solidFill>
                          <a:effectLst/>
                          <a:latin typeface="Futura Lt BT"/>
                        </a:rPr>
                        <a:t>9am – 10:15</a:t>
                      </a:r>
                      <a:endParaRPr lang="en-US" sz="24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654224">
                <a:tc>
                  <a:txBody>
                    <a:bodyPr/>
                    <a:lstStyle/>
                    <a:p>
                      <a:pPr marL="0" marR="0">
                        <a:spcBef>
                          <a:spcPts val="0"/>
                        </a:spcBef>
                        <a:spcAft>
                          <a:spcPts val="0"/>
                        </a:spcAft>
                      </a:pPr>
                      <a:r>
                        <a:rPr lang="en-US" sz="2400" kern="50">
                          <a:effectLst/>
                          <a:latin typeface="Futura Lt BT"/>
                        </a:rPr>
                        <a:t>BREAK</a:t>
                      </a:r>
                      <a:endParaRPr lang="en-US" sz="2400" kern="50">
                        <a:effectLst/>
                        <a:latin typeface="Futura Lt BT"/>
                        <a:ea typeface="DejaVu Sans"/>
                        <a:cs typeface="DejaVu Sans"/>
                      </a:endParaRPr>
                    </a:p>
                  </a:txBody>
                  <a:tcPr marL="68580" marR="68580" marT="0" marB="0"/>
                </a:tc>
                <a:tc>
                  <a:txBody>
                    <a:bodyPr/>
                    <a:lstStyle/>
                    <a:p>
                      <a:pPr marL="457200" marR="0">
                        <a:spcBef>
                          <a:spcPts val="0"/>
                        </a:spcBef>
                        <a:spcAft>
                          <a:spcPts val="0"/>
                        </a:spcAft>
                      </a:pPr>
                      <a:r>
                        <a:rPr lang="en-US" sz="2400" kern="50" dirty="0">
                          <a:solidFill>
                            <a:schemeClr val="bg2">
                              <a:lumMod val="10000"/>
                            </a:schemeClr>
                          </a:solidFill>
                          <a:effectLst/>
                          <a:latin typeface="Futura Lt BT"/>
                        </a:rPr>
                        <a:t> </a:t>
                      </a:r>
                      <a:endParaRPr lang="en-US" sz="24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400" kern="50">
                          <a:solidFill>
                            <a:schemeClr val="bg2">
                              <a:lumMod val="10000"/>
                            </a:schemeClr>
                          </a:solidFill>
                          <a:effectLst/>
                          <a:latin typeface="Futura Lt BT"/>
                        </a:rPr>
                        <a:t>10:15 – 10:30</a:t>
                      </a:r>
                      <a:endParaRPr lang="en-US" sz="24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1116212">
                <a:tc>
                  <a:txBody>
                    <a:bodyPr/>
                    <a:lstStyle/>
                    <a:p>
                      <a:pPr marL="0" marR="0">
                        <a:spcBef>
                          <a:spcPts val="0"/>
                        </a:spcBef>
                        <a:spcAft>
                          <a:spcPts val="0"/>
                        </a:spcAft>
                      </a:pPr>
                      <a:r>
                        <a:rPr lang="en-US" sz="2400" kern="50">
                          <a:effectLst/>
                          <a:latin typeface="Futura Lt BT"/>
                        </a:rPr>
                        <a:t>Account Administration</a:t>
                      </a:r>
                      <a:endParaRPr lang="en-US" sz="2400" kern="5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2400" kern="50" dirty="0">
                          <a:solidFill>
                            <a:schemeClr val="bg2">
                              <a:lumMod val="10000"/>
                            </a:schemeClr>
                          </a:solidFill>
                          <a:effectLst/>
                          <a:latin typeface="Futura Lt BT"/>
                        </a:rPr>
                        <a:t>Creating Accounts</a:t>
                      </a:r>
                    </a:p>
                    <a:p>
                      <a:pPr marL="342900" marR="0" lvl="0" indent="-342900">
                        <a:spcBef>
                          <a:spcPts val="0"/>
                        </a:spcBef>
                        <a:spcAft>
                          <a:spcPts val="0"/>
                        </a:spcAft>
                        <a:buFont typeface="Symbol" panose="05050102010706020507" pitchFamily="18" charset="2"/>
                        <a:buChar char=""/>
                      </a:pPr>
                      <a:r>
                        <a:rPr lang="en-US" sz="2400" kern="50" dirty="0">
                          <a:solidFill>
                            <a:schemeClr val="bg2">
                              <a:lumMod val="10000"/>
                            </a:schemeClr>
                          </a:solidFill>
                          <a:effectLst/>
                          <a:latin typeface="Futura Lt BT"/>
                        </a:rPr>
                        <a:t>Hooks and Keys</a:t>
                      </a:r>
                    </a:p>
                    <a:p>
                      <a:pPr marL="342900" marR="0" lvl="0" indent="-342900">
                        <a:spcBef>
                          <a:spcPts val="0"/>
                        </a:spcBef>
                        <a:spcAft>
                          <a:spcPts val="0"/>
                        </a:spcAft>
                        <a:buFont typeface="Symbol" panose="05050102010706020507" pitchFamily="18" charset="2"/>
                        <a:buChar char=""/>
                      </a:pPr>
                      <a:r>
                        <a:rPr lang="en-US" sz="2400" kern="50" dirty="0">
                          <a:solidFill>
                            <a:schemeClr val="bg2">
                              <a:lumMod val="10000"/>
                            </a:schemeClr>
                          </a:solidFill>
                          <a:effectLst/>
                          <a:latin typeface="Futura Lt BT"/>
                        </a:rPr>
                        <a:t>Policy Administration</a:t>
                      </a:r>
                      <a:endParaRPr lang="en-US" sz="24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400" kern="50">
                          <a:solidFill>
                            <a:schemeClr val="bg2">
                              <a:lumMod val="10000"/>
                            </a:schemeClr>
                          </a:solidFill>
                          <a:effectLst/>
                          <a:latin typeface="Futura Lt BT"/>
                        </a:rPr>
                        <a:t>10:30 – 12:00</a:t>
                      </a:r>
                      <a:endParaRPr lang="en-US" sz="24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654224">
                <a:tc>
                  <a:txBody>
                    <a:bodyPr/>
                    <a:lstStyle/>
                    <a:p>
                      <a:pPr marL="0" marR="0">
                        <a:spcBef>
                          <a:spcPts val="0"/>
                        </a:spcBef>
                        <a:spcAft>
                          <a:spcPts val="0"/>
                        </a:spcAft>
                      </a:pPr>
                      <a:r>
                        <a:rPr lang="en-US" sz="2400" kern="50">
                          <a:effectLst/>
                          <a:latin typeface="Futura Lt BT"/>
                        </a:rPr>
                        <a:t>LUNCH</a:t>
                      </a:r>
                      <a:endParaRPr lang="en-US" sz="2400" kern="50">
                        <a:effectLst/>
                        <a:latin typeface="Futura Lt BT"/>
                        <a:ea typeface="DejaVu Sans"/>
                        <a:cs typeface="DejaVu Sans"/>
                      </a:endParaRPr>
                    </a:p>
                  </a:txBody>
                  <a:tcPr marL="68580" marR="68580" marT="0" marB="0"/>
                </a:tc>
                <a:tc>
                  <a:txBody>
                    <a:bodyPr/>
                    <a:lstStyle/>
                    <a:p>
                      <a:pPr marL="457200" marR="0">
                        <a:spcBef>
                          <a:spcPts val="0"/>
                        </a:spcBef>
                        <a:spcAft>
                          <a:spcPts val="0"/>
                        </a:spcAft>
                      </a:pPr>
                      <a:r>
                        <a:rPr lang="en-US" sz="2400" kern="50" dirty="0">
                          <a:solidFill>
                            <a:schemeClr val="bg2">
                              <a:lumMod val="10000"/>
                            </a:schemeClr>
                          </a:solidFill>
                          <a:effectLst/>
                          <a:latin typeface="Futura Lt BT"/>
                        </a:rPr>
                        <a:t> </a:t>
                      </a:r>
                      <a:endParaRPr lang="en-US" sz="24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400" kern="50">
                          <a:solidFill>
                            <a:schemeClr val="bg2">
                              <a:lumMod val="10000"/>
                            </a:schemeClr>
                          </a:solidFill>
                          <a:effectLst/>
                          <a:latin typeface="Futura Lt BT"/>
                        </a:rPr>
                        <a:t>12:00 – 1:00</a:t>
                      </a:r>
                      <a:endParaRPr lang="en-US" sz="24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654224">
                <a:tc>
                  <a:txBody>
                    <a:bodyPr/>
                    <a:lstStyle/>
                    <a:p>
                      <a:pPr marL="0" marR="0">
                        <a:spcBef>
                          <a:spcPts val="0"/>
                        </a:spcBef>
                        <a:spcAft>
                          <a:spcPts val="0"/>
                        </a:spcAft>
                      </a:pPr>
                      <a:r>
                        <a:rPr lang="en-US" sz="2400" kern="50">
                          <a:effectLst/>
                          <a:latin typeface="Futura Lt BT"/>
                        </a:rPr>
                        <a:t>Asset Administration</a:t>
                      </a:r>
                      <a:endParaRPr lang="en-US" sz="2400" kern="5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2400" kern="50" dirty="0">
                          <a:solidFill>
                            <a:schemeClr val="bg2">
                              <a:lumMod val="10000"/>
                            </a:schemeClr>
                          </a:solidFill>
                          <a:effectLst/>
                          <a:latin typeface="Futura Lt BT"/>
                        </a:rPr>
                        <a:t>Customizing Assets</a:t>
                      </a:r>
                      <a:endParaRPr lang="en-US" sz="24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400" kern="50">
                          <a:solidFill>
                            <a:schemeClr val="bg2">
                              <a:lumMod val="10000"/>
                            </a:schemeClr>
                          </a:solidFill>
                          <a:effectLst/>
                          <a:latin typeface="Futura Lt BT"/>
                        </a:rPr>
                        <a:t>1:00 – 2:00</a:t>
                      </a:r>
                      <a:endParaRPr lang="en-US" sz="2400" kern="50">
                        <a:solidFill>
                          <a:schemeClr val="bg2">
                            <a:lumMod val="10000"/>
                          </a:schemeClr>
                        </a:solidFill>
                        <a:effectLst/>
                        <a:latin typeface="Futura Lt BT"/>
                        <a:ea typeface="DejaVu Sans"/>
                        <a:cs typeface="Mangal" panose="02040503050203030202" pitchFamily="18" charset="0"/>
                      </a:endParaRPr>
                    </a:p>
                  </a:txBody>
                  <a:tcPr marL="68580" marR="68580" marT="0" marB="0"/>
                </a:tc>
              </a:tr>
              <a:tr h="654224">
                <a:tc>
                  <a:txBody>
                    <a:bodyPr/>
                    <a:lstStyle/>
                    <a:p>
                      <a:pPr marL="0" marR="0">
                        <a:spcBef>
                          <a:spcPts val="0"/>
                        </a:spcBef>
                        <a:spcAft>
                          <a:spcPts val="0"/>
                        </a:spcAft>
                      </a:pPr>
                      <a:r>
                        <a:rPr lang="en-US" sz="2400" kern="50">
                          <a:effectLst/>
                          <a:latin typeface="Futura Lt BT"/>
                        </a:rPr>
                        <a:t>BREAK</a:t>
                      </a:r>
                      <a:endParaRPr lang="en-US" sz="2400" kern="50">
                        <a:effectLst/>
                        <a:latin typeface="Futura Lt BT"/>
                        <a:ea typeface="DejaVu Sans"/>
                        <a:cs typeface="DejaVu Sans"/>
                      </a:endParaRPr>
                    </a:p>
                  </a:txBody>
                  <a:tcPr marL="68580" marR="68580" marT="0" marB="0"/>
                </a:tc>
                <a:tc>
                  <a:txBody>
                    <a:bodyPr/>
                    <a:lstStyle/>
                    <a:p>
                      <a:pPr marL="457200" marR="0">
                        <a:spcBef>
                          <a:spcPts val="0"/>
                        </a:spcBef>
                        <a:spcAft>
                          <a:spcPts val="0"/>
                        </a:spcAft>
                      </a:pPr>
                      <a:r>
                        <a:rPr lang="en-US" sz="2400" kern="50" dirty="0">
                          <a:solidFill>
                            <a:schemeClr val="bg2">
                              <a:lumMod val="10000"/>
                            </a:schemeClr>
                          </a:solidFill>
                          <a:effectLst/>
                          <a:latin typeface="Futura Lt BT"/>
                        </a:rPr>
                        <a:t> </a:t>
                      </a:r>
                      <a:endParaRPr lang="en-US" sz="24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400" kern="50" dirty="0">
                          <a:solidFill>
                            <a:schemeClr val="bg2">
                              <a:lumMod val="10000"/>
                            </a:schemeClr>
                          </a:solidFill>
                          <a:effectLst/>
                          <a:latin typeface="Futura Lt BT"/>
                        </a:rPr>
                        <a:t>2:00 – 2:15</a:t>
                      </a:r>
                      <a:endParaRPr lang="en-US" sz="24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r>
              <a:tr h="744142">
                <a:tc>
                  <a:txBody>
                    <a:bodyPr/>
                    <a:lstStyle/>
                    <a:p>
                      <a:pPr marL="0" marR="0">
                        <a:spcBef>
                          <a:spcPts val="0"/>
                        </a:spcBef>
                        <a:spcAft>
                          <a:spcPts val="0"/>
                        </a:spcAft>
                      </a:pPr>
                      <a:r>
                        <a:rPr lang="en-US" sz="2400" kern="50">
                          <a:effectLst/>
                          <a:latin typeface="Futura Lt BT"/>
                        </a:rPr>
                        <a:t>Event Administration</a:t>
                      </a:r>
                      <a:endParaRPr lang="en-US" sz="2400" kern="50">
                        <a:effectLst/>
                        <a:latin typeface="Futura Lt BT"/>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2400" kern="50">
                          <a:solidFill>
                            <a:schemeClr val="bg2">
                              <a:lumMod val="10000"/>
                            </a:schemeClr>
                          </a:solidFill>
                          <a:effectLst/>
                          <a:latin typeface="Futura Lt BT"/>
                        </a:rPr>
                        <a:t>Creating and editing Event definitions</a:t>
                      </a:r>
                      <a:endParaRPr lang="en-US" sz="2400" kern="50">
                        <a:solidFill>
                          <a:schemeClr val="bg2">
                            <a:lumMod val="10000"/>
                          </a:schemeClr>
                        </a:solidFill>
                        <a:effectLst/>
                        <a:latin typeface="Futura Lt BT"/>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400" kern="50" dirty="0">
                          <a:solidFill>
                            <a:schemeClr val="bg2">
                              <a:lumMod val="10000"/>
                            </a:schemeClr>
                          </a:solidFill>
                          <a:effectLst/>
                          <a:latin typeface="Futura Lt BT"/>
                        </a:rPr>
                        <a:t>2:15 – 4:00</a:t>
                      </a:r>
                      <a:endParaRPr lang="en-US" sz="2400" kern="50" dirty="0">
                        <a:solidFill>
                          <a:schemeClr val="bg2">
                            <a:lumMod val="10000"/>
                          </a:schemeClr>
                        </a:solidFill>
                        <a:effectLst/>
                        <a:latin typeface="Futura Lt BT"/>
                        <a:ea typeface="DejaVu Sans"/>
                        <a:cs typeface="Mangal" panose="02040503050203030202" pitchFamily="18" charset="0"/>
                      </a:endParaRPr>
                    </a:p>
                  </a:txBody>
                  <a:tcPr marL="68580" marR="68580" marT="0" marB="0"/>
                </a:tc>
              </a:tr>
            </a:tbl>
          </a:graphicData>
        </a:graphic>
      </p:graphicFrame>
    </p:spTree>
    <p:extLst>
      <p:ext uri="{BB962C8B-B14F-4D97-AF65-F5344CB8AC3E}">
        <p14:creationId xmlns:p14="http://schemas.microsoft.com/office/powerpoint/2010/main" val="1402642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59FBCBD5-A728-384D-A41B-B8C6FE40EEBE}" type="slidenum">
              <a:rPr lang="en-US" smtClean="0"/>
              <a:pPr/>
              <a:t>20</a:t>
            </a:fld>
            <a:endParaRPr lang="en-US" dirty="0"/>
          </a:p>
        </p:txBody>
      </p:sp>
      <p:sp>
        <p:nvSpPr>
          <p:cNvPr id="3" name="Title 2"/>
          <p:cNvSpPr>
            <a:spLocks noGrp="1"/>
          </p:cNvSpPr>
          <p:nvPr>
            <p:ph type="title"/>
          </p:nvPr>
        </p:nvSpPr>
        <p:spPr/>
        <p:txBody>
          <a:bodyPr/>
          <a:lstStyle/>
          <a:p>
            <a:r>
              <a:rPr lang="en-US" dirty="0" smtClean="0">
                <a:solidFill>
                  <a:schemeClr val="tx1">
                    <a:lumMod val="50000"/>
                  </a:schemeClr>
                </a:solidFill>
              </a:rPr>
              <a:t>Select Objects</a:t>
            </a:r>
            <a:endParaRPr lang="en-US" dirty="0">
              <a:solidFill>
                <a:schemeClr val="tx1">
                  <a:lumMod val="50000"/>
                </a:schemeClr>
              </a:solidFill>
            </a:endParaRPr>
          </a:p>
        </p:txBody>
      </p:sp>
      <p:sp>
        <p:nvSpPr>
          <p:cNvPr id="4" name="Content Placeholder 3"/>
          <p:cNvSpPr>
            <a:spLocks noGrp="1"/>
          </p:cNvSpPr>
          <p:nvPr>
            <p:ph sz="quarter" idx="10"/>
          </p:nvPr>
        </p:nvSpPr>
        <p:spPr>
          <a:xfrm>
            <a:off x="777240" y="1217608"/>
            <a:ext cx="14519275" cy="6407573"/>
          </a:xfrm>
        </p:spPr>
        <p:txBody>
          <a:bodyPr>
            <a:normAutofit/>
          </a:bodyPr>
          <a:lstStyle/>
          <a:p>
            <a:pPr marL="0" indent="0">
              <a:buNone/>
            </a:pPr>
            <a:r>
              <a:rPr lang="en-US" sz="3600" dirty="0" smtClean="0">
                <a:solidFill>
                  <a:schemeClr val="tx1">
                    <a:lumMod val="50000"/>
                  </a:schemeClr>
                </a:solidFill>
              </a:rPr>
              <a:t>Define and edit the entries that appear in drop-down lists throughout ScienceLogic.</a:t>
            </a:r>
          </a:p>
          <a:p>
            <a:r>
              <a:rPr lang="en-US" sz="3200" dirty="0" smtClean="0">
                <a:solidFill>
                  <a:schemeClr val="tx1">
                    <a:lumMod val="50000"/>
                  </a:schemeClr>
                </a:solidFill>
              </a:rPr>
              <a:t>Filter will show all drop-downs that can be edited or added to ScienceLogic.</a:t>
            </a:r>
          </a:p>
          <a:p>
            <a:r>
              <a:rPr lang="en-US" sz="3200" dirty="0" smtClean="0">
                <a:solidFill>
                  <a:schemeClr val="tx1">
                    <a:lumMod val="50000"/>
                  </a:schemeClr>
                </a:solidFill>
              </a:rPr>
              <a:t>New Form Fields are selected under the “Custom” group.</a:t>
            </a:r>
          </a:p>
        </p:txBody>
      </p:sp>
      <p:sp>
        <p:nvSpPr>
          <p:cNvPr id="7" name="TextBox 6"/>
          <p:cNvSpPr txBox="1"/>
          <p:nvPr/>
        </p:nvSpPr>
        <p:spPr>
          <a:xfrm>
            <a:off x="6547193" y="9557160"/>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855" y="4246323"/>
            <a:ext cx="11316614" cy="4351682"/>
          </a:xfrm>
          <a:prstGeom prst="rect">
            <a:avLst/>
          </a:prstGeom>
          <a:ln>
            <a:solidFill>
              <a:schemeClr val="tx2"/>
            </a:solidFill>
          </a:ln>
        </p:spPr>
      </p:pic>
      <p:sp>
        <p:nvSpPr>
          <p:cNvPr id="9" name="Rectangle 8"/>
          <p:cNvSpPr/>
          <p:nvPr/>
        </p:nvSpPr>
        <p:spPr>
          <a:xfrm>
            <a:off x="10523829" y="5711868"/>
            <a:ext cx="2549640" cy="2886137"/>
          </a:xfrm>
          <a:prstGeom prst="rect">
            <a:avLst/>
          </a:prstGeom>
          <a:noFill/>
          <a:ln w="381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 name="Oval 1"/>
          <p:cNvSpPr/>
          <p:nvPr/>
        </p:nvSpPr>
        <p:spPr>
          <a:xfrm>
            <a:off x="10600029" y="8356600"/>
            <a:ext cx="762000" cy="24140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7567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tx1">
                    <a:lumMod val="50000"/>
                  </a:schemeClr>
                </a:solidFill>
              </a:rPr>
              <a:t>Select </a:t>
            </a:r>
            <a:r>
              <a:rPr lang="en-US" dirty="0" smtClean="0">
                <a:solidFill>
                  <a:schemeClr val="tx1">
                    <a:lumMod val="50000"/>
                  </a:schemeClr>
                </a:solidFill>
              </a:rPr>
              <a:t>Objects: Where are They Used?</a:t>
            </a:r>
            <a:endParaRPr lang="en-US" dirty="0">
              <a:solidFill>
                <a:schemeClr val="tx1">
                  <a:lumMod val="50000"/>
                </a:schemeClr>
              </a:solidFill>
            </a:endParaRPr>
          </a:p>
        </p:txBody>
      </p:sp>
      <p:sp>
        <p:nvSpPr>
          <p:cNvPr id="3" name="Slide Number Placeholder 2"/>
          <p:cNvSpPr>
            <a:spLocks noGrp="1"/>
          </p:cNvSpPr>
          <p:nvPr>
            <p:ph type="sldNum" sz="quarter" idx="4"/>
          </p:nvPr>
        </p:nvSpPr>
        <p:spPr/>
        <p:txBody>
          <a:bodyPr/>
          <a:lstStyle/>
          <a:p>
            <a:fld id="{59FBCBD5-A728-384D-A41B-B8C6FE40EEBE}" type="slidenum">
              <a:rPr lang="en-US" smtClean="0"/>
              <a:pPr/>
              <a:t>21</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735" y="1308562"/>
            <a:ext cx="1605973" cy="122754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31" y="2965952"/>
            <a:ext cx="2887933" cy="3245091"/>
          </a:xfrm>
          <a:prstGeom prst="rect">
            <a:avLst/>
          </a:prstGeom>
        </p:spPr>
      </p:pic>
      <p:sp>
        <p:nvSpPr>
          <p:cNvPr id="11" name="Right Brace 10"/>
          <p:cNvSpPr/>
          <p:nvPr/>
        </p:nvSpPr>
        <p:spPr>
          <a:xfrm>
            <a:off x="2353708" y="1308562"/>
            <a:ext cx="352182" cy="1227544"/>
          </a:xfrm>
          <a:prstGeom prst="rightBrace">
            <a:avLst/>
          </a:prstGeom>
          <a:ln w="38100"/>
        </p:spPr>
        <p:style>
          <a:lnRef idx="2">
            <a:schemeClr val="accent1"/>
          </a:lnRef>
          <a:fillRef idx="0">
            <a:schemeClr val="accent1"/>
          </a:fillRef>
          <a:effectRef idx="1">
            <a:schemeClr val="accent1"/>
          </a:effectRef>
          <a:fontRef idx="minor">
            <a:schemeClr val="tx1"/>
          </a:fontRef>
        </p:style>
        <p:txBody>
          <a:bodyPr lIns="146304" tIns="73152" rIns="146304" bIns="73152" rtlCol="0" anchor="ctr"/>
          <a:lstStyle/>
          <a:p>
            <a:pPr algn="ctr"/>
            <a:endParaRPr lang="en-US" dirty="0"/>
          </a:p>
        </p:txBody>
      </p:sp>
      <p:sp>
        <p:nvSpPr>
          <p:cNvPr id="12" name="Right Brace 11"/>
          <p:cNvSpPr/>
          <p:nvPr/>
        </p:nvSpPr>
        <p:spPr>
          <a:xfrm>
            <a:off x="3527389" y="2965952"/>
            <a:ext cx="361570" cy="3245091"/>
          </a:xfrm>
          <a:prstGeom prst="rightBrace">
            <a:avLst/>
          </a:prstGeom>
          <a:ln w="38100"/>
        </p:spPr>
        <p:style>
          <a:lnRef idx="2">
            <a:schemeClr val="accent1"/>
          </a:lnRef>
          <a:fillRef idx="0">
            <a:schemeClr val="accent1"/>
          </a:fillRef>
          <a:effectRef idx="1">
            <a:schemeClr val="accent1"/>
          </a:effectRef>
          <a:fontRef idx="minor">
            <a:schemeClr val="tx1"/>
          </a:fontRef>
        </p:style>
        <p:txBody>
          <a:bodyPr lIns="146304" tIns="73152" rIns="146304" bIns="73152" rtlCol="0" anchor="ctr"/>
          <a:lstStyle/>
          <a:p>
            <a:pPr algn="ctr"/>
            <a:endParaRPr lang="en-US" dirty="0"/>
          </a:p>
        </p:txBody>
      </p:sp>
      <p:sp>
        <p:nvSpPr>
          <p:cNvPr id="13" name="Right Brace 12"/>
          <p:cNvSpPr/>
          <p:nvPr/>
        </p:nvSpPr>
        <p:spPr>
          <a:xfrm>
            <a:off x="2946160" y="6430034"/>
            <a:ext cx="340010" cy="2844013"/>
          </a:xfrm>
          <a:prstGeom prst="rightBrace">
            <a:avLst/>
          </a:prstGeom>
          <a:ln w="38100"/>
        </p:spPr>
        <p:style>
          <a:lnRef idx="2">
            <a:schemeClr val="accent1"/>
          </a:lnRef>
          <a:fillRef idx="0">
            <a:schemeClr val="accent1"/>
          </a:fillRef>
          <a:effectRef idx="1">
            <a:schemeClr val="accent1"/>
          </a:effectRef>
          <a:fontRef idx="minor">
            <a:schemeClr val="tx1"/>
          </a:fontRef>
        </p:style>
        <p:txBody>
          <a:bodyPr lIns="146304" tIns="73152" rIns="146304" bIns="73152" rtlCol="0" anchor="ctr"/>
          <a:lstStyle/>
          <a:p>
            <a:pPr algn="ct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396" y="1375469"/>
            <a:ext cx="8854579" cy="232127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414" y="3987170"/>
            <a:ext cx="6405824" cy="2203785"/>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2107" y="5109150"/>
            <a:ext cx="8114044" cy="2080022"/>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4397" y="7367410"/>
            <a:ext cx="8114044" cy="1301076"/>
          </a:xfrm>
          <a:prstGeom prst="rect">
            <a:avLst/>
          </a:prstGeom>
        </p:spPr>
      </p:pic>
      <p:cxnSp>
        <p:nvCxnSpPr>
          <p:cNvPr id="19" name="Straight Arrow Connector 18"/>
          <p:cNvCxnSpPr/>
          <p:nvPr/>
        </p:nvCxnSpPr>
        <p:spPr>
          <a:xfrm>
            <a:off x="3057714" y="1920584"/>
            <a:ext cx="1223934"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3527389" y="7852039"/>
            <a:ext cx="785781"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281648" y="4588497"/>
            <a:ext cx="722767"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732" y="6364224"/>
            <a:ext cx="2198428" cy="2975633"/>
          </a:xfrm>
          <a:prstGeom prst="rect">
            <a:avLst/>
          </a:prstGeom>
        </p:spPr>
      </p:pic>
      <p:sp>
        <p:nvSpPr>
          <p:cNvPr id="33" name="Oval 32"/>
          <p:cNvSpPr/>
          <p:nvPr/>
        </p:nvSpPr>
        <p:spPr>
          <a:xfrm>
            <a:off x="6261335" y="2919037"/>
            <a:ext cx="1742384" cy="61528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34" name="Oval 33"/>
          <p:cNvSpPr/>
          <p:nvPr/>
        </p:nvSpPr>
        <p:spPr>
          <a:xfrm>
            <a:off x="9082744" y="4209572"/>
            <a:ext cx="2012853" cy="61528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35" name="Oval 34"/>
          <p:cNvSpPr/>
          <p:nvPr/>
        </p:nvSpPr>
        <p:spPr>
          <a:xfrm>
            <a:off x="11306276" y="5595764"/>
            <a:ext cx="2441654" cy="61528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36" name="Oval 35"/>
          <p:cNvSpPr/>
          <p:nvPr/>
        </p:nvSpPr>
        <p:spPr>
          <a:xfrm>
            <a:off x="9874769" y="7536195"/>
            <a:ext cx="2441654" cy="61528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37" name="Oval 36"/>
          <p:cNvSpPr/>
          <p:nvPr/>
        </p:nvSpPr>
        <p:spPr>
          <a:xfrm>
            <a:off x="4367265" y="3259701"/>
            <a:ext cx="1742384" cy="61528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4230" y="8926606"/>
            <a:ext cx="497418" cy="413251"/>
          </a:xfrm>
          <a:prstGeom prst="rect">
            <a:avLst/>
          </a:prstGeom>
        </p:spPr>
      </p:pic>
      <p:sp>
        <p:nvSpPr>
          <p:cNvPr id="40" name="TextBox 39"/>
          <p:cNvSpPr txBox="1"/>
          <p:nvPr/>
        </p:nvSpPr>
        <p:spPr>
          <a:xfrm>
            <a:off x="4344395" y="8858866"/>
            <a:ext cx="9653797" cy="578620"/>
          </a:xfrm>
          <a:prstGeom prst="rect">
            <a:avLst/>
          </a:prstGeom>
          <a:noFill/>
        </p:spPr>
        <p:txBody>
          <a:bodyPr wrap="none" lIns="146304" tIns="73152" rIns="146304" bIns="73152" rtlCol="0">
            <a:spAutoFit/>
          </a:bodyPr>
          <a:lstStyle/>
          <a:p>
            <a:r>
              <a:rPr lang="en-US" sz="2800" dirty="0" smtClean="0">
                <a:solidFill>
                  <a:schemeClr val="bg2">
                    <a:lumMod val="10000"/>
                  </a:schemeClr>
                </a:solidFill>
                <a:latin typeface="+mj-lt"/>
              </a:rPr>
              <a:t>Plus sign allows admins to add manually while in the editor</a:t>
            </a:r>
            <a:endParaRPr lang="en-US" sz="2800" dirty="0">
              <a:solidFill>
                <a:schemeClr val="bg2">
                  <a:lumMod val="10000"/>
                </a:schemeClr>
              </a:solidFill>
              <a:latin typeface="+mj-lt"/>
            </a:endParaRPr>
          </a:p>
        </p:txBody>
      </p:sp>
      <p:cxnSp>
        <p:nvCxnSpPr>
          <p:cNvPr id="42" name="Straight Arrow Connector 41"/>
          <p:cNvCxnSpPr/>
          <p:nvPr/>
        </p:nvCxnSpPr>
        <p:spPr>
          <a:xfrm flipH="1" flipV="1">
            <a:off x="12224340" y="8297259"/>
            <a:ext cx="580795" cy="5616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12015254" y="8049318"/>
            <a:ext cx="313043" cy="27657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44" name="TextBox 43"/>
          <p:cNvSpPr txBox="1"/>
          <p:nvPr/>
        </p:nvSpPr>
        <p:spPr>
          <a:xfrm>
            <a:off x="6547193" y="9557160"/>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
        <p:nvSpPr>
          <p:cNvPr id="2" name="Rectangle 1"/>
          <p:cNvSpPr/>
          <p:nvPr/>
        </p:nvSpPr>
        <p:spPr>
          <a:xfrm>
            <a:off x="508650" y="7791236"/>
            <a:ext cx="2470190" cy="453424"/>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997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
          </p:nvPr>
        </p:nvSpPr>
        <p:spPr/>
        <p:txBody>
          <a:bodyPr/>
          <a:lstStyle/>
          <a:p>
            <a:fld id="{59FBCBD5-A728-384D-A41B-B8C6FE40EEBE}" type="slidenum">
              <a:rPr lang="en-US" smtClean="0"/>
              <a:pPr/>
              <a:t>22</a:t>
            </a:fld>
            <a:endParaRPr lang="en-US" dirty="0"/>
          </a:p>
        </p:txBody>
      </p:sp>
      <p:sp>
        <p:nvSpPr>
          <p:cNvPr id="3" name="Title 2"/>
          <p:cNvSpPr>
            <a:spLocks noGrp="1"/>
          </p:cNvSpPr>
          <p:nvPr>
            <p:ph type="title"/>
          </p:nvPr>
        </p:nvSpPr>
        <p:spPr/>
        <p:txBody>
          <a:bodyPr/>
          <a:lstStyle/>
          <a:p>
            <a:r>
              <a:rPr lang="en-US" dirty="0" smtClean="0">
                <a:solidFill>
                  <a:schemeClr val="tx1">
                    <a:lumMod val="50000"/>
                  </a:schemeClr>
                </a:solidFill>
              </a:rPr>
              <a:t>Select Objects: Dropdown and Delete</a:t>
            </a:r>
            <a:endParaRPr lang="en-US" dirty="0">
              <a:solidFill>
                <a:schemeClr val="tx1">
                  <a:lumMod val="50000"/>
                </a:schemeClr>
              </a:solidFill>
            </a:endParaRPr>
          </a:p>
        </p:txBody>
      </p:sp>
      <p:sp>
        <p:nvSpPr>
          <p:cNvPr id="9" name="Text Placeholder 8"/>
          <p:cNvSpPr>
            <a:spLocks noGrp="1"/>
          </p:cNvSpPr>
          <p:nvPr>
            <p:ph type="body" sz="quarter" idx="11"/>
          </p:nvPr>
        </p:nvSpPr>
        <p:spPr>
          <a:xfrm>
            <a:off x="777240" y="1114291"/>
            <a:ext cx="14519275" cy="642620"/>
          </a:xfrm>
        </p:spPr>
        <p:txBody>
          <a:bodyPr>
            <a:normAutofit fontScale="92500" lnSpcReduction="10000"/>
          </a:bodyPr>
          <a:lstStyle/>
          <a:p>
            <a:r>
              <a:rPr lang="en-US" dirty="0" smtClean="0"/>
              <a:t>System &gt; Customize &gt; Select Objects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77" y="1869416"/>
            <a:ext cx="14179183" cy="26495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4531" y="7136343"/>
            <a:ext cx="3351848" cy="1997710"/>
          </a:xfrm>
          <a:prstGeom prst="rect">
            <a:avLst/>
          </a:prstGeom>
        </p:spPr>
      </p:pic>
      <p:sp>
        <p:nvSpPr>
          <p:cNvPr id="7" name="TextBox 6"/>
          <p:cNvSpPr txBox="1"/>
          <p:nvPr/>
        </p:nvSpPr>
        <p:spPr>
          <a:xfrm>
            <a:off x="475968" y="4761989"/>
            <a:ext cx="10371571" cy="4210383"/>
          </a:xfrm>
          <a:prstGeom prst="rect">
            <a:avLst/>
          </a:prstGeom>
          <a:noFill/>
        </p:spPr>
        <p:txBody>
          <a:bodyPr wrap="square" lIns="146304" tIns="73152" rIns="146304" bIns="73152" rtlCol="0">
            <a:spAutoFit/>
          </a:bodyPr>
          <a:lstStyle/>
          <a:p>
            <a:r>
              <a:rPr lang="en-US" sz="2400" b="1" dirty="0">
                <a:solidFill>
                  <a:schemeClr val="tx1">
                    <a:lumMod val="50000"/>
                  </a:schemeClr>
                </a:solidFill>
                <a:latin typeface="+mj-lt"/>
              </a:rPr>
              <a:t>Delete Select </a:t>
            </a:r>
            <a:r>
              <a:rPr lang="en-US" sz="2400" b="1" dirty="0" smtClean="0">
                <a:solidFill>
                  <a:schemeClr val="tx1">
                    <a:lumMod val="50000"/>
                  </a:schemeClr>
                </a:solidFill>
                <a:latin typeface="+mj-lt"/>
              </a:rPr>
              <a:t>Objects - </a:t>
            </a:r>
            <a:r>
              <a:rPr lang="en-US" sz="2400" dirty="0" smtClean="0">
                <a:solidFill>
                  <a:schemeClr val="tx1">
                    <a:lumMod val="50000"/>
                  </a:schemeClr>
                </a:solidFill>
                <a:latin typeface="+mj-lt"/>
              </a:rPr>
              <a:t>Deletes </a:t>
            </a:r>
            <a:r>
              <a:rPr lang="en-US" sz="2400" dirty="0">
                <a:solidFill>
                  <a:schemeClr val="tx1">
                    <a:lumMod val="50000"/>
                  </a:schemeClr>
                </a:solidFill>
                <a:latin typeface="+mj-lt"/>
              </a:rPr>
              <a:t>all selected entries.</a:t>
            </a:r>
          </a:p>
          <a:p>
            <a:r>
              <a:rPr lang="en-US" sz="2400" b="1" dirty="0">
                <a:solidFill>
                  <a:schemeClr val="tx1">
                    <a:lumMod val="50000"/>
                  </a:schemeClr>
                </a:solidFill>
                <a:latin typeface="+mj-lt"/>
              </a:rPr>
              <a:t>Change to </a:t>
            </a:r>
            <a:r>
              <a:rPr lang="en-US" sz="2400" b="1" dirty="0" smtClean="0">
                <a:solidFill>
                  <a:schemeClr val="tx1">
                    <a:lumMod val="50000"/>
                  </a:schemeClr>
                </a:solidFill>
                <a:latin typeface="+mj-lt"/>
              </a:rPr>
              <a:t>Administrator - </a:t>
            </a:r>
            <a:r>
              <a:rPr lang="en-US" sz="2400" dirty="0" smtClean="0">
                <a:solidFill>
                  <a:schemeClr val="tx1">
                    <a:lumMod val="50000"/>
                  </a:schemeClr>
                </a:solidFill>
                <a:latin typeface="+mj-lt"/>
              </a:rPr>
              <a:t>Only </a:t>
            </a:r>
            <a:r>
              <a:rPr lang="en-US" sz="2400" dirty="0">
                <a:solidFill>
                  <a:schemeClr val="tx1">
                    <a:lumMod val="50000"/>
                  </a:schemeClr>
                </a:solidFill>
                <a:latin typeface="+mj-lt"/>
              </a:rPr>
              <a:t>users with account type "administrator" are allowed to see and select each checked entry.</a:t>
            </a:r>
          </a:p>
          <a:p>
            <a:r>
              <a:rPr lang="en-US" sz="2400" b="1" dirty="0">
                <a:solidFill>
                  <a:schemeClr val="tx1">
                    <a:lumMod val="50000"/>
                  </a:schemeClr>
                </a:solidFill>
                <a:latin typeface="+mj-lt"/>
              </a:rPr>
              <a:t>Change to </a:t>
            </a:r>
            <a:r>
              <a:rPr lang="en-US" sz="2400" b="1" dirty="0" smtClean="0">
                <a:solidFill>
                  <a:schemeClr val="tx1">
                    <a:lumMod val="50000"/>
                  </a:schemeClr>
                </a:solidFill>
                <a:latin typeface="+mj-lt"/>
              </a:rPr>
              <a:t>Users+ - </a:t>
            </a:r>
            <a:r>
              <a:rPr lang="en-US" sz="2400" dirty="0" smtClean="0">
                <a:solidFill>
                  <a:schemeClr val="tx1">
                    <a:lumMod val="50000"/>
                  </a:schemeClr>
                </a:solidFill>
                <a:latin typeface="+mj-lt"/>
              </a:rPr>
              <a:t>Both </a:t>
            </a:r>
            <a:r>
              <a:rPr lang="en-US" sz="2400" dirty="0">
                <a:solidFill>
                  <a:schemeClr val="tx1">
                    <a:lumMod val="50000"/>
                  </a:schemeClr>
                </a:solidFill>
                <a:latin typeface="+mj-lt"/>
              </a:rPr>
              <a:t>users with account type "user" and users with account type "administrator" are allowed to see and select each checked entry.</a:t>
            </a:r>
          </a:p>
          <a:p>
            <a:r>
              <a:rPr lang="en-US" sz="2400" b="1" dirty="0" smtClean="0">
                <a:solidFill>
                  <a:schemeClr val="tx1">
                    <a:lumMod val="50000"/>
                  </a:schemeClr>
                </a:solidFill>
                <a:latin typeface="+mj-lt"/>
              </a:rPr>
              <a:t>Deprecate - </a:t>
            </a:r>
            <a:r>
              <a:rPr lang="en-US" sz="2400" dirty="0" smtClean="0">
                <a:solidFill>
                  <a:schemeClr val="tx1">
                    <a:lumMod val="50000"/>
                  </a:schemeClr>
                </a:solidFill>
                <a:latin typeface="+mj-lt"/>
              </a:rPr>
              <a:t>If </a:t>
            </a:r>
            <a:r>
              <a:rPr lang="en-US" sz="2400" dirty="0">
                <a:solidFill>
                  <a:schemeClr val="tx1">
                    <a:lumMod val="50000"/>
                  </a:schemeClr>
                </a:solidFill>
                <a:latin typeface="+mj-lt"/>
              </a:rPr>
              <a:t>you select this checkbox, each selected entry will no longer appear in the drop-down list for its field.</a:t>
            </a:r>
          </a:p>
          <a:p>
            <a:r>
              <a:rPr lang="en-US" sz="2400" b="1" dirty="0" smtClean="0">
                <a:solidFill>
                  <a:schemeClr val="tx1">
                    <a:lumMod val="50000"/>
                  </a:schemeClr>
                </a:solidFill>
                <a:latin typeface="+mj-lt"/>
              </a:rPr>
              <a:t>Reinstate - </a:t>
            </a:r>
            <a:r>
              <a:rPr lang="en-US" sz="2400" dirty="0" smtClean="0">
                <a:solidFill>
                  <a:schemeClr val="tx1">
                    <a:lumMod val="50000"/>
                  </a:schemeClr>
                </a:solidFill>
                <a:latin typeface="+mj-lt"/>
              </a:rPr>
              <a:t>If </a:t>
            </a:r>
            <a:r>
              <a:rPr lang="en-US" sz="2400" dirty="0">
                <a:solidFill>
                  <a:schemeClr val="tx1">
                    <a:lumMod val="50000"/>
                  </a:schemeClr>
                </a:solidFill>
                <a:latin typeface="+mj-lt"/>
              </a:rPr>
              <a:t>you select this checkbox, each selected entry will no longer be deprecated. This entry will appear again in the drop-down list for its field.</a:t>
            </a:r>
          </a:p>
        </p:txBody>
      </p:sp>
      <p:sp>
        <p:nvSpPr>
          <p:cNvPr id="8" name="TextBox 7"/>
          <p:cNvSpPr txBox="1"/>
          <p:nvPr/>
        </p:nvSpPr>
        <p:spPr>
          <a:xfrm>
            <a:off x="11284389" y="4879508"/>
            <a:ext cx="3592131" cy="547842"/>
          </a:xfrm>
          <a:prstGeom prst="rect">
            <a:avLst/>
          </a:prstGeom>
          <a:noFill/>
        </p:spPr>
        <p:txBody>
          <a:bodyPr wrap="square" lIns="146304" tIns="73152" rIns="146304" bIns="73152" rtlCol="0">
            <a:spAutoFit/>
          </a:bodyPr>
          <a:lstStyle/>
          <a:p>
            <a:r>
              <a:rPr lang="en-US" sz="2600" dirty="0">
                <a:solidFill>
                  <a:schemeClr val="tx1">
                    <a:lumMod val="50000"/>
                  </a:schemeClr>
                </a:solidFill>
                <a:latin typeface="+mj-lt"/>
              </a:rPr>
              <a:t>Delete a single entry</a:t>
            </a:r>
          </a:p>
        </p:txBody>
      </p:sp>
      <p:cxnSp>
        <p:nvCxnSpPr>
          <p:cNvPr id="10" name="Straight Arrow Connector 9"/>
          <p:cNvCxnSpPr/>
          <p:nvPr/>
        </p:nvCxnSpPr>
        <p:spPr>
          <a:xfrm flipV="1">
            <a:off x="13255892" y="4449914"/>
            <a:ext cx="1171366" cy="38115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47193" y="9557160"/>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
        <p:nvSpPr>
          <p:cNvPr id="12" name="TextBox 11"/>
          <p:cNvSpPr txBox="1"/>
          <p:nvPr/>
        </p:nvSpPr>
        <p:spPr>
          <a:xfrm>
            <a:off x="11284387" y="6591355"/>
            <a:ext cx="3592131" cy="547842"/>
          </a:xfrm>
          <a:prstGeom prst="rect">
            <a:avLst/>
          </a:prstGeom>
          <a:noFill/>
        </p:spPr>
        <p:txBody>
          <a:bodyPr wrap="square" lIns="146304" tIns="73152" rIns="146304" bIns="73152" rtlCol="0">
            <a:spAutoFit/>
          </a:bodyPr>
          <a:lstStyle/>
          <a:p>
            <a:r>
              <a:rPr lang="en-US" sz="2600" dirty="0">
                <a:solidFill>
                  <a:schemeClr val="tx1">
                    <a:lumMod val="50000"/>
                  </a:schemeClr>
                </a:solidFill>
                <a:latin typeface="+mj-lt"/>
              </a:rPr>
              <a:t>Bulk Actions</a:t>
            </a:r>
          </a:p>
        </p:txBody>
      </p:sp>
    </p:spTree>
    <p:extLst>
      <p:ext uri="{BB962C8B-B14F-4D97-AF65-F5344CB8AC3E}">
        <p14:creationId xmlns:p14="http://schemas.microsoft.com/office/powerpoint/2010/main" val="5822172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229361"/>
            <a:ext cx="14291592" cy="8060690"/>
          </a:xfrm>
        </p:spPr>
        <p:txBody>
          <a:bodyPr>
            <a:normAutofit/>
          </a:bodyPr>
          <a:lstStyle/>
          <a:p>
            <a:pPr marL="0" indent="0">
              <a:buNone/>
            </a:pPr>
            <a:r>
              <a:rPr lang="en-GB" sz="3200" dirty="0">
                <a:solidFill>
                  <a:schemeClr val="tx1">
                    <a:lumMod val="50000"/>
                  </a:schemeClr>
                </a:solidFill>
              </a:rPr>
              <a:t>Themes are graphic templates that are applied to </a:t>
            </a:r>
            <a:r>
              <a:rPr lang="en-GB" sz="3200" dirty="0" smtClean="0">
                <a:solidFill>
                  <a:schemeClr val="tx1">
                    <a:lumMod val="50000"/>
                  </a:schemeClr>
                </a:solidFill>
              </a:rPr>
              <a:t>the GUI, and </a:t>
            </a:r>
            <a:r>
              <a:rPr lang="en-GB" sz="3200" dirty="0">
                <a:solidFill>
                  <a:schemeClr val="tx1">
                    <a:lumMod val="50000"/>
                  </a:schemeClr>
                </a:solidFill>
              </a:rPr>
              <a:t>allow </a:t>
            </a:r>
            <a:r>
              <a:rPr lang="en-GB" sz="3200" dirty="0" smtClean="0">
                <a:solidFill>
                  <a:schemeClr val="tx1">
                    <a:lumMod val="50000"/>
                  </a:schemeClr>
                </a:solidFill>
              </a:rPr>
              <a:t>creation of a </a:t>
            </a:r>
            <a:r>
              <a:rPr lang="en-GB" sz="3200" dirty="0">
                <a:solidFill>
                  <a:schemeClr val="tx1">
                    <a:lumMod val="50000"/>
                  </a:schemeClr>
                </a:solidFill>
              </a:rPr>
              <a:t>customized </a:t>
            </a:r>
            <a:r>
              <a:rPr lang="en-GB" sz="3200" dirty="0" smtClean="0">
                <a:solidFill>
                  <a:schemeClr val="tx1">
                    <a:lumMod val="50000"/>
                  </a:schemeClr>
                </a:solidFill>
              </a:rPr>
              <a:t>look-and-feel. </a:t>
            </a:r>
          </a:p>
          <a:p>
            <a:r>
              <a:rPr lang="en-US" sz="3200" dirty="0" smtClean="0">
                <a:solidFill>
                  <a:schemeClr val="tx1">
                    <a:lumMod val="50000"/>
                  </a:schemeClr>
                </a:solidFill>
              </a:rPr>
              <a:t>Create a corporate standard look for all employees</a:t>
            </a:r>
          </a:p>
          <a:p>
            <a:r>
              <a:rPr lang="en-US" sz="3200" dirty="0" smtClean="0">
                <a:solidFill>
                  <a:schemeClr val="tx1">
                    <a:lumMod val="50000"/>
                  </a:schemeClr>
                </a:solidFill>
              </a:rPr>
              <a:t>Create a theme per customer who accesses ScienceLogic</a:t>
            </a:r>
          </a:p>
          <a:p>
            <a:r>
              <a:rPr lang="en-US" sz="3200" dirty="0" smtClean="0"/>
              <a:t>Change report headers</a:t>
            </a:r>
            <a:endParaRPr lang="en-US" sz="3200" dirty="0">
              <a:solidFill>
                <a:schemeClr val="tx1">
                  <a:lumMod val="50000"/>
                </a:schemeClr>
              </a:solidFill>
            </a:endParaRPr>
          </a:p>
        </p:txBody>
      </p:sp>
      <p:sp>
        <p:nvSpPr>
          <p:cNvPr id="2" name="Title 1"/>
          <p:cNvSpPr>
            <a:spLocks noGrp="1"/>
          </p:cNvSpPr>
          <p:nvPr>
            <p:ph type="title"/>
          </p:nvPr>
        </p:nvSpPr>
        <p:spPr/>
        <p:txBody>
          <a:bodyPr/>
          <a:lstStyle/>
          <a:p>
            <a:r>
              <a:rPr lang="en-US" dirty="0" smtClean="0">
                <a:solidFill>
                  <a:schemeClr val="tx1">
                    <a:lumMod val="50000"/>
                  </a:schemeClr>
                </a:solidFill>
              </a:rPr>
              <a:t>Themes</a:t>
            </a:r>
            <a:endParaRPr lang="en-US" dirty="0">
              <a:solidFill>
                <a:schemeClr val="tx1">
                  <a:lumMod val="50000"/>
                </a:schemeClr>
              </a:solidFill>
            </a:endParaRPr>
          </a:p>
        </p:txBody>
      </p:sp>
      <p:sp>
        <p:nvSpPr>
          <p:cNvPr id="5" name="Slide Number Placeholder 4"/>
          <p:cNvSpPr>
            <a:spLocks noGrp="1"/>
          </p:cNvSpPr>
          <p:nvPr>
            <p:ph type="sldNum" sz="quarter" idx="4"/>
          </p:nvPr>
        </p:nvSpPr>
        <p:spPr/>
        <p:txBody>
          <a:bodyPr/>
          <a:lstStyle/>
          <a:p>
            <a:fld id="{59FBCBD5-A728-384D-A41B-B8C6FE40EEBE}" type="slidenum">
              <a:rPr lang="en-US" smtClean="0"/>
              <a:pPr/>
              <a:t>23</a:t>
            </a:fld>
            <a:endParaRPr lang="en-US" dirty="0"/>
          </a:p>
        </p:txBody>
      </p:sp>
      <p:sp>
        <p:nvSpPr>
          <p:cNvPr id="9" name="TextBox 8"/>
          <p:cNvSpPr txBox="1"/>
          <p:nvPr/>
        </p:nvSpPr>
        <p:spPr>
          <a:xfrm>
            <a:off x="6547193" y="9557160"/>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931" y="4820928"/>
            <a:ext cx="12258835" cy="15565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103" y="6572601"/>
            <a:ext cx="3662849" cy="2717450"/>
          </a:xfrm>
          <a:prstGeom prst="rect">
            <a:avLst/>
          </a:prstGeom>
        </p:spPr>
      </p:pic>
    </p:spTree>
    <p:extLst>
      <p:ext uri="{BB962C8B-B14F-4D97-AF65-F5344CB8AC3E}">
        <p14:creationId xmlns:p14="http://schemas.microsoft.com/office/powerpoint/2010/main" val="3031760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5553" y="2023745"/>
            <a:ext cx="5787045" cy="7266306"/>
          </a:xfrm>
        </p:spPr>
        <p:txBody>
          <a:bodyPr>
            <a:normAutofit fontScale="77500" lnSpcReduction="20000"/>
          </a:bodyPr>
          <a:lstStyle/>
          <a:p>
            <a:pPr marL="680085" lvl="1" indent="-457200">
              <a:lnSpc>
                <a:spcPct val="110000"/>
              </a:lnSpc>
            </a:pPr>
            <a:r>
              <a:rPr lang="en-GB" dirty="0" smtClean="0">
                <a:solidFill>
                  <a:schemeClr val="tx1">
                    <a:lumMod val="50000"/>
                  </a:schemeClr>
                </a:solidFill>
              </a:rPr>
              <a:t>In </a:t>
            </a:r>
            <a:r>
              <a:rPr lang="en-GB" dirty="0">
                <a:solidFill>
                  <a:schemeClr val="tx1">
                    <a:lumMod val="50000"/>
                  </a:schemeClr>
                </a:solidFill>
              </a:rPr>
              <a:t>the Theme Management page, </a:t>
            </a:r>
            <a:r>
              <a:rPr lang="en-GB" dirty="0" smtClean="0">
                <a:solidFill>
                  <a:schemeClr val="tx1">
                    <a:lumMod val="50000"/>
                  </a:schemeClr>
                </a:solidFill>
              </a:rPr>
              <a:t>select </a:t>
            </a:r>
            <a:r>
              <a:rPr lang="en-GB" dirty="0">
                <a:solidFill>
                  <a:schemeClr val="tx1">
                    <a:lumMod val="50000"/>
                  </a:schemeClr>
                </a:solidFill>
              </a:rPr>
              <a:t>the bolt </a:t>
            </a:r>
            <a:r>
              <a:rPr lang="en-GB" dirty="0" smtClean="0">
                <a:solidFill>
                  <a:schemeClr val="tx1">
                    <a:lumMod val="50000"/>
                  </a:schemeClr>
                </a:solidFill>
              </a:rPr>
              <a:t>icon to </a:t>
            </a:r>
            <a:r>
              <a:rPr lang="en-GB" dirty="0">
                <a:solidFill>
                  <a:schemeClr val="tx1">
                    <a:lumMod val="50000"/>
                  </a:schemeClr>
                </a:solidFill>
              </a:rPr>
              <a:t>immediately apply the theme to your current session</a:t>
            </a:r>
            <a:r>
              <a:rPr lang="en-GB" dirty="0" smtClean="0">
                <a:solidFill>
                  <a:schemeClr val="tx1">
                    <a:lumMod val="50000"/>
                  </a:schemeClr>
                </a:solidFill>
              </a:rPr>
              <a:t>.</a:t>
            </a:r>
            <a:endParaRPr lang="en-GB" dirty="0">
              <a:solidFill>
                <a:schemeClr val="tx1">
                  <a:lumMod val="50000"/>
                </a:schemeClr>
              </a:solidFill>
            </a:endParaRPr>
          </a:p>
          <a:p>
            <a:pPr marL="680085" lvl="1" indent="-457200">
              <a:lnSpc>
                <a:spcPct val="110000"/>
              </a:lnSpc>
            </a:pPr>
            <a:r>
              <a:rPr lang="en-GB" dirty="0" smtClean="0">
                <a:solidFill>
                  <a:schemeClr val="accent1"/>
                </a:solidFill>
              </a:rPr>
              <a:t>Preferences </a:t>
            </a:r>
            <a:r>
              <a:rPr lang="en-GB" dirty="0">
                <a:solidFill>
                  <a:schemeClr val="accent1"/>
                </a:solidFill>
              </a:rPr>
              <a:t>&gt; Account &gt; </a:t>
            </a:r>
            <a:r>
              <a:rPr lang="en-GB" dirty="0" smtClean="0">
                <a:solidFill>
                  <a:schemeClr val="accent1"/>
                </a:solidFill>
              </a:rPr>
              <a:t>Preferences. </a:t>
            </a:r>
            <a:r>
              <a:rPr lang="en-GB" dirty="0" smtClean="0">
                <a:solidFill>
                  <a:schemeClr val="tx1">
                    <a:lumMod val="50000"/>
                  </a:schemeClr>
                </a:solidFill>
              </a:rPr>
              <a:t>Select </a:t>
            </a:r>
            <a:r>
              <a:rPr lang="en-GB" dirty="0">
                <a:solidFill>
                  <a:schemeClr val="tx1">
                    <a:lumMod val="50000"/>
                  </a:schemeClr>
                </a:solidFill>
              </a:rPr>
              <a:t>a theme in the Theme field</a:t>
            </a:r>
            <a:r>
              <a:rPr lang="en-GB" dirty="0" smtClean="0">
                <a:solidFill>
                  <a:schemeClr val="tx1">
                    <a:lumMod val="50000"/>
                  </a:schemeClr>
                </a:solidFill>
              </a:rPr>
              <a:t>.</a:t>
            </a:r>
            <a:endParaRPr lang="en-GB" dirty="0">
              <a:solidFill>
                <a:schemeClr val="tx1">
                  <a:lumMod val="50000"/>
                </a:schemeClr>
              </a:solidFill>
            </a:endParaRPr>
          </a:p>
          <a:p>
            <a:pPr marL="680085" lvl="1" indent="-457200">
              <a:lnSpc>
                <a:spcPct val="110000"/>
              </a:lnSpc>
            </a:pPr>
            <a:r>
              <a:rPr lang="en-GB" dirty="0" smtClean="0">
                <a:solidFill>
                  <a:schemeClr val="accent1"/>
                </a:solidFill>
              </a:rPr>
              <a:t>Registry </a:t>
            </a:r>
            <a:r>
              <a:rPr lang="en-GB" dirty="0">
                <a:solidFill>
                  <a:schemeClr val="accent1"/>
                </a:solidFill>
              </a:rPr>
              <a:t>&gt; Accounts &gt; User Accounts &gt; </a:t>
            </a:r>
            <a:r>
              <a:rPr lang="en-GB" dirty="0" smtClean="0">
                <a:solidFill>
                  <a:schemeClr val="accent1"/>
                </a:solidFill>
              </a:rPr>
              <a:t>Create/Edit</a:t>
            </a:r>
            <a:r>
              <a:rPr lang="en-GB" dirty="0">
                <a:solidFill>
                  <a:schemeClr val="accent1"/>
                </a:solidFill>
              </a:rPr>
              <a:t>.</a:t>
            </a:r>
            <a:r>
              <a:rPr lang="en-GB" dirty="0" smtClean="0">
                <a:solidFill>
                  <a:schemeClr val="accent1"/>
                </a:solidFill>
              </a:rPr>
              <a:t> </a:t>
            </a:r>
            <a:r>
              <a:rPr lang="en-GB" dirty="0" smtClean="0">
                <a:solidFill>
                  <a:schemeClr val="tx1">
                    <a:lumMod val="50000"/>
                  </a:schemeClr>
                </a:solidFill>
              </a:rPr>
              <a:t>Select </a:t>
            </a:r>
            <a:r>
              <a:rPr lang="en-GB" dirty="0">
                <a:solidFill>
                  <a:schemeClr val="tx1">
                    <a:lumMod val="50000"/>
                  </a:schemeClr>
                </a:solidFill>
              </a:rPr>
              <a:t>a theme to be applied to another user's account</a:t>
            </a:r>
            <a:r>
              <a:rPr lang="en-GB" dirty="0" smtClean="0">
                <a:solidFill>
                  <a:schemeClr val="tx1">
                    <a:lumMod val="50000"/>
                  </a:schemeClr>
                </a:solidFill>
              </a:rPr>
              <a:t>.</a:t>
            </a:r>
            <a:endParaRPr lang="en-GB" dirty="0">
              <a:solidFill>
                <a:schemeClr val="tx1">
                  <a:lumMod val="50000"/>
                </a:schemeClr>
              </a:solidFill>
            </a:endParaRPr>
          </a:p>
          <a:p>
            <a:pPr marL="680085" lvl="1" indent="-457200">
              <a:lnSpc>
                <a:spcPct val="110000"/>
              </a:lnSpc>
            </a:pPr>
            <a:r>
              <a:rPr lang="en-GB" dirty="0" smtClean="0">
                <a:solidFill>
                  <a:schemeClr val="accent1"/>
                </a:solidFill>
              </a:rPr>
              <a:t>Registry </a:t>
            </a:r>
            <a:r>
              <a:rPr lang="en-GB" dirty="0">
                <a:solidFill>
                  <a:schemeClr val="accent1"/>
                </a:solidFill>
              </a:rPr>
              <a:t>&gt; Accounts &gt; User Policies &gt; </a:t>
            </a:r>
            <a:r>
              <a:rPr lang="en-GB" dirty="0" smtClean="0">
                <a:solidFill>
                  <a:schemeClr val="accent1"/>
                </a:solidFill>
              </a:rPr>
              <a:t>Create/Edit</a:t>
            </a:r>
            <a:r>
              <a:rPr lang="en-GB" dirty="0">
                <a:solidFill>
                  <a:schemeClr val="accent1"/>
                </a:solidFill>
              </a:rPr>
              <a:t>.</a:t>
            </a:r>
            <a:r>
              <a:rPr lang="en-GB" dirty="0" smtClean="0">
                <a:solidFill>
                  <a:schemeClr val="accent1"/>
                </a:solidFill>
              </a:rPr>
              <a:t> </a:t>
            </a:r>
            <a:r>
              <a:rPr lang="en-GB" dirty="0" smtClean="0">
                <a:solidFill>
                  <a:schemeClr val="tx1">
                    <a:lumMod val="50000"/>
                  </a:schemeClr>
                </a:solidFill>
              </a:rPr>
              <a:t>Select </a:t>
            </a:r>
            <a:r>
              <a:rPr lang="en-GB" dirty="0">
                <a:solidFill>
                  <a:schemeClr val="tx1">
                    <a:lumMod val="50000"/>
                  </a:schemeClr>
                </a:solidFill>
              </a:rPr>
              <a:t>a theme to be applied to all user accounts created with the user policy</a:t>
            </a:r>
            <a:r>
              <a:rPr lang="en-GB" dirty="0" smtClean="0">
                <a:solidFill>
                  <a:schemeClr val="tx1">
                    <a:lumMod val="50000"/>
                  </a:schemeClr>
                </a:solidFill>
              </a:rPr>
              <a:t>.</a:t>
            </a:r>
            <a:endParaRPr lang="en-GB" dirty="0">
              <a:solidFill>
                <a:schemeClr val="tx1">
                  <a:lumMod val="50000"/>
                </a:schemeClr>
              </a:solidFill>
            </a:endParaRPr>
          </a:p>
          <a:p>
            <a:pPr marL="0" indent="0">
              <a:buNone/>
            </a:pPr>
            <a:endParaRPr lang="en-US" dirty="0">
              <a:solidFill>
                <a:srgbClr val="C00000"/>
              </a:solidFill>
            </a:endParaRPr>
          </a:p>
        </p:txBody>
      </p:sp>
      <p:sp>
        <p:nvSpPr>
          <p:cNvPr id="2" name="Title 1"/>
          <p:cNvSpPr>
            <a:spLocks noGrp="1"/>
          </p:cNvSpPr>
          <p:nvPr>
            <p:ph type="title"/>
          </p:nvPr>
        </p:nvSpPr>
        <p:spPr/>
        <p:txBody>
          <a:bodyPr/>
          <a:lstStyle/>
          <a:p>
            <a:r>
              <a:rPr lang="en-US" dirty="0" smtClean="0">
                <a:solidFill>
                  <a:schemeClr val="tx1">
                    <a:lumMod val="50000"/>
                  </a:schemeClr>
                </a:solidFill>
              </a:rPr>
              <a:t>Themes: Applying </a:t>
            </a:r>
            <a:endParaRPr lang="en-US" dirty="0">
              <a:solidFill>
                <a:schemeClr val="tx1">
                  <a:lumMod val="50000"/>
                </a:schemeClr>
              </a:solidFill>
            </a:endParaRPr>
          </a:p>
        </p:txBody>
      </p:sp>
      <p:sp>
        <p:nvSpPr>
          <p:cNvPr id="7" name="Slide Number Placeholder 6"/>
          <p:cNvSpPr>
            <a:spLocks noGrp="1"/>
          </p:cNvSpPr>
          <p:nvPr>
            <p:ph type="sldNum" sz="quarter" idx="4"/>
          </p:nvPr>
        </p:nvSpPr>
        <p:spPr/>
        <p:txBody>
          <a:bodyPr/>
          <a:lstStyle/>
          <a:p>
            <a:fld id="{59FBCBD5-A728-384D-A41B-B8C6FE40EEBE}" type="slidenum">
              <a:rPr lang="en-US" smtClean="0"/>
              <a:pPr/>
              <a:t>24</a:t>
            </a:fld>
            <a:endParaRPr lang="en-US" dirty="0"/>
          </a:p>
        </p:txBody>
      </p:sp>
      <p:sp>
        <p:nvSpPr>
          <p:cNvPr id="9" name="TextBox 8"/>
          <p:cNvSpPr txBox="1"/>
          <p:nvPr/>
        </p:nvSpPr>
        <p:spPr>
          <a:xfrm>
            <a:off x="6547193" y="9557160"/>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2192" y="2009007"/>
            <a:ext cx="510065" cy="4204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2598" y="2429443"/>
            <a:ext cx="9256060" cy="6191694"/>
          </a:xfrm>
          <a:prstGeom prst="rect">
            <a:avLst/>
          </a:prstGeom>
        </p:spPr>
      </p:pic>
      <p:sp>
        <p:nvSpPr>
          <p:cNvPr id="10" name="Content Placeholder 2"/>
          <p:cNvSpPr txBox="1">
            <a:spLocks/>
          </p:cNvSpPr>
          <p:nvPr/>
        </p:nvSpPr>
        <p:spPr>
          <a:xfrm>
            <a:off x="475970" y="1256531"/>
            <a:ext cx="14460292" cy="8060690"/>
          </a:xfrm>
          <a:prstGeom prst="rect">
            <a:avLst/>
          </a:prstGeom>
        </p:spPr>
        <p:txBody>
          <a:bodyPr vert="horz" lIns="91440" tIns="45720" rIns="91440" bIns="45720" rtlCol="0">
            <a:normAutofit/>
          </a:bodyPr>
          <a:lstStyle>
            <a:lvl1pPr marL="731520" indent="-731520" algn="l" defTabSz="777240" rtl="0" eaLnBrk="1" latinLnBrk="0" hangingPunct="1">
              <a:lnSpc>
                <a:spcPct val="110000"/>
              </a:lnSpc>
              <a:spcBef>
                <a:spcPct val="20000"/>
              </a:spcBef>
              <a:buClr>
                <a:schemeClr val="accent1"/>
              </a:buClr>
              <a:buFont typeface="Arial"/>
              <a:buChar char="•"/>
              <a:defRPr sz="3910" b="0" i="0" kern="1200">
                <a:solidFill>
                  <a:schemeClr val="tx1">
                    <a:lumMod val="50000"/>
                  </a:schemeClr>
                </a:solidFill>
                <a:latin typeface="Arial"/>
                <a:ea typeface="+mn-ea"/>
                <a:cs typeface="Arial"/>
              </a:defRPr>
            </a:lvl1pPr>
            <a:lvl2pPr marL="1651635" indent="-874395" algn="l" defTabSz="777240" rtl="0" eaLnBrk="1" latinLnBrk="0" hangingPunct="1">
              <a:lnSpc>
                <a:spcPct val="90000"/>
              </a:lnSpc>
              <a:spcBef>
                <a:spcPct val="20000"/>
              </a:spcBef>
              <a:buClr>
                <a:srgbClr val="53B948"/>
              </a:buClr>
              <a:buFont typeface="Arial"/>
              <a:buChar char="•"/>
              <a:defRPr sz="2720" b="0" i="0" kern="1200" baseline="0">
                <a:solidFill>
                  <a:schemeClr val="tx1">
                    <a:lumMod val="50000"/>
                  </a:schemeClr>
                </a:solidFill>
                <a:latin typeface="Arial"/>
                <a:ea typeface="+mn-ea"/>
                <a:cs typeface="Arial"/>
              </a:defRPr>
            </a:lvl2pPr>
            <a:lvl3pPr marL="1920240" indent="-457200" algn="l" defTabSz="777240" rtl="0" eaLnBrk="1" latinLnBrk="0" hangingPunct="1">
              <a:lnSpc>
                <a:spcPct val="110000"/>
              </a:lnSpc>
              <a:spcBef>
                <a:spcPct val="20000"/>
              </a:spcBef>
              <a:buClr>
                <a:schemeClr val="accent4"/>
              </a:buClr>
              <a:buFont typeface="Arial"/>
              <a:buChar char="•"/>
              <a:defRPr sz="2380" b="0" i="0" kern="1200" baseline="0">
                <a:solidFill>
                  <a:schemeClr val="tx1">
                    <a:lumMod val="50000"/>
                  </a:schemeClr>
                </a:solidFill>
                <a:latin typeface="Arial"/>
                <a:ea typeface="+mn-ea"/>
                <a:cs typeface="Arial"/>
              </a:defRPr>
            </a:lvl3pPr>
            <a:lvl4pPr marL="2720340" indent="-388620" algn="l" defTabSz="777240" rtl="0" eaLnBrk="1" latinLnBrk="0" hangingPunct="1">
              <a:lnSpc>
                <a:spcPct val="110000"/>
              </a:lnSpc>
              <a:spcBef>
                <a:spcPct val="20000"/>
              </a:spcBef>
              <a:buClr>
                <a:schemeClr val="accent4"/>
              </a:buClr>
              <a:buFont typeface="Arial"/>
              <a:buChar char="•"/>
              <a:defRPr sz="2040" b="0" i="0" kern="1200">
                <a:solidFill>
                  <a:schemeClr val="tx1">
                    <a:lumMod val="50000"/>
                  </a:schemeClr>
                </a:solidFill>
                <a:latin typeface="Arial"/>
                <a:ea typeface="+mn-ea"/>
                <a:cs typeface="Arial"/>
              </a:defRPr>
            </a:lvl4pPr>
            <a:lvl5pPr marL="3497580" indent="-388620" algn="l" defTabSz="777240" rtl="0" eaLnBrk="1" latinLnBrk="0" hangingPunct="1">
              <a:lnSpc>
                <a:spcPct val="110000"/>
              </a:lnSpc>
              <a:spcBef>
                <a:spcPct val="20000"/>
              </a:spcBef>
              <a:buClr>
                <a:schemeClr val="accent4"/>
              </a:buClr>
              <a:buFont typeface="Arial"/>
              <a:buChar char="•"/>
              <a:defRPr sz="1700" b="0" i="0" kern="1200" baseline="0">
                <a:solidFill>
                  <a:schemeClr val="tx1">
                    <a:lumMod val="50000"/>
                  </a:schemeClr>
                </a:solidFill>
                <a:latin typeface="Arial"/>
                <a:ea typeface="+mn-ea"/>
                <a:cs typeface="Arial"/>
              </a:defRPr>
            </a:lvl5pPr>
            <a:lvl6pPr marL="4274820" indent="-388620" algn="l" defTabSz="777240" rtl="0" eaLnBrk="1" latinLnBrk="0" hangingPunct="1">
              <a:spcBef>
                <a:spcPct val="20000"/>
              </a:spcBef>
              <a:buFont typeface="Arial"/>
              <a:buChar char="•"/>
              <a:defRPr sz="3400" kern="1200">
                <a:solidFill>
                  <a:schemeClr val="tx1"/>
                </a:solidFill>
                <a:latin typeface="+mn-lt"/>
                <a:ea typeface="+mn-ea"/>
                <a:cs typeface="+mn-cs"/>
              </a:defRPr>
            </a:lvl6pPr>
            <a:lvl7pPr marL="5052060" indent="-388620" algn="l" defTabSz="777240" rtl="0" eaLnBrk="1" latinLnBrk="0" hangingPunct="1">
              <a:spcBef>
                <a:spcPct val="20000"/>
              </a:spcBef>
              <a:buFont typeface="Arial"/>
              <a:buChar char="•"/>
              <a:defRPr sz="3400" kern="1200">
                <a:solidFill>
                  <a:schemeClr val="tx1"/>
                </a:solidFill>
                <a:latin typeface="+mn-lt"/>
                <a:ea typeface="+mn-ea"/>
                <a:cs typeface="+mn-cs"/>
              </a:defRPr>
            </a:lvl7pPr>
            <a:lvl8pPr marL="5829300" indent="-388620" algn="l" defTabSz="777240" rtl="0" eaLnBrk="1" latinLnBrk="0" hangingPunct="1">
              <a:spcBef>
                <a:spcPct val="20000"/>
              </a:spcBef>
              <a:buFont typeface="Arial"/>
              <a:buChar char="•"/>
              <a:defRPr sz="3400" kern="1200">
                <a:solidFill>
                  <a:schemeClr val="tx1"/>
                </a:solidFill>
                <a:latin typeface="+mn-lt"/>
                <a:ea typeface="+mn-ea"/>
                <a:cs typeface="+mn-cs"/>
              </a:defRPr>
            </a:lvl8pPr>
            <a:lvl9pPr marL="6606540" indent="-388620" algn="l" defTabSz="777240" rtl="0" eaLnBrk="1" latinLnBrk="0" hangingPunct="1">
              <a:spcBef>
                <a:spcPct val="20000"/>
              </a:spcBef>
              <a:buFont typeface="Arial"/>
              <a:buChar char="•"/>
              <a:defRPr sz="3400" kern="1200">
                <a:solidFill>
                  <a:schemeClr val="tx1"/>
                </a:solidFill>
                <a:latin typeface="+mn-lt"/>
                <a:ea typeface="+mn-ea"/>
                <a:cs typeface="+mn-cs"/>
              </a:defRPr>
            </a:lvl9pPr>
          </a:lstStyle>
          <a:p>
            <a:pPr marL="0" indent="0">
              <a:buNone/>
            </a:pPr>
            <a:r>
              <a:rPr lang="en-GB" dirty="0" smtClean="0"/>
              <a:t>Themes can be applied from multiple places:</a:t>
            </a:r>
            <a:endParaRPr lang="en-US" dirty="0">
              <a:solidFill>
                <a:srgbClr val="C00000"/>
              </a:solidFill>
            </a:endParaRPr>
          </a:p>
        </p:txBody>
      </p:sp>
    </p:spTree>
    <p:extLst>
      <p:ext uri="{BB962C8B-B14F-4D97-AF65-F5344CB8AC3E}">
        <p14:creationId xmlns:p14="http://schemas.microsoft.com/office/powerpoint/2010/main" val="440792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8" y="1843200"/>
            <a:ext cx="14724557" cy="7206084"/>
          </a:xfrm>
        </p:spPr>
        <p:txBody>
          <a:bodyPr>
            <a:normAutofit/>
          </a:bodyPr>
          <a:lstStyle/>
          <a:p>
            <a:pPr marL="0" indent="0">
              <a:buNone/>
            </a:pPr>
            <a:r>
              <a:rPr lang="en-GB" sz="2900" dirty="0">
                <a:solidFill>
                  <a:schemeClr val="tx1">
                    <a:lumMod val="50000"/>
                  </a:schemeClr>
                </a:solidFill>
              </a:rPr>
              <a:t>Themes are graphic templates that are applied to the </a:t>
            </a:r>
            <a:r>
              <a:rPr lang="en-GB" sz="2900" dirty="0" smtClean="0">
                <a:solidFill>
                  <a:schemeClr val="tx1">
                    <a:lumMod val="50000"/>
                  </a:schemeClr>
                </a:solidFill>
              </a:rPr>
              <a:t>GUI, and </a:t>
            </a:r>
            <a:r>
              <a:rPr lang="en-GB" sz="2900" dirty="0">
                <a:solidFill>
                  <a:schemeClr val="tx1">
                    <a:lumMod val="50000"/>
                  </a:schemeClr>
                </a:solidFill>
              </a:rPr>
              <a:t>allow </a:t>
            </a:r>
            <a:r>
              <a:rPr lang="en-GB" sz="2900" dirty="0" smtClean="0">
                <a:solidFill>
                  <a:schemeClr val="tx1">
                    <a:lumMod val="50000"/>
                  </a:schemeClr>
                </a:solidFill>
              </a:rPr>
              <a:t>creation of a </a:t>
            </a:r>
            <a:r>
              <a:rPr lang="en-GB" sz="2900" dirty="0">
                <a:solidFill>
                  <a:schemeClr val="tx1">
                    <a:lumMod val="50000"/>
                  </a:schemeClr>
                </a:solidFill>
              </a:rPr>
              <a:t>customized look-and-feel for </a:t>
            </a:r>
            <a:r>
              <a:rPr lang="en-GB" sz="2900" dirty="0" smtClean="0">
                <a:solidFill>
                  <a:schemeClr val="tx1">
                    <a:lumMod val="50000"/>
                  </a:schemeClr>
                </a:solidFill>
              </a:rPr>
              <a:t>ScienceLogic. Themes can be included in Power Packs</a:t>
            </a:r>
            <a:endParaRPr lang="en-US" sz="2900" dirty="0">
              <a:solidFill>
                <a:schemeClr val="tx1">
                  <a:lumMod val="50000"/>
                </a:schemeClr>
              </a:solidFill>
            </a:endParaRPr>
          </a:p>
        </p:txBody>
      </p:sp>
      <p:sp>
        <p:nvSpPr>
          <p:cNvPr id="2" name="Title 1"/>
          <p:cNvSpPr>
            <a:spLocks noGrp="1"/>
          </p:cNvSpPr>
          <p:nvPr>
            <p:ph type="title"/>
          </p:nvPr>
        </p:nvSpPr>
        <p:spPr/>
        <p:txBody>
          <a:bodyPr/>
          <a:lstStyle/>
          <a:p>
            <a:r>
              <a:rPr lang="en-US" dirty="0" smtClean="0">
                <a:solidFill>
                  <a:schemeClr val="tx1">
                    <a:lumMod val="50000"/>
                  </a:schemeClr>
                </a:solidFill>
              </a:rPr>
              <a:t>Themes: Management</a:t>
            </a:r>
            <a:endParaRPr lang="en-US" dirty="0">
              <a:solidFill>
                <a:schemeClr val="tx1">
                  <a:lumMod val="50000"/>
                </a:schemeClr>
              </a:solidFill>
            </a:endParaRPr>
          </a:p>
        </p:txBody>
      </p:sp>
      <p:sp>
        <p:nvSpPr>
          <p:cNvPr id="18" name="Slide Number Placeholder 17"/>
          <p:cNvSpPr>
            <a:spLocks noGrp="1"/>
          </p:cNvSpPr>
          <p:nvPr>
            <p:ph type="sldNum" sz="quarter" idx="4"/>
          </p:nvPr>
        </p:nvSpPr>
        <p:spPr/>
        <p:txBody>
          <a:bodyPr/>
          <a:lstStyle/>
          <a:p>
            <a:fld id="{59FBCBD5-A728-384D-A41B-B8C6FE40EEBE}" type="slidenum">
              <a:rPr lang="en-US" smtClean="0"/>
              <a:pPr/>
              <a:t>25</a:t>
            </a:fld>
            <a:endParaRPr lang="en-US" dirty="0"/>
          </a:p>
        </p:txBody>
      </p:sp>
      <p:sp>
        <p:nvSpPr>
          <p:cNvPr id="6" name="Text Placeholder 5"/>
          <p:cNvSpPr>
            <a:spLocks noGrp="1"/>
          </p:cNvSpPr>
          <p:nvPr>
            <p:ph type="body" sz="quarter" idx="4294967295"/>
          </p:nvPr>
        </p:nvSpPr>
        <p:spPr>
          <a:xfrm>
            <a:off x="475970" y="1133171"/>
            <a:ext cx="13963650" cy="620712"/>
          </a:xfrm>
        </p:spPr>
        <p:txBody>
          <a:bodyPr>
            <a:normAutofit fontScale="92500" lnSpcReduction="20000"/>
          </a:bodyPr>
          <a:lstStyle/>
          <a:p>
            <a:pPr marL="0" indent="0">
              <a:buNone/>
            </a:pPr>
            <a:r>
              <a:rPr lang="en-US" dirty="0">
                <a:solidFill>
                  <a:schemeClr val="accent1"/>
                </a:solidFill>
              </a:rPr>
              <a:t>System &gt; Customize &gt; Themes</a:t>
            </a:r>
          </a:p>
          <a:p>
            <a:pPr marL="0" indent="0">
              <a:buNone/>
            </a:pPr>
            <a:endParaRPr lang="en-US" dirty="0"/>
          </a:p>
        </p:txBody>
      </p:sp>
      <p:sp>
        <p:nvSpPr>
          <p:cNvPr id="9" name="TextBox 8"/>
          <p:cNvSpPr txBox="1"/>
          <p:nvPr/>
        </p:nvSpPr>
        <p:spPr>
          <a:xfrm>
            <a:off x="6547193" y="9557160"/>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
        <p:nvSpPr>
          <p:cNvPr id="11" name="TextBox 10"/>
          <p:cNvSpPr txBox="1"/>
          <p:nvPr/>
        </p:nvSpPr>
        <p:spPr>
          <a:xfrm>
            <a:off x="591066" y="5515675"/>
            <a:ext cx="2957861" cy="461665"/>
          </a:xfrm>
          <a:prstGeom prst="rect">
            <a:avLst/>
          </a:prstGeom>
          <a:noFill/>
        </p:spPr>
        <p:txBody>
          <a:bodyPr wrap="none" rtlCol="0">
            <a:spAutoFit/>
          </a:bodyPr>
          <a:lstStyle/>
          <a:p>
            <a:r>
              <a:rPr lang="en-US" sz="2400" dirty="0" smtClean="0">
                <a:solidFill>
                  <a:schemeClr val="tx1">
                    <a:lumMod val="50000"/>
                  </a:schemeClr>
                </a:solidFill>
                <a:latin typeface="+mj-lt"/>
              </a:rPr>
              <a:t> Changes the theme</a:t>
            </a:r>
            <a:endParaRPr lang="en-US" sz="2400" dirty="0">
              <a:solidFill>
                <a:schemeClr val="tx1">
                  <a:lumMod val="50000"/>
                </a:schemeClr>
              </a:solidFill>
              <a:latin typeface="+mj-lt"/>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333" y="5569086"/>
            <a:ext cx="538949" cy="44424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8904" y="5524292"/>
            <a:ext cx="541081" cy="466815"/>
          </a:xfrm>
          <a:prstGeom prst="rect">
            <a:avLst/>
          </a:prstGeom>
        </p:spPr>
      </p:pic>
      <p:sp>
        <p:nvSpPr>
          <p:cNvPr id="13" name="TextBox 12"/>
          <p:cNvSpPr txBox="1"/>
          <p:nvPr/>
        </p:nvSpPr>
        <p:spPr>
          <a:xfrm>
            <a:off x="10989608" y="5543150"/>
            <a:ext cx="2266198" cy="461665"/>
          </a:xfrm>
          <a:prstGeom prst="rect">
            <a:avLst/>
          </a:prstGeom>
          <a:noFill/>
        </p:spPr>
        <p:txBody>
          <a:bodyPr wrap="none" rtlCol="0">
            <a:spAutoFit/>
          </a:bodyPr>
          <a:lstStyle/>
          <a:p>
            <a:r>
              <a:rPr lang="en-US" sz="2400" dirty="0" smtClean="0">
                <a:solidFill>
                  <a:schemeClr val="tx1">
                    <a:lumMod val="50000"/>
                  </a:schemeClr>
                </a:solidFill>
                <a:latin typeface="+mj-lt"/>
              </a:rPr>
              <a:t>Exports Theme</a:t>
            </a:r>
            <a:endParaRPr lang="en-US" sz="2400" dirty="0">
              <a:solidFill>
                <a:schemeClr val="tx1">
                  <a:lumMod val="50000"/>
                </a:schemeClr>
              </a:solidFill>
              <a:latin typeface="+mj-lt"/>
            </a:endParaRPr>
          </a:p>
        </p:txBody>
      </p:sp>
      <p:cxnSp>
        <p:nvCxnSpPr>
          <p:cNvPr id="15" name="Straight Arrow Connector 14"/>
          <p:cNvCxnSpPr/>
          <p:nvPr/>
        </p:nvCxnSpPr>
        <p:spPr>
          <a:xfrm>
            <a:off x="13262187" y="5767725"/>
            <a:ext cx="1126717"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15" y="6521207"/>
            <a:ext cx="14609460" cy="2245286"/>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77" y="2984236"/>
            <a:ext cx="14565337" cy="2362871"/>
          </a:xfrm>
          <a:prstGeom prst="rect">
            <a:avLst/>
          </a:prstGeom>
          <a:ln>
            <a:noFill/>
          </a:ln>
          <a:effectLst>
            <a:outerShdw blurRad="292100" dist="139700" dir="2700000" algn="tl" rotWithShape="0">
              <a:srgbClr val="333333">
                <a:alpha val="65000"/>
              </a:srgbClr>
            </a:outerShdw>
          </a:effectLst>
        </p:spPr>
      </p:pic>
      <p:cxnSp>
        <p:nvCxnSpPr>
          <p:cNvPr id="7" name="Straight Arrow Connector 6"/>
          <p:cNvCxnSpPr/>
          <p:nvPr/>
        </p:nvCxnSpPr>
        <p:spPr>
          <a:xfrm flipV="1">
            <a:off x="3531422" y="5746506"/>
            <a:ext cx="1097017" cy="21219"/>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64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lumMod val="50000"/>
                  </a:schemeClr>
                </a:solidFill>
              </a:rPr>
              <a:t>Themes: Create </a:t>
            </a:r>
            <a:endParaRPr lang="en-US" dirty="0">
              <a:solidFill>
                <a:schemeClr val="tx1">
                  <a:lumMod val="50000"/>
                </a:schemeClr>
              </a:solidFill>
            </a:endParaRPr>
          </a:p>
        </p:txBody>
      </p:sp>
      <p:sp>
        <p:nvSpPr>
          <p:cNvPr id="2" name="Slide Number Placeholder 1"/>
          <p:cNvSpPr>
            <a:spLocks noGrp="1"/>
          </p:cNvSpPr>
          <p:nvPr>
            <p:ph type="sldNum" sz="quarter" idx="4"/>
          </p:nvPr>
        </p:nvSpPr>
        <p:spPr/>
        <p:txBody>
          <a:bodyPr/>
          <a:lstStyle/>
          <a:p>
            <a:fld id="{59FBCBD5-A728-384D-A41B-B8C6FE40EEBE}" type="slidenum">
              <a:rPr lang="en-US" smtClean="0"/>
              <a:pPr/>
              <a:t>26</a:t>
            </a:fld>
            <a:endParaRPr lang="en-US" dirty="0"/>
          </a:p>
        </p:txBody>
      </p:sp>
      <p:sp>
        <p:nvSpPr>
          <p:cNvPr id="6" name="Text Placeholder 5"/>
          <p:cNvSpPr txBox="1">
            <a:spLocks/>
          </p:cNvSpPr>
          <p:nvPr/>
        </p:nvSpPr>
        <p:spPr>
          <a:xfrm>
            <a:off x="514291" y="1310853"/>
            <a:ext cx="13963333" cy="619337"/>
          </a:xfrm>
          <a:prstGeom prst="rect">
            <a:avLst/>
          </a:prstGeom>
        </p:spPr>
        <p:txBody>
          <a:bodyPr vert="horz" lIns="91440" tIns="45720" rIns="91440" bIns="45720" rtlCol="0">
            <a:normAutofit fontScale="92500" lnSpcReduction="20000"/>
          </a:bodyPr>
          <a:lstStyle>
            <a:lvl1pPr indent="0" defTabSz="777240">
              <a:lnSpc>
                <a:spcPct val="110000"/>
              </a:lnSpc>
              <a:spcBef>
                <a:spcPct val="20000"/>
              </a:spcBef>
              <a:buClr>
                <a:schemeClr val="accent1"/>
              </a:buClr>
              <a:buFont typeface="Arial"/>
              <a:buNone/>
              <a:defRPr sz="3910" b="0" i="0">
                <a:solidFill>
                  <a:schemeClr val="accent1"/>
                </a:solidFill>
                <a:latin typeface="Arial"/>
                <a:cs typeface="Arial"/>
              </a:defRPr>
            </a:lvl1pPr>
            <a:lvl2pPr marL="1651635" indent="-874395" defTabSz="777240">
              <a:lnSpc>
                <a:spcPct val="90000"/>
              </a:lnSpc>
              <a:spcBef>
                <a:spcPct val="20000"/>
              </a:spcBef>
              <a:buClr>
                <a:schemeClr val="accent2"/>
              </a:buClr>
              <a:buFont typeface="Arial"/>
              <a:buChar char="•"/>
              <a:defRPr sz="2720" b="0" i="0">
                <a:solidFill>
                  <a:schemeClr val="accent3"/>
                </a:solidFill>
                <a:latin typeface="Arial"/>
                <a:cs typeface="Arial"/>
              </a:defRPr>
            </a:lvl2pPr>
            <a:lvl3pPr marL="1943100" indent="-388620" defTabSz="777240">
              <a:lnSpc>
                <a:spcPct val="110000"/>
              </a:lnSpc>
              <a:spcBef>
                <a:spcPct val="20000"/>
              </a:spcBef>
              <a:buClr>
                <a:schemeClr val="accent4"/>
              </a:buClr>
              <a:buFont typeface="Arial"/>
              <a:buChar char="•"/>
              <a:defRPr sz="2380" b="0" i="0">
                <a:solidFill>
                  <a:schemeClr val="accent3"/>
                </a:solidFill>
                <a:latin typeface="Arial"/>
                <a:cs typeface="Arial"/>
              </a:defRPr>
            </a:lvl3pPr>
            <a:lvl4pPr marL="2720340" indent="-388620" defTabSz="777240">
              <a:lnSpc>
                <a:spcPct val="110000"/>
              </a:lnSpc>
              <a:spcBef>
                <a:spcPct val="20000"/>
              </a:spcBef>
              <a:buClr>
                <a:schemeClr val="accent4"/>
              </a:buClr>
              <a:buFont typeface="Arial"/>
              <a:buChar char="•"/>
              <a:defRPr sz="2040" b="0" i="0">
                <a:solidFill>
                  <a:schemeClr val="accent3"/>
                </a:solidFill>
                <a:latin typeface="Arial"/>
                <a:cs typeface="Arial"/>
              </a:defRPr>
            </a:lvl4pPr>
            <a:lvl5pPr marL="3497580" indent="-388620" defTabSz="777240">
              <a:lnSpc>
                <a:spcPct val="110000"/>
              </a:lnSpc>
              <a:spcBef>
                <a:spcPct val="20000"/>
              </a:spcBef>
              <a:buClr>
                <a:schemeClr val="accent4"/>
              </a:buClr>
              <a:buFont typeface="Arial"/>
              <a:buChar char="•"/>
              <a:defRPr sz="1700" b="0" i="0" baseline="0">
                <a:solidFill>
                  <a:schemeClr val="accent3"/>
                </a:solidFill>
                <a:latin typeface="Arial"/>
                <a:cs typeface="Arial"/>
              </a:defRPr>
            </a:lvl5pPr>
            <a:lvl6pPr marL="4274820" indent="-388620" defTabSz="777240">
              <a:spcBef>
                <a:spcPct val="20000"/>
              </a:spcBef>
              <a:buFont typeface="Arial"/>
              <a:buChar char="•"/>
              <a:defRPr sz="3400"/>
            </a:lvl6pPr>
            <a:lvl7pPr marL="5052060" indent="-388620" defTabSz="777240">
              <a:spcBef>
                <a:spcPct val="20000"/>
              </a:spcBef>
              <a:buFont typeface="Arial"/>
              <a:buChar char="•"/>
              <a:defRPr sz="3400"/>
            </a:lvl7pPr>
            <a:lvl8pPr marL="5829300" indent="-388620" defTabSz="777240">
              <a:spcBef>
                <a:spcPct val="20000"/>
              </a:spcBef>
              <a:buFont typeface="Arial"/>
              <a:buChar char="•"/>
              <a:defRPr sz="3400"/>
            </a:lvl8pPr>
            <a:lvl9pPr marL="6606540" indent="-388620" defTabSz="777240">
              <a:spcBef>
                <a:spcPct val="20000"/>
              </a:spcBef>
              <a:buFont typeface="Arial"/>
              <a:buChar char="•"/>
              <a:defRPr sz="3400"/>
            </a:lvl9pPr>
          </a:lstStyle>
          <a:p>
            <a:r>
              <a:rPr lang="en-US" dirty="0"/>
              <a:t>System &gt; Customize &gt; Themes &gt; Create</a:t>
            </a:r>
          </a:p>
          <a:p>
            <a:endParaRPr lang="en-US" dirty="0"/>
          </a:p>
        </p:txBody>
      </p:sp>
      <p:sp>
        <p:nvSpPr>
          <p:cNvPr id="9" name="TextBox 8"/>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9052" y="1263514"/>
            <a:ext cx="6155873" cy="4127894"/>
          </a:xfrm>
          <a:prstGeom prst="rect">
            <a:avLst/>
          </a:prstGeom>
          <a:ln>
            <a:noFill/>
          </a:ln>
          <a:effectLst>
            <a:outerShdw blurRad="292100" dist="139700" dir="2700000" algn="tl" rotWithShape="0">
              <a:srgbClr val="333333">
                <a:alpha val="65000"/>
              </a:srgbClr>
            </a:outerShdw>
          </a:effectLst>
        </p:spPr>
      </p:pic>
      <p:sp>
        <p:nvSpPr>
          <p:cNvPr id="12" name="Content Placeholder 2"/>
          <p:cNvSpPr txBox="1">
            <a:spLocks/>
          </p:cNvSpPr>
          <p:nvPr/>
        </p:nvSpPr>
        <p:spPr>
          <a:xfrm>
            <a:off x="443842" y="2336216"/>
            <a:ext cx="8512986" cy="6515175"/>
          </a:xfrm>
          <a:prstGeom prst="rect">
            <a:avLst/>
          </a:prstGeom>
        </p:spPr>
        <p:txBody>
          <a:bodyPr vert="horz" lIns="146304" tIns="73152" rIns="146304" bIns="73152"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800" dirty="0">
                <a:solidFill>
                  <a:schemeClr val="tx1">
                    <a:lumMod val="50000"/>
                  </a:schemeClr>
                </a:solidFill>
                <a:latin typeface="+mj-lt"/>
              </a:rPr>
              <a:t>Define the </a:t>
            </a:r>
            <a:r>
              <a:rPr lang="en-GB" sz="2800" dirty="0" smtClean="0">
                <a:solidFill>
                  <a:schemeClr val="tx1">
                    <a:lumMod val="50000"/>
                  </a:schemeClr>
                </a:solidFill>
                <a:latin typeface="+mj-lt"/>
              </a:rPr>
              <a:t>colors and </a:t>
            </a:r>
            <a:r>
              <a:rPr lang="en-GB" sz="2800" dirty="0">
                <a:solidFill>
                  <a:schemeClr val="tx1">
                    <a:lumMod val="50000"/>
                  </a:schemeClr>
                </a:solidFill>
                <a:latin typeface="+mj-lt"/>
              </a:rPr>
              <a:t>opacity values for user-interface elements</a:t>
            </a:r>
          </a:p>
          <a:p>
            <a:r>
              <a:rPr lang="en-GB" sz="2800" dirty="0">
                <a:solidFill>
                  <a:schemeClr val="tx1">
                    <a:lumMod val="50000"/>
                  </a:schemeClr>
                </a:solidFill>
                <a:latin typeface="+mj-lt"/>
              </a:rPr>
              <a:t>For fields that define colors, a thumbnail of the selected color is displayed to the right of the field.</a:t>
            </a:r>
          </a:p>
          <a:p>
            <a:r>
              <a:rPr lang="en-GB" sz="2800" dirty="0">
                <a:solidFill>
                  <a:schemeClr val="tx1">
                    <a:lumMod val="50000"/>
                  </a:schemeClr>
                </a:solidFill>
                <a:latin typeface="+mj-lt"/>
              </a:rPr>
              <a:t>Import your own custom logos, images, and backgrounds as a Top Banner, Splash Image, report banner or Background.</a:t>
            </a:r>
            <a:endParaRPr lang="en-US" sz="2800" dirty="0">
              <a:solidFill>
                <a:schemeClr val="tx1">
                  <a:lumMod val="50000"/>
                </a:schemeClr>
              </a:solidFill>
              <a:latin typeface="+mj-lt"/>
            </a:endParaRPr>
          </a:p>
          <a:p>
            <a:endParaRPr lang="en-GB" sz="2800" dirty="0">
              <a:latin typeface="+mj-lt"/>
            </a:endParaRPr>
          </a:p>
        </p:txBody>
      </p:sp>
      <p:cxnSp>
        <p:nvCxnSpPr>
          <p:cNvPr id="4" name="Straight Arrow Connector 3"/>
          <p:cNvCxnSpPr/>
          <p:nvPr/>
        </p:nvCxnSpPr>
        <p:spPr>
          <a:xfrm>
            <a:off x="4374483" y="3133586"/>
            <a:ext cx="891189"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630" y="5971032"/>
            <a:ext cx="9886950" cy="2533650"/>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flipV="1">
            <a:off x="9829716" y="6721825"/>
            <a:ext cx="941864" cy="373044"/>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7321" y="7272854"/>
            <a:ext cx="4635186" cy="1811452"/>
          </a:xfrm>
          <a:prstGeom prst="rect">
            <a:avLst/>
          </a:prstGeom>
          <a:ln>
            <a:noFill/>
          </a:ln>
          <a:effectLst>
            <a:outerShdw blurRad="292100" dist="139700" dir="2700000" algn="tl" rotWithShape="0">
              <a:srgbClr val="333333">
                <a:alpha val="65000"/>
              </a:srgbClr>
            </a:outerShdw>
          </a:effectLst>
        </p:spPr>
      </p:pic>
      <p:sp>
        <p:nvSpPr>
          <p:cNvPr id="14" name="Oval 13"/>
          <p:cNvSpPr/>
          <p:nvPr/>
        </p:nvSpPr>
        <p:spPr>
          <a:xfrm flipV="1">
            <a:off x="13452628" y="7451326"/>
            <a:ext cx="1362901" cy="373044"/>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9028504" y="6908890"/>
            <a:ext cx="678050" cy="29446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8486065" y="7546108"/>
            <a:ext cx="139484" cy="178472"/>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63369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69" y="1387025"/>
            <a:ext cx="14680524" cy="7749249"/>
          </a:xfrm>
        </p:spPr>
        <p:txBody>
          <a:bodyPr>
            <a:normAutofit/>
          </a:bodyPr>
          <a:lstStyle/>
          <a:p>
            <a:pPr marL="0" indent="0">
              <a:buNone/>
            </a:pPr>
            <a:r>
              <a:rPr lang="en-GB" sz="3600" dirty="0" smtClean="0">
                <a:solidFill>
                  <a:schemeClr val="tx1">
                    <a:lumMod val="50000"/>
                  </a:schemeClr>
                </a:solidFill>
              </a:rPr>
              <a:t>ScienceLogic allows customers to provide different login screens to different customers.  We do this by utilizing reverse DNS look-up and match that to a per-hostname theme policy.</a:t>
            </a:r>
            <a:endParaRPr lang="en-GB" sz="3600" dirty="0">
              <a:solidFill>
                <a:schemeClr val="tx1">
                  <a:lumMod val="50000"/>
                </a:schemeClr>
              </a:solidFill>
            </a:endParaRPr>
          </a:p>
        </p:txBody>
      </p:sp>
      <p:sp>
        <p:nvSpPr>
          <p:cNvPr id="3" name="Title 2"/>
          <p:cNvSpPr>
            <a:spLocks noGrp="1"/>
          </p:cNvSpPr>
          <p:nvPr>
            <p:ph type="title"/>
          </p:nvPr>
        </p:nvSpPr>
        <p:spPr/>
        <p:txBody>
          <a:bodyPr/>
          <a:lstStyle/>
          <a:p>
            <a:r>
              <a:rPr lang="en-US" dirty="0" smtClean="0">
                <a:solidFill>
                  <a:schemeClr val="tx1">
                    <a:lumMod val="50000"/>
                  </a:schemeClr>
                </a:solidFill>
              </a:rPr>
              <a:t>Per-Hostname Themes</a:t>
            </a:r>
            <a:endParaRPr lang="en-US" dirty="0">
              <a:solidFill>
                <a:schemeClr val="tx1">
                  <a:lumMod val="50000"/>
                </a:schemeClr>
              </a:solidFill>
            </a:endParaRPr>
          </a:p>
        </p:txBody>
      </p:sp>
      <p:sp>
        <p:nvSpPr>
          <p:cNvPr id="5" name="Slide Number Placeholder 4"/>
          <p:cNvSpPr>
            <a:spLocks noGrp="1"/>
          </p:cNvSpPr>
          <p:nvPr>
            <p:ph type="sldNum" sz="quarter" idx="4"/>
          </p:nvPr>
        </p:nvSpPr>
        <p:spPr/>
        <p:txBody>
          <a:bodyPr/>
          <a:lstStyle/>
          <a:p>
            <a:fld id="{59FBCBD5-A728-384D-A41B-B8C6FE40EEBE}" type="slidenum">
              <a:rPr lang="en-US" smtClean="0"/>
              <a:pPr/>
              <a:t>27</a:t>
            </a:fld>
            <a:endParaRPr lang="en-US" dirty="0"/>
          </a:p>
        </p:txBody>
      </p:sp>
      <p:sp>
        <p:nvSpPr>
          <p:cNvPr id="10" name="TextBox 9"/>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
        <p:nvSpPr>
          <p:cNvPr id="8" name="TextBox 7"/>
          <p:cNvSpPr txBox="1"/>
          <p:nvPr/>
        </p:nvSpPr>
        <p:spPr>
          <a:xfrm>
            <a:off x="4252750" y="8512116"/>
            <a:ext cx="7079374" cy="763286"/>
          </a:xfrm>
          <a:prstGeom prst="rect">
            <a:avLst/>
          </a:prstGeom>
          <a:noFill/>
        </p:spPr>
        <p:txBody>
          <a:bodyPr wrap="none" lIns="146304" tIns="73152" rIns="146304" bIns="73152" rtlCol="0">
            <a:spAutoFit/>
          </a:bodyPr>
          <a:lstStyle/>
          <a:p>
            <a:r>
              <a:rPr lang="en-US" sz="4000" b="1" dirty="0" smtClean="0">
                <a:solidFill>
                  <a:schemeClr val="tx1">
                    <a:lumMod val="50000"/>
                  </a:schemeClr>
                </a:solidFill>
                <a:latin typeface="+mj-lt"/>
              </a:rPr>
              <a:t>Same ScienceLogic System</a:t>
            </a:r>
            <a:endParaRPr lang="en-US" sz="4000" b="1" dirty="0">
              <a:solidFill>
                <a:schemeClr val="tx1">
                  <a:lumMod val="50000"/>
                </a:schemeClr>
              </a:solidFill>
              <a:latin typeface="+mj-lt"/>
            </a:endParaRPr>
          </a:p>
        </p:txBody>
      </p:sp>
      <p:cxnSp>
        <p:nvCxnSpPr>
          <p:cNvPr id="12" name="Straight Connector 11"/>
          <p:cNvCxnSpPr>
            <a:stCxn id="8" idx="0"/>
          </p:cNvCxnSpPr>
          <p:nvPr/>
        </p:nvCxnSpPr>
        <p:spPr>
          <a:xfrm flipV="1">
            <a:off x="7792437" y="7513920"/>
            <a:ext cx="3539687" cy="998196"/>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8" idx="0"/>
          </p:cNvCxnSpPr>
          <p:nvPr/>
        </p:nvCxnSpPr>
        <p:spPr>
          <a:xfrm flipH="1" flipV="1">
            <a:off x="2922078" y="7419844"/>
            <a:ext cx="4870359" cy="1092272"/>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751" y="4034163"/>
            <a:ext cx="7043163" cy="314325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9640" y="4068686"/>
            <a:ext cx="7043158" cy="3143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38791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2041602"/>
            <a:ext cx="14291592" cy="1314124"/>
          </a:xfrm>
        </p:spPr>
        <p:txBody>
          <a:bodyPr>
            <a:normAutofit/>
          </a:bodyPr>
          <a:lstStyle/>
          <a:p>
            <a:pPr marL="0" indent="0">
              <a:buNone/>
            </a:pPr>
            <a:r>
              <a:rPr lang="en-US" sz="3200" dirty="0">
                <a:solidFill>
                  <a:schemeClr val="tx1">
                    <a:lumMod val="50000"/>
                  </a:schemeClr>
                </a:solidFill>
              </a:rPr>
              <a:t>DNS-based theme </a:t>
            </a:r>
            <a:r>
              <a:rPr lang="en-US" sz="3200" dirty="0" smtClean="0">
                <a:solidFill>
                  <a:schemeClr val="tx1">
                    <a:lumMod val="50000"/>
                  </a:schemeClr>
                </a:solidFill>
              </a:rPr>
              <a:t>selector rules</a:t>
            </a:r>
            <a:r>
              <a:rPr lang="en-GB" sz="3200" dirty="0" smtClean="0">
                <a:solidFill>
                  <a:schemeClr val="tx1">
                    <a:lumMod val="50000"/>
                  </a:schemeClr>
                </a:solidFill>
              </a:rPr>
              <a:t> allow </a:t>
            </a:r>
            <a:r>
              <a:rPr lang="en-GB" sz="3200" dirty="0">
                <a:solidFill>
                  <a:schemeClr val="tx1">
                    <a:lumMod val="50000"/>
                  </a:schemeClr>
                </a:solidFill>
              </a:rPr>
              <a:t>you to apply themes to the login pages </a:t>
            </a:r>
            <a:r>
              <a:rPr lang="en-GB" sz="3200" dirty="0" smtClean="0">
                <a:solidFill>
                  <a:schemeClr val="tx1">
                    <a:lumMod val="50000"/>
                  </a:schemeClr>
                </a:solidFill>
              </a:rPr>
              <a:t>before </a:t>
            </a:r>
            <a:r>
              <a:rPr lang="en-GB" sz="3200" dirty="0">
                <a:solidFill>
                  <a:schemeClr val="tx1">
                    <a:lumMod val="50000"/>
                  </a:schemeClr>
                </a:solidFill>
              </a:rPr>
              <a:t>a user enters an </a:t>
            </a:r>
            <a:r>
              <a:rPr lang="en-GB" sz="3200" dirty="0" smtClean="0">
                <a:solidFill>
                  <a:schemeClr val="tx1">
                    <a:lumMod val="50000"/>
                  </a:schemeClr>
                </a:solidFill>
              </a:rPr>
              <a:t>ScienceLogic username</a:t>
            </a:r>
            <a:r>
              <a:rPr lang="en-GB" sz="3200" dirty="0">
                <a:solidFill>
                  <a:schemeClr val="tx1">
                    <a:lumMod val="50000"/>
                  </a:schemeClr>
                </a:solidFill>
              </a:rPr>
              <a:t>.</a:t>
            </a:r>
            <a:endParaRPr lang="en-US" sz="3200" dirty="0">
              <a:solidFill>
                <a:schemeClr val="tx1">
                  <a:lumMod val="50000"/>
                </a:schemeClr>
              </a:solidFill>
            </a:endParaRPr>
          </a:p>
        </p:txBody>
      </p:sp>
      <p:sp>
        <p:nvSpPr>
          <p:cNvPr id="3" name="Title 2"/>
          <p:cNvSpPr>
            <a:spLocks noGrp="1"/>
          </p:cNvSpPr>
          <p:nvPr>
            <p:ph type="title"/>
          </p:nvPr>
        </p:nvSpPr>
        <p:spPr/>
        <p:txBody>
          <a:bodyPr/>
          <a:lstStyle/>
          <a:p>
            <a:r>
              <a:rPr lang="en-US" dirty="0">
                <a:solidFill>
                  <a:schemeClr val="tx1">
                    <a:lumMod val="50000"/>
                  </a:schemeClr>
                </a:solidFill>
              </a:rPr>
              <a:t>Per-Hostname </a:t>
            </a:r>
            <a:r>
              <a:rPr lang="en-US" dirty="0" smtClean="0">
                <a:solidFill>
                  <a:schemeClr val="tx1">
                    <a:lumMod val="50000"/>
                  </a:schemeClr>
                </a:solidFill>
              </a:rPr>
              <a:t>Themes: Create</a:t>
            </a:r>
            <a:endParaRPr lang="en-US" dirty="0">
              <a:solidFill>
                <a:schemeClr val="tx1">
                  <a:lumMod val="50000"/>
                </a:schemeClr>
              </a:solidFill>
            </a:endParaRPr>
          </a:p>
        </p:txBody>
      </p:sp>
      <p:sp>
        <p:nvSpPr>
          <p:cNvPr id="11" name="Slide Number Placeholder 10"/>
          <p:cNvSpPr>
            <a:spLocks noGrp="1"/>
          </p:cNvSpPr>
          <p:nvPr>
            <p:ph type="sldNum" sz="quarter" idx="4"/>
          </p:nvPr>
        </p:nvSpPr>
        <p:spPr/>
        <p:txBody>
          <a:bodyPr/>
          <a:lstStyle/>
          <a:p>
            <a:fld id="{59FBCBD5-A728-384D-A41B-B8C6FE40EEBE}" type="slidenum">
              <a:rPr lang="en-US" smtClean="0"/>
              <a:pPr/>
              <a:t>28</a:t>
            </a:fld>
            <a:endParaRPr lang="en-US" dirty="0"/>
          </a:p>
        </p:txBody>
      </p:sp>
      <p:sp>
        <p:nvSpPr>
          <p:cNvPr id="5" name="Text Placeholder 5"/>
          <p:cNvSpPr txBox="1">
            <a:spLocks/>
          </p:cNvSpPr>
          <p:nvPr/>
        </p:nvSpPr>
        <p:spPr>
          <a:xfrm>
            <a:off x="514291" y="1310853"/>
            <a:ext cx="13963333" cy="844825"/>
          </a:xfrm>
          <a:prstGeom prst="rect">
            <a:avLst/>
          </a:prstGeom>
        </p:spPr>
        <p:txBody>
          <a:bodyPr vert="horz" lIns="91440" tIns="45720" rIns="91440" bIns="45720" rtlCol="0">
            <a:normAutofit/>
          </a:bodyPr>
          <a:lstStyle>
            <a:defPPr>
              <a:defRPr lang="en-US"/>
            </a:defPPr>
            <a:lvl1pPr indent="0" defTabSz="777240">
              <a:lnSpc>
                <a:spcPct val="110000"/>
              </a:lnSpc>
              <a:spcBef>
                <a:spcPct val="20000"/>
              </a:spcBef>
              <a:buClr>
                <a:schemeClr val="accent1"/>
              </a:buClr>
              <a:buFont typeface="Arial"/>
              <a:buNone/>
              <a:defRPr sz="3910" b="0" i="0">
                <a:solidFill>
                  <a:schemeClr val="accent1"/>
                </a:solidFill>
                <a:latin typeface="Arial"/>
                <a:cs typeface="Arial"/>
              </a:defRPr>
            </a:lvl1pPr>
            <a:lvl2pPr marL="1651635" indent="-874395" defTabSz="777240">
              <a:lnSpc>
                <a:spcPct val="90000"/>
              </a:lnSpc>
              <a:spcBef>
                <a:spcPct val="20000"/>
              </a:spcBef>
              <a:buClr>
                <a:schemeClr val="accent2"/>
              </a:buClr>
              <a:buFont typeface="Arial"/>
              <a:buChar char="•"/>
              <a:defRPr sz="2720" b="0" i="0">
                <a:solidFill>
                  <a:schemeClr val="accent3"/>
                </a:solidFill>
                <a:latin typeface="Arial"/>
                <a:cs typeface="Arial"/>
              </a:defRPr>
            </a:lvl2pPr>
            <a:lvl3pPr marL="1943100" indent="-388620" defTabSz="777240">
              <a:lnSpc>
                <a:spcPct val="110000"/>
              </a:lnSpc>
              <a:spcBef>
                <a:spcPct val="20000"/>
              </a:spcBef>
              <a:buClr>
                <a:schemeClr val="accent4"/>
              </a:buClr>
              <a:buFont typeface="Arial"/>
              <a:buChar char="•"/>
              <a:defRPr sz="2380" b="0" i="0">
                <a:solidFill>
                  <a:schemeClr val="accent3"/>
                </a:solidFill>
                <a:latin typeface="Arial"/>
                <a:cs typeface="Arial"/>
              </a:defRPr>
            </a:lvl3pPr>
            <a:lvl4pPr marL="2720340" indent="-388620" defTabSz="777240">
              <a:lnSpc>
                <a:spcPct val="110000"/>
              </a:lnSpc>
              <a:spcBef>
                <a:spcPct val="20000"/>
              </a:spcBef>
              <a:buClr>
                <a:schemeClr val="accent4"/>
              </a:buClr>
              <a:buFont typeface="Arial"/>
              <a:buChar char="•"/>
              <a:defRPr sz="2040" b="0" i="0">
                <a:solidFill>
                  <a:schemeClr val="accent3"/>
                </a:solidFill>
                <a:latin typeface="Arial"/>
                <a:cs typeface="Arial"/>
              </a:defRPr>
            </a:lvl4pPr>
            <a:lvl5pPr marL="3497580" indent="-388620" defTabSz="777240">
              <a:lnSpc>
                <a:spcPct val="110000"/>
              </a:lnSpc>
              <a:spcBef>
                <a:spcPct val="20000"/>
              </a:spcBef>
              <a:buClr>
                <a:schemeClr val="accent4"/>
              </a:buClr>
              <a:buFont typeface="Arial"/>
              <a:buChar char="•"/>
              <a:defRPr sz="1700" b="0" i="0" baseline="0">
                <a:solidFill>
                  <a:schemeClr val="accent3"/>
                </a:solidFill>
                <a:latin typeface="Arial"/>
                <a:cs typeface="Arial"/>
              </a:defRPr>
            </a:lvl5pPr>
            <a:lvl6pPr marL="4274820" indent="-388620" defTabSz="777240">
              <a:spcBef>
                <a:spcPct val="20000"/>
              </a:spcBef>
              <a:buFont typeface="Arial"/>
              <a:buChar char="•"/>
              <a:defRPr sz="3400"/>
            </a:lvl6pPr>
            <a:lvl7pPr marL="5052060" indent="-388620" defTabSz="777240">
              <a:spcBef>
                <a:spcPct val="20000"/>
              </a:spcBef>
              <a:buFont typeface="Arial"/>
              <a:buChar char="•"/>
              <a:defRPr sz="3400"/>
            </a:lvl7pPr>
            <a:lvl8pPr marL="5829300" indent="-388620" defTabSz="777240">
              <a:spcBef>
                <a:spcPct val="20000"/>
              </a:spcBef>
              <a:buFont typeface="Arial"/>
              <a:buChar char="•"/>
              <a:defRPr sz="3400"/>
            </a:lvl8pPr>
            <a:lvl9pPr marL="6606540" indent="-388620" defTabSz="777240">
              <a:spcBef>
                <a:spcPct val="20000"/>
              </a:spcBef>
              <a:buFont typeface="Arial"/>
              <a:buChar char="•"/>
              <a:defRPr sz="3400"/>
            </a:lvl9pPr>
          </a:lstStyle>
          <a:p>
            <a:r>
              <a:rPr lang="en-US" dirty="0"/>
              <a:t>System &gt; Customize &gt; Per-Hostname Themes &gt; Create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91" y="3305190"/>
            <a:ext cx="14627213" cy="1007096"/>
          </a:xfrm>
          <a:prstGeom prst="rect">
            <a:avLst/>
          </a:prstGeom>
          <a:ln>
            <a:solidFill>
              <a:schemeClr val="tx2"/>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884" y="5328990"/>
            <a:ext cx="5571619" cy="2320732"/>
          </a:xfrm>
          <a:prstGeom prst="rect">
            <a:avLst/>
          </a:prstGeom>
        </p:spPr>
      </p:pic>
      <p:sp>
        <p:nvSpPr>
          <p:cNvPr id="8" name="Content Placeholder 2"/>
          <p:cNvSpPr txBox="1">
            <a:spLocks/>
          </p:cNvSpPr>
          <p:nvPr/>
        </p:nvSpPr>
        <p:spPr>
          <a:xfrm>
            <a:off x="475970" y="4502665"/>
            <a:ext cx="8906025" cy="4804173"/>
          </a:xfrm>
          <a:prstGeom prst="rect">
            <a:avLst/>
          </a:prstGeom>
        </p:spPr>
        <p:txBody>
          <a:bodyPr vert="horz" lIns="146304" tIns="73152" rIns="146304" bIns="73152" rtlCol="0">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b="1" dirty="0">
                <a:solidFill>
                  <a:schemeClr val="tx1">
                    <a:lumMod val="50000"/>
                  </a:schemeClr>
                </a:solidFill>
                <a:latin typeface="+mj-lt"/>
              </a:rPr>
              <a:t>Pattern </a:t>
            </a:r>
            <a:r>
              <a:rPr lang="en-US" sz="2200" b="1" dirty="0" smtClean="0">
                <a:solidFill>
                  <a:schemeClr val="tx1">
                    <a:lumMod val="50000"/>
                  </a:schemeClr>
                </a:solidFill>
                <a:latin typeface="+mj-lt"/>
              </a:rPr>
              <a:t>Type - </a:t>
            </a:r>
            <a:r>
              <a:rPr lang="en-GB" sz="2200" dirty="0" smtClean="0">
                <a:solidFill>
                  <a:schemeClr val="tx1">
                    <a:lumMod val="50000"/>
                  </a:schemeClr>
                </a:solidFill>
                <a:latin typeface="+mj-lt"/>
              </a:rPr>
              <a:t>Specifies how ScienceLogic will </a:t>
            </a:r>
            <a:r>
              <a:rPr lang="en-GB" sz="2200" dirty="0">
                <a:solidFill>
                  <a:schemeClr val="tx1">
                    <a:lumMod val="50000"/>
                  </a:schemeClr>
                </a:solidFill>
                <a:latin typeface="+mj-lt"/>
              </a:rPr>
              <a:t>evaluate the value in the AP </a:t>
            </a:r>
            <a:r>
              <a:rPr lang="en-GB" sz="2200" dirty="0" smtClean="0">
                <a:solidFill>
                  <a:schemeClr val="tx1">
                    <a:lumMod val="50000"/>
                  </a:schemeClr>
                </a:solidFill>
                <a:latin typeface="+mj-lt"/>
              </a:rPr>
              <a:t>Hostname </a:t>
            </a:r>
            <a:r>
              <a:rPr lang="en-GB" sz="2200" dirty="0">
                <a:solidFill>
                  <a:schemeClr val="tx1">
                    <a:lumMod val="50000"/>
                  </a:schemeClr>
                </a:solidFill>
                <a:latin typeface="+mj-lt"/>
              </a:rPr>
              <a:t>Pattern field. Wildcard for everyone, regex allows </a:t>
            </a:r>
            <a:r>
              <a:rPr lang="en-US" sz="2200" dirty="0">
                <a:solidFill>
                  <a:schemeClr val="tx1">
                    <a:lumMod val="50000"/>
                  </a:schemeClr>
                </a:solidFill>
                <a:latin typeface="+mj-lt"/>
              </a:rPr>
              <a:t>regular expressions to compare the AP Hostname Pattern to the current session information.</a:t>
            </a:r>
            <a:endParaRPr lang="en-GB" sz="2200" dirty="0">
              <a:solidFill>
                <a:schemeClr val="tx1">
                  <a:lumMod val="50000"/>
                </a:schemeClr>
              </a:solidFill>
              <a:latin typeface="+mj-lt"/>
            </a:endParaRPr>
          </a:p>
          <a:p>
            <a:r>
              <a:rPr lang="en-US" sz="2200" b="1" dirty="0">
                <a:solidFill>
                  <a:schemeClr val="tx1">
                    <a:lumMod val="50000"/>
                  </a:schemeClr>
                </a:solidFill>
                <a:latin typeface="+mj-lt"/>
              </a:rPr>
              <a:t>AP Hostname </a:t>
            </a:r>
            <a:r>
              <a:rPr lang="en-US" sz="2200" b="1" dirty="0" smtClean="0">
                <a:solidFill>
                  <a:schemeClr val="tx1">
                    <a:lumMod val="50000"/>
                  </a:schemeClr>
                </a:solidFill>
                <a:latin typeface="+mj-lt"/>
              </a:rPr>
              <a:t>Pattern - </a:t>
            </a:r>
            <a:r>
              <a:rPr lang="en-GB" sz="2200" dirty="0" smtClean="0">
                <a:solidFill>
                  <a:schemeClr val="tx1">
                    <a:lumMod val="50000"/>
                  </a:schemeClr>
                </a:solidFill>
                <a:latin typeface="+mj-lt"/>
              </a:rPr>
              <a:t>Pattern </a:t>
            </a:r>
            <a:r>
              <a:rPr lang="en-GB" sz="2200" dirty="0">
                <a:solidFill>
                  <a:schemeClr val="tx1">
                    <a:lumMod val="50000"/>
                  </a:schemeClr>
                </a:solidFill>
                <a:latin typeface="+mj-lt"/>
              </a:rPr>
              <a:t>that </a:t>
            </a:r>
            <a:r>
              <a:rPr lang="en-GB" sz="2200" dirty="0" smtClean="0">
                <a:solidFill>
                  <a:schemeClr val="tx1">
                    <a:lumMod val="50000"/>
                  </a:schemeClr>
                </a:solidFill>
                <a:latin typeface="+mj-lt"/>
              </a:rPr>
              <a:t>ScienceLogic will </a:t>
            </a:r>
            <a:r>
              <a:rPr lang="en-GB" sz="2200" dirty="0">
                <a:solidFill>
                  <a:schemeClr val="tx1">
                    <a:lumMod val="50000"/>
                  </a:schemeClr>
                </a:solidFill>
                <a:latin typeface="+mj-lt"/>
              </a:rPr>
              <a:t>search for when examining the URL or IP address that the </a:t>
            </a:r>
            <a:r>
              <a:rPr lang="en-GB" sz="2200" dirty="0" smtClean="0">
                <a:solidFill>
                  <a:schemeClr val="tx1">
                    <a:lumMod val="50000"/>
                  </a:schemeClr>
                </a:solidFill>
                <a:latin typeface="+mj-lt"/>
              </a:rPr>
              <a:t>user </a:t>
            </a:r>
            <a:r>
              <a:rPr lang="en-GB" sz="2200" dirty="0">
                <a:solidFill>
                  <a:schemeClr val="tx1">
                    <a:lumMod val="50000"/>
                  </a:schemeClr>
                </a:solidFill>
                <a:latin typeface="+mj-lt"/>
              </a:rPr>
              <a:t>entered in the browser to connect to the Administration Portal, Database Server, or All-In-One Appliance.</a:t>
            </a:r>
          </a:p>
          <a:p>
            <a:r>
              <a:rPr lang="en-GB" sz="2200" b="1" dirty="0">
                <a:solidFill>
                  <a:schemeClr val="tx1">
                    <a:lumMod val="50000"/>
                  </a:schemeClr>
                </a:solidFill>
                <a:latin typeface="+mj-lt"/>
              </a:rPr>
              <a:t>Priority </a:t>
            </a:r>
            <a:r>
              <a:rPr lang="en-GB" sz="2200" b="1" dirty="0" smtClean="0">
                <a:solidFill>
                  <a:schemeClr val="tx1">
                    <a:lumMod val="50000"/>
                  </a:schemeClr>
                </a:solidFill>
                <a:latin typeface="+mj-lt"/>
              </a:rPr>
              <a:t>Order - </a:t>
            </a:r>
            <a:r>
              <a:rPr lang="en-GB" sz="2200" dirty="0" smtClean="0">
                <a:solidFill>
                  <a:schemeClr val="tx1">
                    <a:lumMod val="50000"/>
                  </a:schemeClr>
                </a:solidFill>
                <a:latin typeface="+mj-lt"/>
              </a:rPr>
              <a:t>multiple </a:t>
            </a:r>
            <a:r>
              <a:rPr lang="en-GB" sz="2200" dirty="0">
                <a:solidFill>
                  <a:schemeClr val="tx1">
                    <a:lumMod val="50000"/>
                  </a:schemeClr>
                </a:solidFill>
                <a:latin typeface="+mj-lt"/>
              </a:rPr>
              <a:t>DNS-based theme rules, ScienceLogic </a:t>
            </a:r>
            <a:r>
              <a:rPr lang="en-GB" sz="2200" dirty="0" smtClean="0">
                <a:solidFill>
                  <a:schemeClr val="tx1">
                    <a:lumMod val="50000"/>
                  </a:schemeClr>
                </a:solidFill>
                <a:latin typeface="+mj-lt"/>
              </a:rPr>
              <a:t>evaluates </a:t>
            </a:r>
            <a:r>
              <a:rPr lang="en-GB" sz="2200" dirty="0">
                <a:solidFill>
                  <a:schemeClr val="tx1">
                    <a:lumMod val="50000"/>
                  </a:schemeClr>
                </a:solidFill>
                <a:latin typeface="+mj-lt"/>
              </a:rPr>
              <a:t>the rules in priority order.</a:t>
            </a:r>
          </a:p>
          <a:p>
            <a:r>
              <a:rPr lang="en-GB" sz="2200" b="1" dirty="0" smtClean="0">
                <a:solidFill>
                  <a:schemeClr val="tx1">
                    <a:lumMod val="50000"/>
                  </a:schemeClr>
                </a:solidFill>
                <a:latin typeface="+mj-lt"/>
              </a:rPr>
              <a:t>Delete - </a:t>
            </a:r>
            <a:r>
              <a:rPr lang="en-GB" sz="2200" dirty="0" smtClean="0">
                <a:solidFill>
                  <a:schemeClr val="tx1">
                    <a:lumMod val="50000"/>
                  </a:schemeClr>
                </a:solidFill>
                <a:latin typeface="+mj-lt"/>
              </a:rPr>
              <a:t>Use </a:t>
            </a:r>
            <a:r>
              <a:rPr lang="en-GB" sz="2200" dirty="0">
                <a:solidFill>
                  <a:schemeClr val="tx1">
                    <a:lumMod val="50000"/>
                  </a:schemeClr>
                </a:solidFill>
                <a:latin typeface="+mj-lt"/>
              </a:rPr>
              <a:t>the checkbox, and select Actions </a:t>
            </a:r>
            <a:r>
              <a:rPr lang="en-GB" sz="2200" dirty="0" smtClean="0">
                <a:solidFill>
                  <a:schemeClr val="tx1">
                    <a:lumMod val="50000"/>
                  </a:schemeClr>
                </a:solidFill>
                <a:latin typeface="+mj-lt"/>
              </a:rPr>
              <a:t>dropdown</a:t>
            </a:r>
          </a:p>
          <a:p>
            <a:pPr marL="0" indent="0">
              <a:buNone/>
            </a:pPr>
            <a:endParaRPr lang="en-GB" sz="2200" dirty="0">
              <a:solidFill>
                <a:schemeClr val="tx1">
                  <a:lumMod val="50000"/>
                </a:schemeClr>
              </a:solidFill>
              <a:latin typeface="+mj-lt"/>
            </a:endParaRPr>
          </a:p>
        </p:txBody>
      </p:sp>
      <p:sp>
        <p:nvSpPr>
          <p:cNvPr id="10" name="TextBox 9"/>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
        <p:nvSpPr>
          <p:cNvPr id="9" name="Rectangle 8"/>
          <p:cNvSpPr/>
          <p:nvPr/>
        </p:nvSpPr>
        <p:spPr>
          <a:xfrm>
            <a:off x="12784948" y="3281661"/>
            <a:ext cx="798830" cy="46466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cxnSp>
        <p:nvCxnSpPr>
          <p:cNvPr id="12" name="Straight Arrow Connector 11"/>
          <p:cNvCxnSpPr>
            <a:stCxn id="9" idx="2"/>
            <a:endCxn id="7" idx="0"/>
          </p:cNvCxnSpPr>
          <p:nvPr/>
        </p:nvCxnSpPr>
        <p:spPr>
          <a:xfrm flipH="1">
            <a:off x="12355694" y="3746329"/>
            <a:ext cx="828669" cy="15826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13097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lnSpcReduction="10000"/>
          </a:bodyPr>
          <a:lstStyle/>
          <a:p>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p>
        </p:txBody>
      </p:sp>
      <p:sp>
        <p:nvSpPr>
          <p:cNvPr id="36868" name="Content Placeholder 2"/>
          <p:cNvSpPr>
            <a:spLocks noGrp="1"/>
          </p:cNvSpPr>
          <p:nvPr>
            <p:ph idx="1"/>
          </p:nvPr>
        </p:nvSpPr>
        <p:spPr>
          <a:xfrm>
            <a:off x="777240" y="2310332"/>
            <a:ext cx="13990320" cy="6241657"/>
          </a:xfrm>
        </p:spPr>
        <p:txBody>
          <a:bodyPr/>
          <a:lstStyle/>
          <a:p>
            <a:pPr>
              <a:buSzPct val="100000"/>
            </a:pPr>
            <a:r>
              <a:rPr lang="pt-BR" dirty="0" smtClean="0">
                <a:solidFill>
                  <a:srgbClr val="4C5455"/>
                </a:solidFill>
              </a:rPr>
              <a:t>ScienceLogic Customizing</a:t>
            </a:r>
            <a:endParaRPr lang="pt-BR" dirty="0">
              <a:solidFill>
                <a:srgbClr val="4C5455"/>
              </a:solidFill>
            </a:endParaRPr>
          </a:p>
          <a:p>
            <a:pPr marL="0" indent="0">
              <a:buSzPct val="100000"/>
              <a:buNone/>
            </a:pPr>
            <a:endParaRPr lang="pt-BR" dirty="0">
              <a:solidFill>
                <a:srgbClr val="4C5455"/>
              </a:solidFill>
            </a:endParaRPr>
          </a:p>
          <a:p>
            <a:pPr marL="0" indent="0">
              <a:buNone/>
            </a:pPr>
            <a:r>
              <a:rPr lang="en-US" dirty="0">
                <a:solidFill>
                  <a:srgbClr val="4C5455"/>
                </a:solidFill>
                <a:ea typeface="ＭＳ ゴシック" pitchFamily="26" charset="-128"/>
              </a:rPr>
              <a:t>All manuals are available on the Customer Portal:</a:t>
            </a:r>
          </a:p>
          <a:p>
            <a:pPr marL="0" indent="0">
              <a:buNone/>
            </a:pPr>
            <a:r>
              <a:rPr lang="en-US" dirty="0">
                <a:solidFill>
                  <a:srgbClr val="4C5455"/>
                </a:solidFill>
                <a:ea typeface="ＭＳ ゴシック" pitchFamily="26" charset="-128"/>
              </a:rPr>
              <a:t>http://portal.sciencelogic.com</a:t>
            </a:r>
          </a:p>
          <a:p>
            <a:pPr marL="0" indent="0">
              <a:buNone/>
            </a:pPr>
            <a:endParaRPr lang="en-US"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t>Resources &amp; Questions</a:t>
            </a:r>
          </a:p>
        </p:txBody>
      </p:sp>
      <p:sp>
        <p:nvSpPr>
          <p:cNvPr id="6" name="Slide Number Placeholder 5"/>
          <p:cNvSpPr>
            <a:spLocks noGrp="1"/>
          </p:cNvSpPr>
          <p:nvPr>
            <p:ph type="sldNum" sz="quarter" idx="4"/>
          </p:nvPr>
        </p:nvSpPr>
        <p:spPr/>
        <p:txBody>
          <a:bodyPr/>
          <a:lstStyle/>
          <a:p>
            <a:fld id="{59FBCBD5-A728-384D-A41B-B8C6FE40EEBE}" type="slidenum">
              <a:rPr lang="en-US" smtClean="0"/>
              <a:pPr/>
              <a:t>29</a:t>
            </a:fld>
            <a:endParaRPr lang="en-US" dirty="0"/>
          </a:p>
        </p:txBody>
      </p:sp>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110651" y="1789991"/>
            <a:ext cx="1686698" cy="161687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0729" y="5288530"/>
            <a:ext cx="2372678" cy="2037919"/>
          </a:xfrm>
          <a:prstGeom prst="rect">
            <a:avLst/>
          </a:prstGeom>
        </p:spPr>
      </p:pic>
      <p:sp>
        <p:nvSpPr>
          <p:cNvPr id="9" name="TextBox 8"/>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Tree>
    <p:extLst>
      <p:ext uri="{BB962C8B-B14F-4D97-AF65-F5344CB8AC3E}">
        <p14:creationId xmlns:p14="http://schemas.microsoft.com/office/powerpoint/2010/main" val="29809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000" y="2680569"/>
            <a:ext cx="3327932" cy="1722694"/>
          </a:xfrm>
          <a:prstGeom prst="ellipse">
            <a:avLst/>
          </a:prstGeom>
          <a:ln>
            <a:noFill/>
          </a:ln>
          <a:effectLst>
            <a:softEdge rad="112500"/>
          </a:effectLst>
        </p:spPr>
      </p:pic>
      <p:sp>
        <p:nvSpPr>
          <p:cNvPr id="3" name="Title 2"/>
          <p:cNvSpPr>
            <a:spLocks noGrp="1"/>
          </p:cNvSpPr>
          <p:nvPr>
            <p:ph type="ctrTitle"/>
          </p:nvPr>
        </p:nvSpPr>
        <p:spPr/>
        <p:txBody>
          <a:bodyPr/>
          <a:lstStyle/>
          <a:p>
            <a:r>
              <a:rPr lang="en-US" dirty="0" smtClean="0"/>
              <a:t>Customization</a:t>
            </a:r>
            <a:endParaRPr lang="en-US" dirty="0"/>
          </a:p>
        </p:txBody>
      </p:sp>
      <p:sp>
        <p:nvSpPr>
          <p:cNvPr id="4" name="Slide Number Placeholder 3"/>
          <p:cNvSpPr>
            <a:spLocks noGrp="1"/>
          </p:cNvSpPr>
          <p:nvPr>
            <p:ph type="sldNum" sz="quarter" idx="4294967295"/>
          </p:nvPr>
        </p:nvSpPr>
        <p:spPr>
          <a:xfrm>
            <a:off x="11918950" y="9567863"/>
            <a:ext cx="3625850" cy="396875"/>
          </a:xfrm>
          <a:prstGeom prst="rect">
            <a:avLst/>
          </a:prstGeom>
        </p:spPr>
        <p:txBody>
          <a:bodyPr/>
          <a:lstStyle/>
          <a:p>
            <a:pPr algn="r"/>
            <a:fld id="{59FBCBD5-A728-384D-A41B-B8C6FE40EEBE}" type="slidenum">
              <a:rPr lang="en-US" smtClean="0"/>
              <a:pPr algn="r"/>
              <a:t>3</a:t>
            </a:fld>
            <a:endParaRPr lang="en-US" dirty="0"/>
          </a:p>
        </p:txBody>
      </p:sp>
    </p:spTree>
    <p:extLst>
      <p:ext uri="{BB962C8B-B14F-4D97-AF65-F5344CB8AC3E}">
        <p14:creationId xmlns:p14="http://schemas.microsoft.com/office/powerpoint/2010/main" val="65256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70" y="1085042"/>
            <a:ext cx="14291592" cy="8197287"/>
          </a:xfrm>
        </p:spPr>
        <p:txBody>
          <a:bodyPr>
            <a:noAutofit/>
          </a:bodyPr>
          <a:lstStyle/>
          <a:p>
            <a:pPr marL="0" indent="0">
              <a:buNone/>
            </a:pPr>
            <a:r>
              <a:rPr lang="en-US" sz="1800" dirty="0">
                <a:solidFill>
                  <a:schemeClr val="tx1">
                    <a:lumMod val="50000"/>
                  </a:schemeClr>
                </a:solidFill>
              </a:rPr>
              <a:t>Watersports.com CEO Greg Noll has made two requests for you:</a:t>
            </a:r>
          </a:p>
          <a:p>
            <a:pPr marL="0" indent="0">
              <a:buNone/>
            </a:pPr>
            <a:endParaRPr lang="en-US" sz="1800" dirty="0">
              <a:solidFill>
                <a:schemeClr val="tx1">
                  <a:lumMod val="50000"/>
                </a:schemeClr>
              </a:solidFill>
            </a:endParaRPr>
          </a:p>
          <a:p>
            <a:pPr marL="0" indent="0">
              <a:buNone/>
            </a:pPr>
            <a:r>
              <a:rPr lang="en-US" sz="1800" b="1" dirty="0">
                <a:solidFill>
                  <a:schemeClr val="tx1">
                    <a:lumMod val="50000"/>
                  </a:schemeClr>
                </a:solidFill>
              </a:rPr>
              <a:t>Tasks:</a:t>
            </a:r>
          </a:p>
          <a:p>
            <a:pPr marL="365760" indent="-365760">
              <a:buFont typeface="+mj-lt"/>
              <a:buAutoNum type="arabicParenR"/>
            </a:pPr>
            <a:r>
              <a:rPr lang="en-US" sz="1800" dirty="0">
                <a:solidFill>
                  <a:schemeClr val="tx1">
                    <a:lumMod val="50000"/>
                  </a:schemeClr>
                </a:solidFill>
              </a:rPr>
              <a:t>Provide a way to show which customers in the </a:t>
            </a:r>
            <a:r>
              <a:rPr lang="en-US" sz="1800" dirty="0" smtClean="0">
                <a:solidFill>
                  <a:schemeClr val="tx1">
                    <a:lumMod val="50000"/>
                  </a:schemeClr>
                </a:solidFill>
              </a:rPr>
              <a:t>ScienceLogic system </a:t>
            </a:r>
            <a:r>
              <a:rPr lang="en-US" sz="1800" dirty="0">
                <a:solidFill>
                  <a:schemeClr val="tx1">
                    <a:lumMod val="50000"/>
                  </a:schemeClr>
                </a:solidFill>
              </a:rPr>
              <a:t>are active vs. inactive. To do this you will need to use some of the built-in customization capabilities in your </a:t>
            </a:r>
            <a:r>
              <a:rPr lang="en-US" sz="1800" dirty="0" smtClean="0">
                <a:solidFill>
                  <a:schemeClr val="tx1">
                    <a:lumMod val="50000"/>
                  </a:schemeClr>
                </a:solidFill>
              </a:rPr>
              <a:t>monitoring </a:t>
            </a:r>
            <a:r>
              <a:rPr lang="en-US" sz="1800" dirty="0">
                <a:solidFill>
                  <a:schemeClr val="tx1">
                    <a:lumMod val="50000"/>
                  </a:schemeClr>
                </a:solidFill>
              </a:rPr>
              <a:t>platform. Greg would prefer this be in the form of a report that is emailed to him each Monday morning at 10am ET</a:t>
            </a:r>
          </a:p>
          <a:p>
            <a:pPr marL="365760" indent="-365760">
              <a:buFont typeface="+mj-lt"/>
              <a:buAutoNum type="arabicParenR"/>
            </a:pPr>
            <a:r>
              <a:rPr lang="en-US" sz="1800" dirty="0">
                <a:solidFill>
                  <a:schemeClr val="tx1">
                    <a:lumMod val="50000"/>
                  </a:schemeClr>
                </a:solidFill>
              </a:rPr>
              <a:t>Rumor has it the ScienceLogic Customer Portal is full of great information from Knowledge Base articles to Answers sections and Greg would like a one-click way to navigate to the ScienceLogic customer portal (</a:t>
            </a:r>
            <a:r>
              <a:rPr lang="en-US" sz="1800" u="sng" dirty="0">
                <a:solidFill>
                  <a:schemeClr val="tx1">
                    <a:lumMod val="50000"/>
                  </a:schemeClr>
                </a:solidFill>
                <a:hlinkClick r:id="rId3"/>
              </a:rPr>
              <a:t>https://portal.sciencelogic.com</a:t>
            </a:r>
            <a:r>
              <a:rPr lang="en-US" sz="1800" dirty="0">
                <a:solidFill>
                  <a:schemeClr val="tx1">
                    <a:lumMod val="50000"/>
                  </a:schemeClr>
                </a:solidFill>
              </a:rPr>
              <a:t>) from the Main UI tab of the </a:t>
            </a:r>
            <a:r>
              <a:rPr lang="en-US" sz="1800" dirty="0" smtClean="0">
                <a:solidFill>
                  <a:schemeClr val="tx1">
                    <a:lumMod val="50000"/>
                  </a:schemeClr>
                </a:solidFill>
              </a:rPr>
              <a:t>ScienceLogic system</a:t>
            </a:r>
            <a:r>
              <a:rPr lang="en-US" sz="1800" dirty="0">
                <a:solidFill>
                  <a:schemeClr val="tx1">
                    <a:lumMod val="50000"/>
                  </a:schemeClr>
                </a:solidFill>
              </a:rPr>
              <a:t>.</a:t>
            </a:r>
          </a:p>
          <a:p>
            <a:pPr marL="0" indent="0">
              <a:buNone/>
            </a:pPr>
            <a:endParaRPr lang="en-US" sz="1800" dirty="0">
              <a:solidFill>
                <a:schemeClr val="tx1">
                  <a:lumMod val="50000"/>
                </a:schemeClr>
              </a:solidFill>
            </a:endParaRPr>
          </a:p>
          <a:p>
            <a:pPr marL="0" indent="0">
              <a:buNone/>
            </a:pPr>
            <a:r>
              <a:rPr lang="en-US" sz="1800" b="1" dirty="0">
                <a:solidFill>
                  <a:schemeClr val="tx1">
                    <a:lumMod val="50000"/>
                  </a:schemeClr>
                </a:solidFill>
              </a:rPr>
              <a:t>Requirements:</a:t>
            </a:r>
            <a:endParaRPr lang="en-US" sz="1800" dirty="0">
              <a:solidFill>
                <a:schemeClr val="tx1">
                  <a:lumMod val="50000"/>
                </a:schemeClr>
              </a:solidFill>
            </a:endParaRPr>
          </a:p>
          <a:p>
            <a:pPr marL="365760" indent="-365760">
              <a:buFont typeface="+mj-lt"/>
              <a:buAutoNum type="arabicParenR"/>
            </a:pPr>
            <a:r>
              <a:rPr lang="en-US" sz="1800" dirty="0">
                <a:solidFill>
                  <a:schemeClr val="tx1">
                    <a:lumMod val="50000"/>
                  </a:schemeClr>
                </a:solidFill>
              </a:rPr>
              <a:t>As you attempt to fulfill requirements #1 you notice that you don’t see a field in the Organization record that states if a customer is Active, Inactive or an Internal Record.  This is where you want to identify this status and you’ll have to use your new </a:t>
            </a:r>
            <a:r>
              <a:rPr lang="en-US" sz="1800" dirty="0" smtClean="0">
                <a:solidFill>
                  <a:schemeClr val="tx1">
                    <a:lumMod val="50000"/>
                  </a:schemeClr>
                </a:solidFill>
              </a:rPr>
              <a:t>customization </a:t>
            </a:r>
            <a:r>
              <a:rPr lang="en-US" sz="1800" dirty="0">
                <a:solidFill>
                  <a:schemeClr val="tx1">
                    <a:lumMod val="50000"/>
                  </a:schemeClr>
                </a:solidFill>
              </a:rPr>
              <a:t>skills to accomplish this. (See spreadsheet next slide)</a:t>
            </a:r>
          </a:p>
          <a:p>
            <a:pPr marL="365760" indent="-365760">
              <a:buFont typeface="+mj-lt"/>
              <a:buAutoNum type="arabicParenR"/>
            </a:pPr>
            <a:r>
              <a:rPr lang="en-US" sz="1800" dirty="0">
                <a:solidFill>
                  <a:schemeClr val="tx1">
                    <a:lumMod val="50000"/>
                  </a:schemeClr>
                </a:solidFill>
              </a:rPr>
              <a:t>Now that you’ve crossed that bridge you need to find a suitable report to produce this new status. After checking your EM7 system you don’t come across an out-of-the-box report that provides this information but you recall seeing an email from the ScienceLogic Customer Portal where you are subscribed to receive email notices for all new Community Power Packs.  The email mentioned a Power Pack called “Organization List” was submitted last week that might help your cause.</a:t>
            </a:r>
          </a:p>
          <a:p>
            <a:pPr marL="365760" indent="-365760">
              <a:buFont typeface="+mj-lt"/>
              <a:buAutoNum type="arabicParenR"/>
            </a:pPr>
            <a:r>
              <a:rPr lang="en-US" sz="1800" dirty="0">
                <a:solidFill>
                  <a:schemeClr val="tx1">
                    <a:lumMod val="50000"/>
                  </a:schemeClr>
                </a:solidFill>
              </a:rPr>
              <a:t>Scheduling the report to run on a weekly basis should be a breeze at this point. Make sure this is not a blank report before sending to management.</a:t>
            </a:r>
          </a:p>
          <a:p>
            <a:pPr marL="365760" indent="-365760">
              <a:buFont typeface="+mj-lt"/>
              <a:buAutoNum type="arabicParenR"/>
            </a:pPr>
            <a:r>
              <a:rPr lang="en-US" sz="1800" dirty="0">
                <a:solidFill>
                  <a:schemeClr val="tx1">
                    <a:lumMod val="50000"/>
                  </a:schemeClr>
                </a:solidFill>
              </a:rPr>
              <a:t>Lastly, the navigation for requirements #2 should be no problem and as you are completing that, requirements #3 comes in from Greg.  They forgot to mention they want single click navigation to the Customer Portal under the Reports tab so if users need to utilize the customer portal for researching community reports then they have a quick way to access that information.  The requirements is to have </a:t>
            </a:r>
            <a:r>
              <a:rPr lang="en-US" sz="1800" dirty="0" smtClean="0">
                <a:solidFill>
                  <a:schemeClr val="tx1">
                    <a:lumMod val="50000"/>
                  </a:schemeClr>
                </a:solidFill>
              </a:rPr>
              <a:t>a new </a:t>
            </a:r>
            <a:r>
              <a:rPr lang="en-US" sz="1800" dirty="0">
                <a:solidFill>
                  <a:schemeClr val="tx1">
                    <a:lumMod val="50000"/>
                  </a:schemeClr>
                </a:solidFill>
              </a:rPr>
              <a:t>section in the left pane called “Search for Reports” with “ScienceLogic Customer Portal” underneath it.</a:t>
            </a:r>
          </a:p>
        </p:txBody>
      </p:sp>
      <p:sp>
        <p:nvSpPr>
          <p:cNvPr id="5" name="Title 4"/>
          <p:cNvSpPr>
            <a:spLocks noGrp="1"/>
          </p:cNvSpPr>
          <p:nvPr>
            <p:ph type="title"/>
          </p:nvPr>
        </p:nvSpPr>
        <p:spPr/>
        <p:txBody>
          <a:bodyPr/>
          <a:lstStyle/>
          <a:p>
            <a:r>
              <a:rPr lang="en-US" dirty="0" smtClean="0">
                <a:solidFill>
                  <a:schemeClr val="tx1">
                    <a:lumMod val="50000"/>
                  </a:schemeClr>
                </a:solidFill>
              </a:rPr>
              <a:t>Lab</a:t>
            </a:r>
            <a:endParaRPr lang="en-US" dirty="0">
              <a:solidFill>
                <a:schemeClr val="tx1">
                  <a:lumMod val="50000"/>
                </a:schemeClr>
              </a:solidFill>
            </a:endParaRPr>
          </a:p>
        </p:txBody>
      </p:sp>
      <p:sp>
        <p:nvSpPr>
          <p:cNvPr id="3" name="Slide Number Placeholder 2"/>
          <p:cNvSpPr>
            <a:spLocks noGrp="1"/>
          </p:cNvSpPr>
          <p:nvPr>
            <p:ph type="sldNum" sz="quarter" idx="4"/>
          </p:nvPr>
        </p:nvSpPr>
        <p:spPr/>
        <p:txBody>
          <a:bodyPr/>
          <a:lstStyle/>
          <a:p>
            <a:fld id="{59FBCBD5-A728-384D-A41B-B8C6FE40EEBE}" type="slidenum">
              <a:rPr lang="en-US" smtClean="0"/>
              <a:pPr/>
              <a:t>30</a:t>
            </a:fld>
            <a:endParaRPr lang="en-US" dirty="0"/>
          </a:p>
        </p:txBody>
      </p:sp>
      <p:sp>
        <p:nvSpPr>
          <p:cNvPr id="4" name="TextBox 3"/>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244" y="11672"/>
            <a:ext cx="1171042" cy="1001370"/>
          </a:xfrm>
          <a:prstGeom prst="rect">
            <a:avLst/>
          </a:prstGeom>
        </p:spPr>
      </p:pic>
    </p:spTree>
    <p:extLst>
      <p:ext uri="{BB962C8B-B14F-4D97-AF65-F5344CB8AC3E}">
        <p14:creationId xmlns:p14="http://schemas.microsoft.com/office/powerpoint/2010/main" val="371628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solidFill>
                  <a:schemeClr val="tx1">
                    <a:lumMod val="50000"/>
                  </a:schemeClr>
                </a:solidFill>
                <a:latin typeface="+mj-lt"/>
              </a:rPr>
              <a:t>These Organizations already exist on the system</a:t>
            </a:r>
            <a:endParaRPr lang="en-US" dirty="0">
              <a:solidFill>
                <a:schemeClr val="tx1">
                  <a:lumMod val="50000"/>
                </a:schemeClr>
              </a:solidFill>
              <a:latin typeface="+mj-lt"/>
            </a:endParaRPr>
          </a:p>
        </p:txBody>
      </p:sp>
      <p:sp>
        <p:nvSpPr>
          <p:cNvPr id="2" name="Slide Number Placeholder 1"/>
          <p:cNvSpPr>
            <a:spLocks noGrp="1"/>
          </p:cNvSpPr>
          <p:nvPr>
            <p:ph type="sldNum" sz="quarter" idx="4"/>
          </p:nvPr>
        </p:nvSpPr>
        <p:spPr/>
        <p:txBody>
          <a:bodyPr/>
          <a:lstStyle/>
          <a:p>
            <a:fld id="{59FBCBD5-A728-384D-A41B-B8C6FE40EEBE}" type="slidenum">
              <a:rPr lang="en-US" smtClean="0">
                <a:latin typeface="+mj-lt"/>
              </a:rPr>
              <a:pPr/>
              <a:t>31</a:t>
            </a:fld>
            <a:endParaRPr lang="en-US"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244" y="11672"/>
            <a:ext cx="1171042" cy="100137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468931173"/>
              </p:ext>
            </p:extLst>
          </p:nvPr>
        </p:nvGraphicFramePr>
        <p:xfrm>
          <a:off x="685799" y="3179896"/>
          <a:ext cx="13890532" cy="1125404"/>
        </p:xfrm>
        <a:graphic>
          <a:graphicData uri="http://schemas.openxmlformats.org/drawingml/2006/table">
            <a:tbl>
              <a:tblPr firstRow="1" bandRow="1">
                <a:tableStyleId>{5C22544A-7EE6-4342-B048-85BDC9FD1C3A}</a:tableStyleId>
              </a:tblPr>
              <a:tblGrid>
                <a:gridCol w="1511301"/>
                <a:gridCol w="3187700"/>
                <a:gridCol w="3262983"/>
                <a:gridCol w="3269159"/>
                <a:gridCol w="2659389"/>
              </a:tblGrid>
              <a:tr h="604704">
                <a:tc>
                  <a:txBody>
                    <a:bodyPr/>
                    <a:lstStyle/>
                    <a:p>
                      <a:pPr algn="l"/>
                      <a:r>
                        <a:rPr lang="en-US" sz="2400" dirty="0" smtClean="0">
                          <a:latin typeface="+mj-lt"/>
                        </a:rPr>
                        <a:t>Rip Curl</a:t>
                      </a:r>
                      <a:endParaRPr lang="en-US" sz="2400" dirty="0">
                        <a:latin typeface="+mj-lt"/>
                      </a:endParaRPr>
                    </a:p>
                  </a:txBody>
                  <a:tcPr marL="155448" marR="155448" marT="67056" marB="67056"/>
                </a:tc>
                <a:tc>
                  <a:txBody>
                    <a:bodyPr/>
                    <a:lstStyle/>
                    <a:p>
                      <a:pPr algn="l"/>
                      <a:r>
                        <a:rPr lang="en-US" sz="2400" dirty="0" smtClean="0">
                          <a:latin typeface="+mj-lt"/>
                        </a:rPr>
                        <a:t>East Coast Boards</a:t>
                      </a:r>
                      <a:endParaRPr lang="en-US" sz="2400" dirty="0">
                        <a:latin typeface="+mj-lt"/>
                      </a:endParaRPr>
                    </a:p>
                  </a:txBody>
                  <a:tcPr marL="155448" marR="155448" marT="67056" marB="67056"/>
                </a:tc>
                <a:tc>
                  <a:txBody>
                    <a:bodyPr/>
                    <a:lstStyle/>
                    <a:p>
                      <a:pPr algn="l"/>
                      <a:r>
                        <a:rPr lang="en-US" sz="2400" dirty="0" smtClean="0">
                          <a:latin typeface="+mj-lt"/>
                        </a:rPr>
                        <a:t>Ron Jon Surf Shop</a:t>
                      </a:r>
                      <a:endParaRPr lang="en-US" sz="2400" dirty="0">
                        <a:latin typeface="+mj-lt"/>
                      </a:endParaRPr>
                    </a:p>
                  </a:txBody>
                  <a:tcPr marL="155448" marR="155448" marT="67056" marB="67056"/>
                </a:tc>
                <a:tc>
                  <a:txBody>
                    <a:bodyPr/>
                    <a:lstStyle/>
                    <a:p>
                      <a:pPr algn="l"/>
                      <a:r>
                        <a:rPr lang="en-US" sz="2400" dirty="0" smtClean="0">
                          <a:latin typeface="+mj-lt"/>
                        </a:rPr>
                        <a:t>K Coast Surf Shop</a:t>
                      </a:r>
                      <a:endParaRPr lang="en-US" sz="2400" dirty="0">
                        <a:latin typeface="+mj-lt"/>
                      </a:endParaRPr>
                    </a:p>
                  </a:txBody>
                  <a:tcPr marL="155448" marR="155448" marT="67056" marB="67056"/>
                </a:tc>
                <a:tc>
                  <a:txBody>
                    <a:bodyPr/>
                    <a:lstStyle/>
                    <a:p>
                      <a:pPr algn="l"/>
                      <a:r>
                        <a:rPr lang="en-US" sz="2400" dirty="0" smtClean="0">
                          <a:latin typeface="+mj-lt"/>
                        </a:rPr>
                        <a:t>South End Surf</a:t>
                      </a:r>
                      <a:endParaRPr lang="en-US" sz="2400" dirty="0">
                        <a:latin typeface="+mj-lt"/>
                      </a:endParaRPr>
                    </a:p>
                  </a:txBody>
                  <a:tcPr marL="155448" marR="155448" marT="67056" marB="67056"/>
                </a:tc>
              </a:tr>
              <a:tr h="520700">
                <a:tc>
                  <a:txBody>
                    <a:bodyPr/>
                    <a:lstStyle/>
                    <a:p>
                      <a:pPr algn="l"/>
                      <a:r>
                        <a:rPr lang="en-US" sz="2400" dirty="0" smtClean="0">
                          <a:solidFill>
                            <a:schemeClr val="tx1">
                              <a:lumMod val="50000"/>
                            </a:schemeClr>
                          </a:solidFill>
                          <a:latin typeface="+mj-lt"/>
                        </a:rPr>
                        <a:t>Active</a:t>
                      </a:r>
                      <a:endParaRPr lang="en-US" sz="2400" dirty="0">
                        <a:solidFill>
                          <a:schemeClr val="tx1">
                            <a:lumMod val="50000"/>
                          </a:schemeClr>
                        </a:solidFill>
                        <a:latin typeface="+mj-lt"/>
                      </a:endParaRPr>
                    </a:p>
                  </a:txBody>
                  <a:tcPr marL="155448" marR="155448" marT="67056" marB="67056"/>
                </a:tc>
                <a:tc>
                  <a:txBody>
                    <a:bodyPr/>
                    <a:lstStyle/>
                    <a:p>
                      <a:pPr algn="l"/>
                      <a:r>
                        <a:rPr lang="en-US" sz="2400" dirty="0" smtClean="0">
                          <a:solidFill>
                            <a:schemeClr val="tx1">
                              <a:lumMod val="50000"/>
                            </a:schemeClr>
                          </a:solidFill>
                          <a:latin typeface="+mj-lt"/>
                        </a:rPr>
                        <a:t>Active</a:t>
                      </a:r>
                      <a:endParaRPr lang="en-US" sz="2400" dirty="0">
                        <a:solidFill>
                          <a:schemeClr val="tx1">
                            <a:lumMod val="50000"/>
                          </a:schemeClr>
                        </a:solidFill>
                        <a:latin typeface="+mj-lt"/>
                      </a:endParaRPr>
                    </a:p>
                  </a:txBody>
                  <a:tcPr marL="155448" marR="155448" marT="67056" marB="67056"/>
                </a:tc>
                <a:tc>
                  <a:txBody>
                    <a:bodyPr/>
                    <a:lstStyle/>
                    <a:p>
                      <a:pPr algn="l"/>
                      <a:r>
                        <a:rPr lang="en-US" sz="2400" dirty="0" smtClean="0">
                          <a:solidFill>
                            <a:schemeClr val="tx1">
                              <a:lumMod val="50000"/>
                            </a:schemeClr>
                          </a:solidFill>
                          <a:latin typeface="+mj-lt"/>
                        </a:rPr>
                        <a:t>Inactive</a:t>
                      </a:r>
                      <a:endParaRPr lang="en-US" sz="2400" dirty="0">
                        <a:solidFill>
                          <a:schemeClr val="tx1">
                            <a:lumMod val="50000"/>
                          </a:schemeClr>
                        </a:solidFill>
                        <a:latin typeface="+mj-lt"/>
                      </a:endParaRPr>
                    </a:p>
                  </a:txBody>
                  <a:tcPr marL="155448" marR="155448" marT="67056" marB="67056"/>
                </a:tc>
                <a:tc>
                  <a:txBody>
                    <a:bodyPr/>
                    <a:lstStyle/>
                    <a:p>
                      <a:pPr algn="l"/>
                      <a:r>
                        <a:rPr lang="en-US" sz="2400" dirty="0" smtClean="0">
                          <a:solidFill>
                            <a:schemeClr val="tx1">
                              <a:lumMod val="50000"/>
                            </a:schemeClr>
                          </a:solidFill>
                          <a:latin typeface="+mj-lt"/>
                        </a:rPr>
                        <a:t>Internal Record</a:t>
                      </a:r>
                      <a:endParaRPr lang="en-US" sz="2400" dirty="0">
                        <a:solidFill>
                          <a:schemeClr val="tx1">
                            <a:lumMod val="50000"/>
                          </a:schemeClr>
                        </a:solidFill>
                        <a:latin typeface="+mj-lt"/>
                      </a:endParaRPr>
                    </a:p>
                  </a:txBody>
                  <a:tcPr marL="155448" marR="155448" marT="67056" marB="67056"/>
                </a:tc>
                <a:tc>
                  <a:txBody>
                    <a:bodyPr/>
                    <a:lstStyle/>
                    <a:p>
                      <a:pPr algn="l"/>
                      <a:r>
                        <a:rPr lang="en-US" sz="2400" dirty="0" smtClean="0">
                          <a:solidFill>
                            <a:schemeClr val="tx1">
                              <a:lumMod val="50000"/>
                            </a:schemeClr>
                          </a:solidFill>
                          <a:latin typeface="+mj-lt"/>
                        </a:rPr>
                        <a:t>Active</a:t>
                      </a:r>
                      <a:endParaRPr lang="en-US" sz="2400" dirty="0">
                        <a:solidFill>
                          <a:schemeClr val="tx1">
                            <a:lumMod val="50000"/>
                          </a:schemeClr>
                        </a:solidFill>
                        <a:latin typeface="+mj-lt"/>
                      </a:endParaRPr>
                    </a:p>
                  </a:txBody>
                  <a:tcPr marL="155448" marR="155448" marT="67056" marB="67056"/>
                </a:tc>
              </a:tr>
            </a:tbl>
          </a:graphicData>
        </a:graphic>
      </p:graphicFrame>
      <p:sp>
        <p:nvSpPr>
          <p:cNvPr id="7" name="TextBox 6"/>
          <p:cNvSpPr txBox="1"/>
          <p:nvPr/>
        </p:nvSpPr>
        <p:spPr>
          <a:xfrm>
            <a:off x="6547193" y="9561089"/>
            <a:ext cx="1843966" cy="440120"/>
          </a:xfrm>
          <a:prstGeom prst="rect">
            <a:avLst/>
          </a:prstGeom>
          <a:noFill/>
        </p:spPr>
        <p:txBody>
          <a:bodyPr wrap="none" lIns="146304" tIns="73152" rIns="146304" bIns="73152" rtlCol="0">
            <a:spAutoFit/>
          </a:bodyPr>
          <a:lstStyle/>
          <a:p>
            <a:r>
              <a:rPr lang="en-US" sz="1900" dirty="0">
                <a:solidFill>
                  <a:schemeClr val="bg1"/>
                </a:solidFill>
                <a:latin typeface="+mj-lt"/>
              </a:rPr>
              <a:t>Customization</a:t>
            </a:r>
          </a:p>
        </p:txBody>
      </p:sp>
    </p:spTree>
    <p:extLst>
      <p:ext uri="{BB962C8B-B14F-4D97-AF65-F5344CB8AC3E}">
        <p14:creationId xmlns:p14="http://schemas.microsoft.com/office/powerpoint/2010/main" val="11373468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ctrTitle"/>
          </p:nvPr>
        </p:nvSpPr>
        <p:spPr/>
        <p:txBody>
          <a:bodyPr/>
          <a:lstStyle/>
          <a:p>
            <a:pPr algn="ctr"/>
            <a:r>
              <a:rPr lang="en-US" dirty="0" smtClean="0">
                <a:solidFill>
                  <a:schemeClr val="tx1">
                    <a:lumMod val="50000"/>
                  </a:schemeClr>
                </a:solidFill>
              </a:rPr>
              <a:t>Account Administration</a:t>
            </a:r>
            <a:endParaRPr lang="en-US" dirty="0">
              <a:solidFill>
                <a:schemeClr val="tx1">
                  <a:lumMod val="50000"/>
                </a:schemeClr>
              </a:solidFill>
            </a:endParaRPr>
          </a:p>
        </p:txBody>
      </p:sp>
      <p:sp>
        <p:nvSpPr>
          <p:cNvPr id="332804" name="Rectangle 4"/>
          <p:cNvSpPr>
            <a:spLocks noChangeArrowheads="1"/>
          </p:cNvSpPr>
          <p:nvPr/>
        </p:nvSpPr>
        <p:spPr bwMode="auto">
          <a:xfrm>
            <a:off x="604520" y="6249250"/>
            <a:ext cx="11823225" cy="1131570"/>
          </a:xfrm>
          <a:prstGeom prst="rect">
            <a:avLst/>
          </a:prstGeom>
          <a:noFill/>
          <a:ln w="9525">
            <a:noFill/>
            <a:miter lim="800000"/>
            <a:headEnd/>
            <a:tailEnd/>
          </a:ln>
          <a:effectLst/>
        </p:spPr>
        <p:txBody>
          <a:bodyPr lIns="146304" tIns="73152" rIns="146304" bIns="73152" anchor="b"/>
          <a:lstStyle/>
          <a:p>
            <a:pPr algn="ctr" defTabSz="731520"/>
            <a:endParaRPr lang="en-US" sz="5800" dirty="0">
              <a:solidFill>
                <a:srgbClr val="4D4D4D"/>
              </a:solidFill>
              <a:latin typeface="Futura Hv BT"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144" y="2668044"/>
            <a:ext cx="2566405" cy="1658478"/>
          </a:xfrm>
          <a:prstGeom prst="ellipse">
            <a:avLst/>
          </a:prstGeom>
          <a:ln>
            <a:noFill/>
          </a:ln>
          <a:effectLst>
            <a:softEdge rad="112500"/>
          </a:effectLst>
        </p:spPr>
      </p:pic>
    </p:spTree>
    <p:extLst>
      <p:ext uri="{BB962C8B-B14F-4D97-AF65-F5344CB8AC3E}">
        <p14:creationId xmlns:p14="http://schemas.microsoft.com/office/powerpoint/2010/main" val="2166339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085042"/>
            <a:ext cx="7772400" cy="8296953"/>
          </a:xfrm>
          <a:prstGeom prst="rect">
            <a:avLst/>
          </a:prstGeom>
        </p:spPr>
      </p:pic>
      <p:sp>
        <p:nvSpPr>
          <p:cNvPr id="3" name="Content Placeholder 2"/>
          <p:cNvSpPr>
            <a:spLocks noGrp="1"/>
          </p:cNvSpPr>
          <p:nvPr>
            <p:ph idx="1"/>
          </p:nvPr>
        </p:nvSpPr>
        <p:spPr/>
        <p:txBody>
          <a:bodyPr>
            <a:normAutofit/>
          </a:bodyPr>
          <a:lstStyle/>
          <a:p>
            <a:r>
              <a:rPr lang="en-US" sz="3800" dirty="0">
                <a:solidFill>
                  <a:schemeClr val="tx1">
                    <a:lumMod val="50000"/>
                  </a:schemeClr>
                </a:solidFill>
              </a:rPr>
              <a:t>Organizations</a:t>
            </a:r>
          </a:p>
          <a:p>
            <a:r>
              <a:rPr lang="en-US" sz="3800" dirty="0">
                <a:solidFill>
                  <a:schemeClr val="tx1">
                    <a:lumMod val="50000"/>
                  </a:schemeClr>
                </a:solidFill>
              </a:rPr>
              <a:t>User Accounts</a:t>
            </a:r>
          </a:p>
          <a:p>
            <a:r>
              <a:rPr lang="en-US" sz="3800" dirty="0">
                <a:solidFill>
                  <a:schemeClr val="tx1">
                    <a:lumMod val="50000"/>
                  </a:schemeClr>
                </a:solidFill>
              </a:rPr>
              <a:t>Access Hooks</a:t>
            </a:r>
          </a:p>
          <a:p>
            <a:r>
              <a:rPr lang="en-US" sz="3800" dirty="0">
                <a:solidFill>
                  <a:schemeClr val="tx1">
                    <a:lumMod val="50000"/>
                  </a:schemeClr>
                </a:solidFill>
              </a:rPr>
              <a:t>Access Keys</a:t>
            </a:r>
          </a:p>
          <a:p>
            <a:r>
              <a:rPr lang="en-US" sz="3800" dirty="0">
                <a:solidFill>
                  <a:schemeClr val="tx1">
                    <a:lumMod val="50000"/>
                  </a:schemeClr>
                </a:solidFill>
              </a:rPr>
              <a:t>User Policies</a:t>
            </a:r>
          </a:p>
          <a:p>
            <a:r>
              <a:rPr lang="en-US" sz="3800" dirty="0">
                <a:solidFill>
                  <a:schemeClr val="tx1">
                    <a:lumMod val="50000"/>
                  </a:schemeClr>
                </a:solidFill>
              </a:rPr>
              <a:t>Active Directory Authentication</a:t>
            </a:r>
          </a:p>
          <a:p>
            <a:r>
              <a:rPr lang="en-US" sz="3800" dirty="0">
                <a:solidFill>
                  <a:schemeClr val="tx1">
                    <a:lumMod val="50000"/>
                  </a:schemeClr>
                </a:solidFill>
              </a:rPr>
              <a:t>Resources </a:t>
            </a:r>
          </a:p>
        </p:txBody>
      </p:sp>
      <p:sp>
        <p:nvSpPr>
          <p:cNvPr id="2" name="Title 1"/>
          <p:cNvSpPr>
            <a:spLocks noGrp="1"/>
          </p:cNvSpPr>
          <p:nvPr>
            <p:ph type="title"/>
          </p:nvPr>
        </p:nvSpPr>
        <p:spPr/>
        <p:txBody>
          <a:bodyPr/>
          <a:lstStyle/>
          <a:p>
            <a:r>
              <a:rPr lang="en-US" dirty="0">
                <a:solidFill>
                  <a:schemeClr val="tx1">
                    <a:lumMod val="50000"/>
                  </a:schemeClr>
                </a:solidFill>
              </a:rPr>
              <a:t>Objectives</a:t>
            </a:r>
          </a:p>
        </p:txBody>
      </p:sp>
      <p:sp>
        <p:nvSpPr>
          <p:cNvPr id="7" name="Slide Number Placeholder 6"/>
          <p:cNvSpPr>
            <a:spLocks noGrp="1"/>
          </p:cNvSpPr>
          <p:nvPr>
            <p:ph type="sldNum" sz="quarter" idx="4"/>
          </p:nvPr>
        </p:nvSpPr>
        <p:spPr/>
        <p:txBody>
          <a:bodyPr/>
          <a:lstStyle/>
          <a:p>
            <a:fld id="{59FBCBD5-A728-384D-A41B-B8C6FE40EEBE}" type="slidenum">
              <a:rPr lang="en-US" smtClean="0"/>
              <a:pPr/>
              <a:t>33</a:t>
            </a:fld>
            <a:endParaRPr lang="en-US" dirty="0"/>
          </a:p>
        </p:txBody>
      </p:sp>
      <p:sp>
        <p:nvSpPr>
          <p:cNvPr id="6" name="TextBox 5"/>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313653803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387024"/>
            <a:ext cx="14291592" cy="5627153"/>
          </a:xfrm>
        </p:spPr>
        <p:txBody>
          <a:bodyPr>
            <a:normAutofit fontScale="92500" lnSpcReduction="10000"/>
          </a:bodyPr>
          <a:lstStyle/>
          <a:p>
            <a:pPr marL="0" indent="0">
              <a:buNone/>
            </a:pPr>
            <a:r>
              <a:rPr lang="en-US" dirty="0" smtClean="0"/>
              <a:t>Account Administration is used in ScienceLogic to accomplish two goals, Multi-Tenant user access to data and Access Control to features:</a:t>
            </a:r>
          </a:p>
          <a:p>
            <a:pPr marL="0" indent="0">
              <a:buNone/>
            </a:pPr>
            <a:endParaRPr lang="en-US" dirty="0" smtClean="0"/>
          </a:p>
          <a:p>
            <a:r>
              <a:rPr lang="en-US" b="1" dirty="0" smtClean="0"/>
              <a:t>Multi-Tenancy</a:t>
            </a:r>
            <a:r>
              <a:rPr lang="en-US" dirty="0" smtClean="0"/>
              <a:t> means that all elements in ScienceLogic go into a container called an Organization and that only Users Accounts with membership to an Organization can see that data. This is always in affect and does not need to be configured.</a:t>
            </a:r>
          </a:p>
          <a:p>
            <a:pPr marL="0" indent="0">
              <a:buNone/>
            </a:pPr>
            <a:endParaRPr lang="en-US" dirty="0" smtClean="0"/>
          </a:p>
          <a:p>
            <a:r>
              <a:rPr lang="en-US" b="1" dirty="0" smtClean="0"/>
              <a:t>Access Control </a:t>
            </a:r>
            <a:r>
              <a:rPr lang="en-US" dirty="0" smtClean="0"/>
              <a:t>is additional control provided by configuring Hooks, Keys, and User Profiles. These access control components can determine what features and actions a User Account can take.</a:t>
            </a:r>
            <a:endParaRPr lang="en-US" dirty="0"/>
          </a:p>
          <a:p>
            <a:endParaRPr lang="en-US" dirty="0" smtClean="0"/>
          </a:p>
          <a:p>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solidFill>
                  <a:schemeClr val="tx1">
                    <a:lumMod val="50000"/>
                  </a:schemeClr>
                </a:solidFill>
              </a:rPr>
              <a:t>Section Overview</a:t>
            </a:r>
            <a:endParaRPr lang="en-US" dirty="0">
              <a:solidFill>
                <a:schemeClr val="tx1">
                  <a:lumMod val="50000"/>
                </a:schemeClr>
              </a:solidFill>
            </a:endParaRPr>
          </a:p>
        </p:txBody>
      </p:sp>
      <p:sp>
        <p:nvSpPr>
          <p:cNvPr id="6" name="Slide Number Placeholder 5"/>
          <p:cNvSpPr>
            <a:spLocks noGrp="1"/>
          </p:cNvSpPr>
          <p:nvPr>
            <p:ph type="sldNum" sz="quarter" idx="4"/>
          </p:nvPr>
        </p:nvSpPr>
        <p:spPr/>
        <p:txBody>
          <a:bodyPr/>
          <a:lstStyle/>
          <a:p>
            <a:fld id="{59FBCBD5-A728-384D-A41B-B8C6FE40EEBE}" type="slidenum">
              <a:rPr lang="en-US" smtClean="0"/>
              <a:pPr/>
              <a:t>34</a:t>
            </a:fld>
            <a:endParaRPr lang="en-US" dirty="0"/>
          </a:p>
        </p:txBody>
      </p:sp>
      <p:sp>
        <p:nvSpPr>
          <p:cNvPr id="5" name="TextBox 4"/>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3789" y="7357570"/>
            <a:ext cx="1619250" cy="1857375"/>
          </a:xfrm>
          <a:prstGeom prst="rect">
            <a:avLst/>
          </a:prstGeom>
        </p:spPr>
      </p:pic>
    </p:spTree>
    <p:extLst>
      <p:ext uri="{BB962C8B-B14F-4D97-AF65-F5344CB8AC3E}">
        <p14:creationId xmlns:p14="http://schemas.microsoft.com/office/powerpoint/2010/main" val="19375196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mj-lt"/>
              </a:rPr>
              <a:t>User Accounts</a:t>
            </a:r>
            <a:endParaRPr lang="en-US" dirty="0">
              <a:latin typeface="+mj-lt"/>
            </a:endParaRPr>
          </a:p>
        </p:txBody>
      </p:sp>
      <p:sp>
        <p:nvSpPr>
          <p:cNvPr id="3" name="Slide Number Placeholder 2"/>
          <p:cNvSpPr>
            <a:spLocks noGrp="1"/>
          </p:cNvSpPr>
          <p:nvPr>
            <p:ph type="sldNum" sz="quarter" idx="4"/>
          </p:nvPr>
        </p:nvSpPr>
        <p:spPr/>
        <p:txBody>
          <a:bodyPr/>
          <a:lstStyle/>
          <a:p>
            <a:fld id="{59FBCBD5-A728-384D-A41B-B8C6FE40EEBE}" type="slidenum">
              <a:rPr lang="en-US" smtClean="0">
                <a:latin typeface="+mj-lt"/>
              </a:rPr>
              <a:pPr/>
              <a:t>35</a:t>
            </a:fld>
            <a:endParaRPr lang="en-US" dirty="0">
              <a:latin typeface="+mj-lt"/>
            </a:endParaRPr>
          </a:p>
        </p:txBody>
      </p:sp>
      <p:sp>
        <p:nvSpPr>
          <p:cNvPr id="6" name="Content Placeholder 2"/>
          <p:cNvSpPr txBox="1">
            <a:spLocks/>
          </p:cNvSpPr>
          <p:nvPr/>
        </p:nvSpPr>
        <p:spPr>
          <a:xfrm>
            <a:off x="2687955" y="8249288"/>
            <a:ext cx="5699760" cy="4463414"/>
          </a:xfrm>
          <a:prstGeom prst="rect">
            <a:avLst/>
          </a:prstGeom>
        </p:spPr>
        <p:txBody>
          <a:bodyPr lIns="146304" tIns="73152" rIns="146304" bIns="73152"/>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fontAlgn="ctr"/>
            <a:endParaRPr lang="en-US" sz="2600" dirty="0">
              <a:latin typeface="+mj-lt"/>
            </a:endParaRPr>
          </a:p>
        </p:txBody>
      </p:sp>
      <p:sp>
        <p:nvSpPr>
          <p:cNvPr id="7" name="Content Placeholder 3"/>
          <p:cNvSpPr txBox="1">
            <a:spLocks/>
          </p:cNvSpPr>
          <p:nvPr/>
        </p:nvSpPr>
        <p:spPr>
          <a:xfrm>
            <a:off x="206883" y="1310436"/>
            <a:ext cx="13846204" cy="788222"/>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bg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20040" indent="0">
              <a:buSzPct val="100000"/>
              <a:buNone/>
            </a:pPr>
            <a:r>
              <a:rPr lang="en-US" sz="3800" dirty="0">
                <a:solidFill>
                  <a:schemeClr val="tx1">
                    <a:lumMod val="50000"/>
                  </a:schemeClr>
                </a:solidFill>
                <a:latin typeface="+mj-lt"/>
              </a:rPr>
              <a:t>User Accounts can be either Individual or Policy Membership: </a:t>
            </a:r>
          </a:p>
        </p:txBody>
      </p:sp>
      <p:grpSp>
        <p:nvGrpSpPr>
          <p:cNvPr id="54" name="Group 53"/>
          <p:cNvGrpSpPr/>
          <p:nvPr/>
        </p:nvGrpSpPr>
        <p:grpSpPr>
          <a:xfrm>
            <a:off x="794669" y="2232557"/>
            <a:ext cx="13955463" cy="6975508"/>
            <a:chOff x="827588" y="1522198"/>
            <a:chExt cx="8209096" cy="4756028"/>
          </a:xfrm>
        </p:grpSpPr>
        <p:sp>
          <p:nvSpPr>
            <p:cNvPr id="10" name="Rounded Rectangle 9"/>
            <p:cNvSpPr/>
            <p:nvPr/>
          </p:nvSpPr>
          <p:spPr>
            <a:xfrm>
              <a:off x="3697869" y="1522198"/>
              <a:ext cx="2290245" cy="61349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mj-lt"/>
                </a:rPr>
                <a:t>User Account Type</a:t>
              </a:r>
              <a:endParaRPr lang="en-US" dirty="0">
                <a:latin typeface="+mj-lt"/>
              </a:endParaRPr>
            </a:p>
          </p:txBody>
        </p:sp>
        <p:sp>
          <p:nvSpPr>
            <p:cNvPr id="11" name="Rounded Rectangle 10"/>
            <p:cNvSpPr/>
            <p:nvPr/>
          </p:nvSpPr>
          <p:spPr>
            <a:xfrm>
              <a:off x="2111970" y="2482878"/>
              <a:ext cx="2174182" cy="68013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dk1"/>
                  </a:solidFill>
                  <a:latin typeface="+mj-lt"/>
                </a:rPr>
                <a:t>Individual</a:t>
              </a:r>
            </a:p>
          </p:txBody>
        </p:sp>
        <p:sp>
          <p:nvSpPr>
            <p:cNvPr id="12" name="Rounded Rectangle 11"/>
            <p:cNvSpPr/>
            <p:nvPr/>
          </p:nvSpPr>
          <p:spPr>
            <a:xfrm>
              <a:off x="5681024" y="2482878"/>
              <a:ext cx="2174182" cy="6911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dk1"/>
                  </a:solidFill>
                  <a:latin typeface="+mj-lt"/>
                </a:rPr>
                <a:t>Policy Membership</a:t>
              </a:r>
            </a:p>
          </p:txBody>
        </p:sp>
        <p:sp>
          <p:nvSpPr>
            <p:cNvPr id="13" name="Rounded Rectangle 12"/>
            <p:cNvSpPr/>
            <p:nvPr/>
          </p:nvSpPr>
          <p:spPr>
            <a:xfrm>
              <a:off x="1129105" y="3593600"/>
              <a:ext cx="1786895" cy="48913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600" dirty="0">
                  <a:latin typeface="+mj-lt"/>
                </a:rPr>
                <a:t>Administrator</a:t>
              </a:r>
            </a:p>
          </p:txBody>
        </p:sp>
        <p:sp>
          <p:nvSpPr>
            <p:cNvPr id="14" name="Rounded Rectangle 13"/>
            <p:cNvSpPr/>
            <p:nvPr/>
          </p:nvSpPr>
          <p:spPr>
            <a:xfrm>
              <a:off x="3894129" y="3596948"/>
              <a:ext cx="1786895" cy="48913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dk1"/>
                  </a:solidFill>
                  <a:latin typeface="+mj-lt"/>
                </a:rPr>
                <a:t>User</a:t>
              </a:r>
            </a:p>
          </p:txBody>
        </p:sp>
        <p:sp>
          <p:nvSpPr>
            <p:cNvPr id="15" name="Rounded Rectangle 14"/>
            <p:cNvSpPr/>
            <p:nvPr/>
          </p:nvSpPr>
          <p:spPr>
            <a:xfrm>
              <a:off x="6726552" y="3586557"/>
              <a:ext cx="1786895" cy="48913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dk1"/>
                  </a:solidFill>
                  <a:latin typeface="+mj-lt"/>
                </a:rPr>
                <a:t>Policies </a:t>
              </a:r>
              <a:r>
                <a:rPr lang="en-US" dirty="0">
                  <a:solidFill>
                    <a:schemeClr val="dk1"/>
                  </a:solidFill>
                  <a:latin typeface="+mj-lt"/>
                </a:rPr>
                <a:t>List</a:t>
              </a:r>
            </a:p>
          </p:txBody>
        </p:sp>
        <p:cxnSp>
          <p:nvCxnSpPr>
            <p:cNvPr id="17" name="Straight Arrow Connector 16"/>
            <p:cNvCxnSpPr>
              <a:stCxn id="10" idx="2"/>
              <a:endCxn id="11" idx="0"/>
            </p:cNvCxnSpPr>
            <p:nvPr/>
          </p:nvCxnSpPr>
          <p:spPr>
            <a:xfrm flipH="1">
              <a:off x="3199061" y="2135694"/>
              <a:ext cx="1643931" cy="347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1" idx="2"/>
              <a:endCxn id="13" idx="0"/>
            </p:cNvCxnSpPr>
            <p:nvPr/>
          </p:nvCxnSpPr>
          <p:spPr>
            <a:xfrm flipH="1">
              <a:off x="2022553" y="3163008"/>
              <a:ext cx="1176508" cy="4305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2"/>
              <a:endCxn id="14" idx="0"/>
            </p:cNvCxnSpPr>
            <p:nvPr/>
          </p:nvCxnSpPr>
          <p:spPr>
            <a:xfrm>
              <a:off x="3199061" y="3163008"/>
              <a:ext cx="1588516" cy="4339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2"/>
              <a:endCxn id="12" idx="0"/>
            </p:cNvCxnSpPr>
            <p:nvPr/>
          </p:nvCxnSpPr>
          <p:spPr>
            <a:xfrm>
              <a:off x="4842992" y="2135694"/>
              <a:ext cx="1925123" cy="347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2" idx="2"/>
              <a:endCxn id="15" idx="0"/>
            </p:cNvCxnSpPr>
            <p:nvPr/>
          </p:nvCxnSpPr>
          <p:spPr>
            <a:xfrm>
              <a:off x="6768115" y="3173978"/>
              <a:ext cx="851885" cy="412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Content Placeholder 3"/>
            <p:cNvSpPr txBox="1">
              <a:spLocks/>
            </p:cNvSpPr>
            <p:nvPr/>
          </p:nvSpPr>
          <p:spPr>
            <a:xfrm>
              <a:off x="827588" y="4115782"/>
              <a:ext cx="2735153" cy="2162444"/>
            </a:xfrm>
            <a:prstGeom prst="rect">
              <a:avLst/>
            </a:prstGeom>
          </p:spPr>
          <p:txBody>
            <a:bodyPr vert="horz" lIns="91440" tIns="45720" rIns="91440" bIns="45720" rtlCol="0">
              <a:no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20040" indent="0">
                <a:buSzPct val="100000"/>
                <a:buNone/>
              </a:pPr>
              <a:r>
                <a:rPr lang="en-US" sz="2200" dirty="0">
                  <a:latin typeface="+mn-lt"/>
                </a:rPr>
                <a:t>Administrators: </a:t>
              </a:r>
            </a:p>
            <a:p>
              <a:pPr indent="-411480">
                <a:buSzPct val="100000"/>
              </a:pPr>
              <a:r>
                <a:rPr lang="en-US" sz="2200" dirty="0">
                  <a:latin typeface="+mn-lt"/>
                </a:rPr>
                <a:t>Have access to all features and elements regardless of Organization membership</a:t>
              </a:r>
            </a:p>
            <a:p>
              <a:pPr indent="-411480">
                <a:buSzPct val="100000"/>
              </a:pPr>
              <a:r>
                <a:rPr lang="en-US" sz="2200" dirty="0">
                  <a:latin typeface="+mn-lt"/>
                </a:rPr>
                <a:t>Belong to a Primary Organization and can have additional Organization membership</a:t>
              </a:r>
            </a:p>
          </p:txBody>
        </p:sp>
        <p:sp>
          <p:nvSpPr>
            <p:cNvPr id="51" name="Content Placeholder 3"/>
            <p:cNvSpPr txBox="1">
              <a:spLocks/>
            </p:cNvSpPr>
            <p:nvPr/>
          </p:nvSpPr>
          <p:spPr>
            <a:xfrm>
              <a:off x="3710279" y="4163260"/>
              <a:ext cx="2542196" cy="2055994"/>
            </a:xfrm>
            <a:prstGeom prst="rect">
              <a:avLst/>
            </a:prstGeom>
          </p:spPr>
          <p:txBody>
            <a:bodyPr vert="horz" lIns="91440" tIns="45720" rIns="91440" bIns="45720"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20040" indent="0">
                <a:buSzPct val="100000"/>
                <a:buNone/>
              </a:pPr>
              <a:r>
                <a:rPr lang="en-US" sz="2200" dirty="0">
                  <a:latin typeface="+mn-lt"/>
                </a:rPr>
                <a:t>Users:</a:t>
              </a:r>
            </a:p>
            <a:p>
              <a:pPr indent="-411480">
                <a:buSzPct val="100000"/>
              </a:pPr>
              <a:r>
                <a:rPr lang="en-US" sz="2200" dirty="0">
                  <a:latin typeface="+mn-lt"/>
                </a:rPr>
                <a:t>Subject to the Privilege Keys selected in this User Account</a:t>
              </a:r>
            </a:p>
            <a:p>
              <a:pPr indent="-411480">
                <a:buSzPct val="100000"/>
              </a:pPr>
              <a:r>
                <a:rPr lang="en-US" sz="2200" dirty="0">
                  <a:latin typeface="+mn-lt"/>
                </a:rPr>
                <a:t>Belongs to a Primary Organization and can have additional Organization membership</a:t>
              </a:r>
            </a:p>
          </p:txBody>
        </p:sp>
        <p:sp>
          <p:nvSpPr>
            <p:cNvPr id="52" name="Content Placeholder 3"/>
            <p:cNvSpPr txBox="1">
              <a:spLocks/>
            </p:cNvSpPr>
            <p:nvPr/>
          </p:nvSpPr>
          <p:spPr>
            <a:xfrm>
              <a:off x="6494488" y="4163260"/>
              <a:ext cx="2542196" cy="2055994"/>
            </a:xfrm>
            <a:prstGeom prst="rect">
              <a:avLst/>
            </a:prstGeom>
          </p:spPr>
          <p:txBody>
            <a:bodyPr vert="horz" lIns="91440" tIns="45720" rIns="91440" bIns="45720"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20040" indent="0">
                <a:buSzPct val="100000"/>
                <a:buNone/>
              </a:pPr>
              <a:r>
                <a:rPr lang="en-US" sz="2200" dirty="0">
                  <a:latin typeface="+mn-lt"/>
                </a:rPr>
                <a:t>Policy List:</a:t>
              </a:r>
            </a:p>
            <a:p>
              <a:pPr indent="-411480">
                <a:buSzPct val="100000"/>
              </a:pPr>
              <a:r>
                <a:rPr lang="en-US" sz="2200" dirty="0">
                  <a:latin typeface="+mn-lt"/>
                </a:rPr>
                <a:t>This is a User Account that has been dynamically aligned or been assigned to a User Policy</a:t>
              </a:r>
            </a:p>
          </p:txBody>
        </p:sp>
      </p:grpSp>
      <p:sp>
        <p:nvSpPr>
          <p:cNvPr id="22" name="TextBox 21"/>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Tree>
    <p:extLst>
      <p:ext uri="{BB962C8B-B14F-4D97-AF65-F5344CB8AC3E}">
        <p14:creationId xmlns:p14="http://schemas.microsoft.com/office/powerpoint/2010/main" val="22530552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70" y="1132244"/>
            <a:ext cx="14291592" cy="4098006"/>
          </a:xfrm>
        </p:spPr>
        <p:txBody>
          <a:bodyPr>
            <a:normAutofit lnSpcReduction="10000"/>
          </a:bodyPr>
          <a:lstStyle/>
          <a:p>
            <a:pPr marL="0" indent="0">
              <a:buNone/>
            </a:pPr>
            <a:r>
              <a:rPr lang="en-US" dirty="0" smtClean="0"/>
              <a:t>There are four ways of creating User Accounts:</a:t>
            </a:r>
          </a:p>
          <a:p>
            <a:pPr marL="0" indent="0">
              <a:buNone/>
            </a:pPr>
            <a:endParaRPr lang="en-US" dirty="0" smtClean="0"/>
          </a:p>
          <a:p>
            <a:r>
              <a:rPr lang="en-US" i="1" dirty="0" smtClean="0">
                <a:solidFill>
                  <a:schemeClr val="accent1"/>
                </a:solidFill>
              </a:rPr>
              <a:t>Registry &gt; Accounts &gt; User Accounts</a:t>
            </a:r>
            <a:r>
              <a:rPr lang="en-US" dirty="0" smtClean="0">
                <a:solidFill>
                  <a:schemeClr val="accent1"/>
                </a:solidFill>
              </a:rPr>
              <a:t> </a:t>
            </a:r>
            <a:r>
              <a:rPr lang="en-US" i="1" dirty="0" smtClean="0">
                <a:solidFill>
                  <a:schemeClr val="accent1"/>
                </a:solidFill>
              </a:rPr>
              <a:t>&gt; Create</a:t>
            </a:r>
            <a:endParaRPr lang="en-US" dirty="0" smtClean="0">
              <a:solidFill>
                <a:schemeClr val="accent1"/>
              </a:solidFill>
            </a:endParaRPr>
          </a:p>
          <a:p>
            <a:r>
              <a:rPr lang="en-US" dirty="0" smtClean="0"/>
              <a:t>Automatic User Account creation via LDAP/AD authentication with User Policy alignment</a:t>
            </a:r>
          </a:p>
          <a:p>
            <a:r>
              <a:rPr lang="en-US" dirty="0" smtClean="0"/>
              <a:t>From an Organization Record: </a:t>
            </a:r>
            <a:r>
              <a:rPr lang="en-US" i="1" dirty="0" smtClean="0">
                <a:solidFill>
                  <a:schemeClr val="accent1"/>
                </a:solidFill>
              </a:rPr>
              <a:t>Actions&gt;Add New Account</a:t>
            </a:r>
          </a:p>
          <a:p>
            <a:r>
              <a:rPr lang="en-US" dirty="0" smtClean="0"/>
              <a:t>API resource “/account”</a:t>
            </a:r>
          </a:p>
          <a:p>
            <a:pPr marL="731520" lvl="1" indent="0">
              <a:buNone/>
            </a:pPr>
            <a:endParaRPr lang="en-US" dirty="0"/>
          </a:p>
        </p:txBody>
      </p:sp>
      <p:sp>
        <p:nvSpPr>
          <p:cNvPr id="2" name="Title 1"/>
          <p:cNvSpPr>
            <a:spLocks noGrp="1"/>
          </p:cNvSpPr>
          <p:nvPr>
            <p:ph type="title"/>
          </p:nvPr>
        </p:nvSpPr>
        <p:spPr/>
        <p:txBody>
          <a:bodyPr/>
          <a:lstStyle/>
          <a:p>
            <a:r>
              <a:rPr lang="en-US" dirty="0" smtClean="0"/>
              <a:t>User Accounts: Create</a:t>
            </a:r>
            <a:endParaRPr lang="en-US" dirty="0"/>
          </a:p>
        </p:txBody>
      </p:sp>
      <p:sp>
        <p:nvSpPr>
          <p:cNvPr id="5" name="Slide Number Placeholder 4"/>
          <p:cNvSpPr>
            <a:spLocks noGrp="1"/>
          </p:cNvSpPr>
          <p:nvPr>
            <p:ph type="sldNum" sz="quarter" idx="4"/>
          </p:nvPr>
        </p:nvSpPr>
        <p:spPr/>
        <p:txBody>
          <a:bodyPr/>
          <a:lstStyle/>
          <a:p>
            <a:fld id="{59FBCBD5-A728-384D-A41B-B8C6FE40EEBE}" type="slidenum">
              <a:rPr lang="en-US" smtClean="0"/>
              <a:pPr/>
              <a:t>36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893" y="5787009"/>
            <a:ext cx="3303270" cy="2849880"/>
          </a:xfrm>
          <a:prstGeom prst="rect">
            <a:avLst/>
          </a:prstGeom>
        </p:spPr>
      </p:pic>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12948464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59FBCBD5-A728-384D-A41B-B8C6FE40EEBE}" type="slidenum">
              <a:rPr lang="en-US" smtClean="0"/>
              <a:pPr/>
              <a:t>37</a:t>
            </a:fld>
            <a:endParaRPr lang="en-US" dirty="0"/>
          </a:p>
        </p:txBody>
      </p:sp>
      <p:sp>
        <p:nvSpPr>
          <p:cNvPr id="2" name="Title 1"/>
          <p:cNvSpPr>
            <a:spLocks noGrp="1"/>
          </p:cNvSpPr>
          <p:nvPr>
            <p:ph type="title"/>
          </p:nvPr>
        </p:nvSpPr>
        <p:spPr/>
        <p:txBody>
          <a:bodyPr/>
          <a:lstStyle/>
          <a:p>
            <a:r>
              <a:rPr lang="en-US" dirty="0" smtClean="0"/>
              <a:t>User Accounts: Registry</a:t>
            </a:r>
            <a:endParaRPr lang="en-US" dirty="0"/>
          </a:p>
        </p:txBody>
      </p:sp>
      <p:sp>
        <p:nvSpPr>
          <p:cNvPr id="3" name="Content Placeholder 2"/>
          <p:cNvSpPr>
            <a:spLocks noGrp="1"/>
          </p:cNvSpPr>
          <p:nvPr>
            <p:ph sz="quarter" idx="10"/>
          </p:nvPr>
        </p:nvSpPr>
        <p:spPr>
          <a:xfrm>
            <a:off x="777241" y="3998513"/>
            <a:ext cx="14191894" cy="4265377"/>
          </a:xfrm>
        </p:spPr>
        <p:txBody>
          <a:bodyPr>
            <a:normAutofit lnSpcReduction="10000"/>
          </a:bodyPr>
          <a:lstStyle/>
          <a:p>
            <a:r>
              <a:rPr lang="en-US" dirty="0" smtClean="0"/>
              <a:t>Lists out all of the Accounts, both User and Administrator</a:t>
            </a:r>
          </a:p>
          <a:p>
            <a:r>
              <a:rPr lang="en-US" dirty="0" smtClean="0"/>
              <a:t>“State” – either Active or Suspended (not allowed to log in)</a:t>
            </a:r>
          </a:p>
          <a:p>
            <a:r>
              <a:rPr lang="en-US" dirty="0" smtClean="0"/>
              <a:t>Bulk Actions</a:t>
            </a:r>
          </a:p>
          <a:p>
            <a:pPr lvl="1"/>
            <a:r>
              <a:rPr lang="en-US" dirty="0" smtClean="0"/>
              <a:t>Delete</a:t>
            </a:r>
          </a:p>
          <a:p>
            <a:pPr lvl="1"/>
            <a:r>
              <a:rPr lang="en-US" dirty="0" smtClean="0"/>
              <a:t>Require/Remove LDAP/AD Authentication</a:t>
            </a:r>
          </a:p>
          <a:p>
            <a:pPr lvl="1"/>
            <a:r>
              <a:rPr lang="en-US" dirty="0" smtClean="0"/>
              <a:t>Change Brand</a:t>
            </a:r>
          </a:p>
          <a:p>
            <a:pPr lvl="1"/>
            <a:r>
              <a:rPr lang="en-US" dirty="0" smtClean="0"/>
              <a:t>Change User Policy To</a:t>
            </a:r>
          </a:p>
        </p:txBody>
      </p:sp>
      <p:sp>
        <p:nvSpPr>
          <p:cNvPr id="4" name="Text Placeholder 3"/>
          <p:cNvSpPr>
            <a:spLocks noGrp="1"/>
          </p:cNvSpPr>
          <p:nvPr>
            <p:ph type="body" sz="quarter" idx="11"/>
          </p:nvPr>
        </p:nvSpPr>
        <p:spPr>
          <a:xfrm>
            <a:off x="777240" y="1108114"/>
            <a:ext cx="14519275" cy="642620"/>
          </a:xfrm>
        </p:spPr>
        <p:txBody>
          <a:bodyPr>
            <a:normAutofit fontScale="92500" lnSpcReduction="10000"/>
          </a:bodyPr>
          <a:lstStyle/>
          <a:p>
            <a:r>
              <a:rPr lang="en-US" dirty="0" smtClean="0"/>
              <a:t>Registry &gt; Accounts &gt; User Accounts</a:t>
            </a:r>
            <a:endParaRPr lang="en-US" dirty="0"/>
          </a:p>
        </p:txBody>
      </p:sp>
      <p:pic>
        <p:nvPicPr>
          <p:cNvPr id="7" name="Picture 6"/>
          <p:cNvPicPr>
            <a:picLocks noChangeAspect="1"/>
          </p:cNvPicPr>
          <p:nvPr/>
        </p:nvPicPr>
        <p:blipFill>
          <a:blip r:embed="rId2"/>
          <a:stretch>
            <a:fillRect/>
          </a:stretch>
        </p:blipFill>
        <p:spPr>
          <a:xfrm>
            <a:off x="777241" y="2150921"/>
            <a:ext cx="14191894" cy="16359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3676" y="6306182"/>
            <a:ext cx="3065459" cy="3015368"/>
          </a:xfrm>
          <a:prstGeom prst="rect">
            <a:avLst/>
          </a:prstGeom>
          <a:ln>
            <a:solidFill>
              <a:schemeClr val="tx2"/>
            </a:solidFill>
          </a:ln>
        </p:spPr>
      </p:pic>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33799263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70" y="1387025"/>
            <a:ext cx="14291592" cy="7710843"/>
          </a:xfrm>
        </p:spPr>
        <p:txBody>
          <a:bodyPr>
            <a:normAutofit/>
          </a:bodyPr>
          <a:lstStyle/>
          <a:p>
            <a:pPr marL="0" indent="0">
              <a:buNone/>
            </a:pPr>
            <a:r>
              <a:rPr lang="en-US" sz="3200" dirty="0">
                <a:solidFill>
                  <a:schemeClr val="accent1"/>
                </a:solidFill>
              </a:rPr>
              <a:t>System &gt; Monitor &gt; Access Logs</a:t>
            </a:r>
          </a:p>
          <a:p>
            <a:r>
              <a:rPr lang="en-US" sz="2800" dirty="0"/>
              <a:t>Displays log-in user, session information, state, login time, session duration</a:t>
            </a:r>
          </a:p>
          <a:p>
            <a:r>
              <a:rPr lang="en-US" sz="2800" dirty="0"/>
              <a:t>A session can be “Killed” (Select Action). This means that the session is expired and the next time that user loads a page they will be directed to the </a:t>
            </a:r>
            <a:r>
              <a:rPr lang="en-US" sz="2800" dirty="0" smtClean="0"/>
              <a:t>ScienceLogic log-in </a:t>
            </a:r>
            <a:r>
              <a:rPr lang="en-US" sz="2800" dirty="0"/>
              <a:t>page</a:t>
            </a:r>
          </a:p>
          <a:p>
            <a:r>
              <a:rPr lang="en-US" sz="2800" dirty="0"/>
              <a:t>The [Lockouts] button </a:t>
            </a:r>
            <a:r>
              <a:rPr lang="en-US" sz="2800" dirty="0" smtClean="0"/>
              <a:t>provides list of users currently </a:t>
            </a:r>
            <a:r>
              <a:rPr lang="en-US" sz="2800" dirty="0"/>
              <a:t>locked out due to excessive </a:t>
            </a:r>
            <a:r>
              <a:rPr lang="en-US" sz="2800" dirty="0" smtClean="0"/>
              <a:t>login attempts</a:t>
            </a:r>
            <a:r>
              <a:rPr lang="en-US" sz="2800" dirty="0"/>
              <a:t>. </a:t>
            </a:r>
            <a:r>
              <a:rPr lang="en-US" sz="2800" dirty="0" smtClean="0"/>
              <a:t>“Bomb” icon will remove the lockout.</a:t>
            </a:r>
          </a:p>
          <a:p>
            <a:r>
              <a:rPr lang="en-US" sz="2800" dirty="0" smtClean="0"/>
              <a:t>Access Logs data retention set at </a:t>
            </a:r>
            <a:r>
              <a:rPr lang="en-US" sz="2800" dirty="0" smtClean="0">
                <a:solidFill>
                  <a:schemeClr val="accent1"/>
                </a:solidFill>
              </a:rPr>
              <a:t>System &gt; Settings &gt; Data Retention &gt; Audit Logs</a:t>
            </a:r>
            <a:endParaRPr lang="en-US" sz="2800" dirty="0">
              <a:solidFill>
                <a:schemeClr val="accent1"/>
              </a:solidFill>
            </a:endParaRPr>
          </a:p>
        </p:txBody>
      </p:sp>
      <p:sp>
        <p:nvSpPr>
          <p:cNvPr id="2" name="Title 1"/>
          <p:cNvSpPr>
            <a:spLocks noGrp="1"/>
          </p:cNvSpPr>
          <p:nvPr>
            <p:ph type="title"/>
          </p:nvPr>
        </p:nvSpPr>
        <p:spPr/>
        <p:txBody>
          <a:bodyPr/>
          <a:lstStyle/>
          <a:p>
            <a:r>
              <a:rPr lang="en-US" dirty="0" smtClean="0"/>
              <a:t>User Accounts: Access Logs</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38</a:t>
            </a:fld>
            <a:endParaRPr lang="en-US" dirty="0"/>
          </a:p>
        </p:txBody>
      </p:sp>
      <p:sp>
        <p:nvSpPr>
          <p:cNvPr id="7" name="TextBox 6"/>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760" y="6515614"/>
            <a:ext cx="13126011" cy="1352035"/>
          </a:xfrm>
          <a:prstGeom prst="rect">
            <a:avLst/>
          </a:prstGeom>
        </p:spPr>
      </p:pic>
      <p:sp>
        <p:nvSpPr>
          <p:cNvPr id="6" name="Oval 5"/>
          <p:cNvSpPr/>
          <p:nvPr/>
        </p:nvSpPr>
        <p:spPr>
          <a:xfrm>
            <a:off x="11296650" y="6343650"/>
            <a:ext cx="1276350" cy="628650"/>
          </a:xfrm>
          <a:prstGeom prst="ellipse">
            <a:avLst/>
          </a:prstGeom>
          <a:noFill/>
          <a:ln w="349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8223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70" y="1387025"/>
            <a:ext cx="14291592" cy="7710843"/>
          </a:xfrm>
        </p:spPr>
        <p:txBody>
          <a:bodyPr>
            <a:normAutofit/>
          </a:bodyPr>
          <a:lstStyle/>
          <a:p>
            <a:pPr marL="0" indent="0">
              <a:buNone/>
            </a:pPr>
            <a:r>
              <a:rPr lang="en-US" sz="3200" dirty="0" smtClean="0">
                <a:solidFill>
                  <a:schemeClr val="accent1"/>
                </a:solidFill>
              </a:rPr>
              <a:t>System </a:t>
            </a:r>
            <a:r>
              <a:rPr lang="en-US" sz="3200" dirty="0">
                <a:solidFill>
                  <a:schemeClr val="accent1"/>
                </a:solidFill>
              </a:rPr>
              <a:t>&gt; Settings &gt; Behavior</a:t>
            </a:r>
          </a:p>
          <a:p>
            <a:r>
              <a:rPr lang="en-US" sz="2800" dirty="0"/>
              <a:t>Account Lockout Type – by Username, IP address, and both</a:t>
            </a:r>
          </a:p>
          <a:p>
            <a:r>
              <a:rPr lang="en-US" sz="2800" dirty="0"/>
              <a:t>Lockout Attempts – how many bad attempts before lockout</a:t>
            </a:r>
          </a:p>
          <a:p>
            <a:r>
              <a:rPr lang="en-US" sz="2800" dirty="0"/>
              <a:t>Login Delay – 1 to 10 seconds</a:t>
            </a:r>
          </a:p>
          <a:p>
            <a:r>
              <a:rPr lang="en-US" sz="2800" dirty="0"/>
              <a:t>Single Instance Login (Admins) </a:t>
            </a:r>
            <a:r>
              <a:rPr lang="en-US" sz="2800" dirty="0" smtClean="0"/>
              <a:t>–only </a:t>
            </a:r>
            <a:r>
              <a:rPr lang="en-US" sz="2800" dirty="0"/>
              <a:t>one instance of the account can be logged in </a:t>
            </a:r>
            <a:endParaRPr lang="en-US" sz="2800" dirty="0" smtClean="0"/>
          </a:p>
          <a:p>
            <a:r>
              <a:rPr lang="en-US" sz="2800" dirty="0" smtClean="0"/>
              <a:t>Single </a:t>
            </a:r>
            <a:r>
              <a:rPr lang="en-US" sz="2800" dirty="0"/>
              <a:t>Instance Login (Users) </a:t>
            </a:r>
            <a:r>
              <a:rPr lang="en-US" sz="2800" dirty="0" smtClean="0"/>
              <a:t>– only </a:t>
            </a:r>
            <a:r>
              <a:rPr lang="en-US" sz="2800" dirty="0"/>
              <a:t>one instance of the account can be logged </a:t>
            </a:r>
            <a:r>
              <a:rPr lang="en-US" sz="2800" dirty="0" smtClean="0"/>
              <a:t>in</a:t>
            </a:r>
          </a:p>
          <a:p>
            <a:r>
              <a:rPr lang="en-US" sz="2800" dirty="0" smtClean="0"/>
              <a:t>Account </a:t>
            </a:r>
            <a:r>
              <a:rPr lang="en-US" sz="2800" dirty="0"/>
              <a:t>Lockout Duration – </a:t>
            </a:r>
            <a:r>
              <a:rPr lang="en-US" sz="2800" dirty="0" smtClean="0"/>
              <a:t>1 to 24 </a:t>
            </a:r>
            <a:r>
              <a:rPr lang="en-US" sz="2800" dirty="0"/>
              <a:t>hours</a:t>
            </a:r>
          </a:p>
          <a:p>
            <a:r>
              <a:rPr lang="en-US" sz="2800" dirty="0"/>
              <a:t>Lockout Contact Information – phone number shown to locked out users</a:t>
            </a:r>
          </a:p>
          <a:p>
            <a:endParaRPr lang="en-US" sz="2900" dirty="0"/>
          </a:p>
          <a:p>
            <a:endParaRPr lang="en-US" sz="3000" dirty="0"/>
          </a:p>
          <a:p>
            <a:endParaRPr lang="en-US" sz="3400" dirty="0"/>
          </a:p>
          <a:p>
            <a:endParaRPr lang="en-US" dirty="0"/>
          </a:p>
          <a:p>
            <a:endParaRPr lang="en-US" dirty="0"/>
          </a:p>
        </p:txBody>
      </p:sp>
      <p:sp>
        <p:nvSpPr>
          <p:cNvPr id="2" name="Title 1"/>
          <p:cNvSpPr>
            <a:spLocks noGrp="1"/>
          </p:cNvSpPr>
          <p:nvPr>
            <p:ph type="title"/>
          </p:nvPr>
        </p:nvSpPr>
        <p:spPr/>
        <p:txBody>
          <a:bodyPr/>
          <a:lstStyle/>
          <a:p>
            <a:r>
              <a:rPr lang="en-US" dirty="0" smtClean="0"/>
              <a:t>User Accounts: Lockouts</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39</a:t>
            </a:fld>
            <a:endParaRPr lang="en-US" dirty="0"/>
          </a:p>
        </p:txBody>
      </p:sp>
      <p:sp>
        <p:nvSpPr>
          <p:cNvPr id="7" name="TextBox 6"/>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002" y="5413896"/>
            <a:ext cx="6156197" cy="3804162"/>
          </a:xfrm>
          <a:prstGeom prst="rect">
            <a:avLst/>
          </a:prstGeom>
        </p:spPr>
      </p:pic>
    </p:spTree>
    <p:extLst>
      <p:ext uri="{BB962C8B-B14F-4D97-AF65-F5344CB8AC3E}">
        <p14:creationId xmlns:p14="http://schemas.microsoft.com/office/powerpoint/2010/main" val="3819169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solidFill>
                  <a:schemeClr val="tx1">
                    <a:lumMod val="50000"/>
                  </a:schemeClr>
                </a:solidFill>
              </a:rPr>
              <a:t>Form Fields  </a:t>
            </a:r>
          </a:p>
          <a:p>
            <a:r>
              <a:rPr lang="en-US" dirty="0" smtClean="0">
                <a:solidFill>
                  <a:schemeClr val="tx1">
                    <a:lumMod val="50000"/>
                  </a:schemeClr>
                </a:solidFill>
              </a:rPr>
              <a:t>Navigation Bars</a:t>
            </a:r>
          </a:p>
          <a:p>
            <a:r>
              <a:rPr lang="en-US" dirty="0" smtClean="0">
                <a:solidFill>
                  <a:schemeClr val="tx1">
                    <a:lumMod val="50000"/>
                  </a:schemeClr>
                </a:solidFill>
              </a:rPr>
              <a:t>Navigation Tabs</a:t>
            </a:r>
          </a:p>
          <a:p>
            <a:r>
              <a:rPr lang="en-US" dirty="0" smtClean="0">
                <a:solidFill>
                  <a:schemeClr val="tx1">
                    <a:lumMod val="50000"/>
                  </a:schemeClr>
                </a:solidFill>
              </a:rPr>
              <a:t>Select Objects </a:t>
            </a:r>
          </a:p>
          <a:p>
            <a:r>
              <a:rPr lang="en-US" dirty="0" smtClean="0">
                <a:solidFill>
                  <a:schemeClr val="tx1">
                    <a:lumMod val="50000"/>
                  </a:schemeClr>
                </a:solidFill>
              </a:rPr>
              <a:t>Themes </a:t>
            </a:r>
          </a:p>
          <a:p>
            <a:r>
              <a:rPr lang="en-US" dirty="0" smtClean="0">
                <a:solidFill>
                  <a:schemeClr val="tx1">
                    <a:lumMod val="50000"/>
                  </a:schemeClr>
                </a:solidFill>
              </a:rPr>
              <a:t>Per </a:t>
            </a:r>
            <a:r>
              <a:rPr lang="en-US" dirty="0">
                <a:solidFill>
                  <a:schemeClr val="tx1">
                    <a:lumMod val="50000"/>
                  </a:schemeClr>
                </a:solidFill>
              </a:rPr>
              <a:t>Hostname </a:t>
            </a:r>
            <a:r>
              <a:rPr lang="en-US" dirty="0" smtClean="0">
                <a:solidFill>
                  <a:schemeClr val="tx1">
                    <a:lumMod val="50000"/>
                  </a:schemeClr>
                </a:solidFill>
              </a:rPr>
              <a:t>Themes</a:t>
            </a:r>
          </a:p>
          <a:p>
            <a:r>
              <a:rPr lang="en-US" dirty="0" smtClean="0">
                <a:solidFill>
                  <a:schemeClr val="tx1">
                    <a:lumMod val="50000"/>
                  </a:schemeClr>
                </a:solidFill>
              </a:rPr>
              <a:t>Resources</a:t>
            </a:r>
          </a:p>
          <a:p>
            <a:r>
              <a:rPr lang="en-US" dirty="0" smtClean="0">
                <a:solidFill>
                  <a:schemeClr val="tx1">
                    <a:lumMod val="50000"/>
                  </a:schemeClr>
                </a:solidFill>
              </a:rPr>
              <a:t>Labs and Questions</a:t>
            </a:r>
          </a:p>
          <a:p>
            <a:pPr marL="0" indent="0">
              <a:buNone/>
            </a:pPr>
            <a:endParaRPr lang="en-US" dirty="0" smtClean="0">
              <a:solidFill>
                <a:schemeClr val="tx1">
                  <a:lumMod val="50000"/>
                </a:schemeClr>
              </a:solidFill>
            </a:endParaRPr>
          </a:p>
          <a:p>
            <a:endParaRPr lang="en-US" dirty="0" smtClean="0"/>
          </a:p>
          <a:p>
            <a:endParaRPr lang="en-US" dirty="0"/>
          </a:p>
        </p:txBody>
      </p:sp>
      <p:sp>
        <p:nvSpPr>
          <p:cNvPr id="7" name="Title 6"/>
          <p:cNvSpPr>
            <a:spLocks noGrp="1"/>
          </p:cNvSpPr>
          <p:nvPr>
            <p:ph type="title"/>
          </p:nvPr>
        </p:nvSpPr>
        <p:spPr>
          <a:xfrm>
            <a:off x="475969" y="1"/>
            <a:ext cx="13577116" cy="1061720"/>
          </a:xfrm>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2" name="Slide Number Placeholder 1"/>
          <p:cNvSpPr>
            <a:spLocks noGrp="1"/>
          </p:cNvSpPr>
          <p:nvPr>
            <p:ph type="sldNum" sz="quarter" idx="4"/>
          </p:nvPr>
        </p:nvSpPr>
        <p:spPr>
          <a:xfrm>
            <a:off x="11575518" y="9582881"/>
            <a:ext cx="3627120" cy="396535"/>
          </a:xfrm>
        </p:spPr>
        <p:txBody>
          <a:bodyPr/>
          <a:lstStyle/>
          <a:p>
            <a:fld id="{59FBCBD5-A728-384D-A41B-B8C6FE40EEBE}" type="slidenum">
              <a:rPr lang="en-US" smtClean="0"/>
              <a:pPr/>
              <a:t>4</a:t>
            </a:fld>
            <a:endParaRPr lang="en-US" dirty="0"/>
          </a:p>
        </p:txBody>
      </p:sp>
      <p:pic>
        <p:nvPicPr>
          <p:cNvPr id="4" name="Picture 3"/>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575518" y="6724576"/>
            <a:ext cx="2040255" cy="2165350"/>
          </a:xfrm>
          <a:prstGeom prst="rect">
            <a:avLst/>
          </a:prstGeom>
        </p:spPr>
      </p:pic>
      <p:sp>
        <p:nvSpPr>
          <p:cNvPr id="6" name="TextBox 5"/>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178" b="2"/>
          <a:stretch/>
        </p:blipFill>
        <p:spPr>
          <a:xfrm>
            <a:off x="7415408" y="1061721"/>
            <a:ext cx="8129392" cy="8357852"/>
          </a:xfrm>
          <a:prstGeom prst="rect">
            <a:avLst/>
          </a:prstGeom>
        </p:spPr>
      </p:pic>
    </p:spTree>
    <p:extLst>
      <p:ext uri="{BB962C8B-B14F-4D97-AF65-F5344CB8AC3E}">
        <p14:creationId xmlns:p14="http://schemas.microsoft.com/office/powerpoint/2010/main" val="25441733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154" y="1110227"/>
            <a:ext cx="15166861" cy="2330177"/>
          </a:xfrm>
        </p:spPr>
        <p:txBody>
          <a:bodyPr>
            <a:normAutofit/>
          </a:bodyPr>
          <a:lstStyle/>
          <a:p>
            <a:pPr marL="0" indent="0">
              <a:buNone/>
            </a:pPr>
            <a:r>
              <a:rPr lang="en-US" sz="2900" dirty="0"/>
              <a:t>Create a new user account from </a:t>
            </a:r>
            <a:r>
              <a:rPr lang="en-US" sz="2900" dirty="0">
                <a:solidFill>
                  <a:schemeClr val="accent1"/>
                </a:solidFill>
              </a:rPr>
              <a:t>Registry &gt; Accounts &gt; User Accounts</a:t>
            </a:r>
            <a:r>
              <a:rPr lang="en-US" sz="2900" dirty="0"/>
              <a:t> or from the  </a:t>
            </a:r>
            <a:r>
              <a:rPr lang="en-US" sz="2900" dirty="0">
                <a:solidFill>
                  <a:schemeClr val="accent1"/>
                </a:solidFill>
              </a:rPr>
              <a:t>Organizational Summary Page &gt; Accounts Tab</a:t>
            </a:r>
            <a:r>
              <a:rPr lang="en-US" sz="2900" dirty="0"/>
              <a:t>. Creating f</a:t>
            </a:r>
            <a:r>
              <a:rPr lang="en-US" sz="2900" dirty="0" smtClean="0"/>
              <a:t>rom </a:t>
            </a:r>
            <a:r>
              <a:rPr lang="en-US" sz="2900" dirty="0"/>
              <a:t>the Organization will automatically associate the user with the organization from which you created the account.</a:t>
            </a:r>
          </a:p>
        </p:txBody>
      </p:sp>
      <p:sp>
        <p:nvSpPr>
          <p:cNvPr id="3" name="Title 2"/>
          <p:cNvSpPr>
            <a:spLocks noGrp="1"/>
          </p:cNvSpPr>
          <p:nvPr>
            <p:ph type="title"/>
          </p:nvPr>
        </p:nvSpPr>
        <p:spPr/>
        <p:txBody>
          <a:bodyPr/>
          <a:lstStyle/>
          <a:p>
            <a:r>
              <a:rPr lang="en-US" dirty="0" smtClean="0"/>
              <a:t>User Accounts: Create</a:t>
            </a:r>
            <a:endParaRPr lang="en-US" dirty="0"/>
          </a:p>
        </p:txBody>
      </p:sp>
      <p:sp>
        <p:nvSpPr>
          <p:cNvPr id="5" name="Slide Number Placeholder 4"/>
          <p:cNvSpPr>
            <a:spLocks noGrp="1"/>
          </p:cNvSpPr>
          <p:nvPr>
            <p:ph type="sldNum" sz="quarter" idx="4"/>
          </p:nvPr>
        </p:nvSpPr>
        <p:spPr/>
        <p:txBody>
          <a:bodyPr/>
          <a:lstStyle/>
          <a:p>
            <a:fld id="{59FBCBD5-A728-384D-A41B-B8C6FE40EEBE}" type="slidenum">
              <a:rPr lang="en-US" smtClean="0"/>
              <a:pPr/>
              <a:t>40</a:t>
            </a:fld>
            <a:endParaRPr lang="en-US" dirty="0"/>
          </a:p>
        </p:txBody>
      </p:sp>
      <p:sp>
        <p:nvSpPr>
          <p:cNvPr id="8" name="Content Placeholder 5"/>
          <p:cNvSpPr txBox="1">
            <a:spLocks/>
          </p:cNvSpPr>
          <p:nvPr/>
        </p:nvSpPr>
        <p:spPr>
          <a:xfrm>
            <a:off x="11113023" y="2959054"/>
            <a:ext cx="4166734" cy="2756191"/>
          </a:xfrm>
          <a:prstGeom prst="rect">
            <a:avLst/>
          </a:prstGeom>
        </p:spPr>
        <p:txBody>
          <a:bodyPr lIns="146304" tIns="73152" rIns="146304" bIns="73152">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ctr">
              <a:buFont typeface="Wingdings" panose="05000000000000000000" pitchFamily="2" charset="2"/>
              <a:buChar char="Ø"/>
            </a:pPr>
            <a:r>
              <a:rPr lang="en-US" sz="2400" dirty="0">
                <a:solidFill>
                  <a:schemeClr val="tx1">
                    <a:lumMod val="50000"/>
                  </a:schemeClr>
                </a:solidFill>
                <a:latin typeface="+mj-lt"/>
              </a:rPr>
              <a:t>The User Account Type “Individual” can select Privilege Keys</a:t>
            </a:r>
          </a:p>
          <a:p>
            <a:pPr fontAlgn="ctr">
              <a:buFont typeface="Wingdings" panose="05000000000000000000" pitchFamily="2" charset="2"/>
              <a:buChar char="Ø"/>
            </a:pPr>
            <a:r>
              <a:rPr lang="en-US" sz="2400" dirty="0">
                <a:solidFill>
                  <a:schemeClr val="tx1">
                    <a:lumMod val="50000"/>
                  </a:schemeClr>
                </a:solidFill>
                <a:latin typeface="+mj-lt"/>
              </a:rPr>
              <a:t>If account is Administrator, Access Key selection is not available</a:t>
            </a:r>
            <a:endParaRPr lang="en-US" sz="3600" dirty="0">
              <a:solidFill>
                <a:schemeClr val="tx1">
                  <a:lumMod val="50000"/>
                </a:schemeClr>
              </a:solidFill>
              <a:latin typeface="+mj-lt"/>
            </a:endParaRPr>
          </a:p>
          <a:p>
            <a:pPr fontAlgn="ctr">
              <a:buFont typeface="Wingdings" panose="05000000000000000000" pitchFamily="2" charset="2"/>
              <a:buChar char="Ø"/>
            </a:pPr>
            <a:endParaRPr lang="en-US" sz="4000" dirty="0">
              <a:latin typeface="+mj-lt"/>
            </a:endParaRPr>
          </a:p>
          <a:p>
            <a:pPr>
              <a:buFont typeface="Wingdings" panose="05000000000000000000" pitchFamily="2" charset="2"/>
              <a:buChar char="Ø"/>
            </a:pPr>
            <a:endParaRPr lang="en-US" sz="1800" dirty="0">
              <a:latin typeface="+mj-lt"/>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397" y="3071313"/>
            <a:ext cx="10374750" cy="528786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8068" y="5672620"/>
            <a:ext cx="8481836" cy="3767015"/>
          </a:xfrm>
          <a:prstGeom prst="rect">
            <a:avLst/>
          </a:prstGeom>
          <a:ln>
            <a:noFill/>
          </a:ln>
          <a:effectLst>
            <a:outerShdw blurRad="292100" dist="139700" dir="2700000" algn="tl" rotWithShape="0">
              <a:srgbClr val="333333">
                <a:alpha val="65000"/>
              </a:srgbClr>
            </a:outerShdw>
          </a:effectLst>
        </p:spPr>
      </p:pic>
      <p:sp>
        <p:nvSpPr>
          <p:cNvPr id="13" name="Oval 12"/>
          <p:cNvSpPr/>
          <p:nvPr/>
        </p:nvSpPr>
        <p:spPr>
          <a:xfrm>
            <a:off x="3276822" y="3473991"/>
            <a:ext cx="4259355" cy="1210245"/>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4" name="Rectangle 13"/>
          <p:cNvSpPr/>
          <p:nvPr/>
        </p:nvSpPr>
        <p:spPr>
          <a:xfrm>
            <a:off x="9884245" y="5996149"/>
            <a:ext cx="2030035" cy="3147851"/>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1" name="TextBox 10"/>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36674652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132244"/>
            <a:ext cx="14291592" cy="1727236"/>
          </a:xfrm>
        </p:spPr>
        <p:txBody>
          <a:bodyPr>
            <a:normAutofit/>
          </a:bodyPr>
          <a:lstStyle/>
          <a:p>
            <a:pPr marL="0" indent="0">
              <a:buNone/>
            </a:pPr>
            <a:r>
              <a:rPr lang="en-US" sz="3000" dirty="0" smtClean="0"/>
              <a:t>Allows </a:t>
            </a:r>
            <a:r>
              <a:rPr lang="en-US" sz="3000" dirty="0"/>
              <a:t>you to change your </a:t>
            </a:r>
            <a:r>
              <a:rPr lang="en-US" sz="3000" dirty="0" smtClean="0"/>
              <a:t>password </a:t>
            </a:r>
            <a:r>
              <a:rPr lang="en-US" sz="3000" dirty="0"/>
              <a:t>and customize some of the behavior and appearance of </a:t>
            </a:r>
            <a:r>
              <a:rPr lang="en-US" sz="3000" dirty="0" smtClean="0"/>
              <a:t>ScienceLogic. </a:t>
            </a:r>
            <a:r>
              <a:rPr lang="en-US" sz="3000" dirty="0"/>
              <a:t>The customizations that you choose will appear each time you </a:t>
            </a:r>
            <a:r>
              <a:rPr lang="en-US" sz="3000" dirty="0" smtClean="0"/>
              <a:t>login. </a:t>
            </a:r>
            <a:r>
              <a:rPr lang="en-US" sz="3000" dirty="0"/>
              <a:t>They will not affect how </a:t>
            </a:r>
            <a:r>
              <a:rPr lang="en-US" sz="3000" dirty="0" smtClean="0"/>
              <a:t>ScienceLogic appears </a:t>
            </a:r>
            <a:r>
              <a:rPr lang="en-US" sz="3000" dirty="0"/>
              <a:t>to other users.</a:t>
            </a:r>
          </a:p>
        </p:txBody>
      </p:sp>
      <p:sp>
        <p:nvSpPr>
          <p:cNvPr id="3" name="Title 2"/>
          <p:cNvSpPr>
            <a:spLocks noGrp="1"/>
          </p:cNvSpPr>
          <p:nvPr>
            <p:ph type="title"/>
          </p:nvPr>
        </p:nvSpPr>
        <p:spPr/>
        <p:txBody>
          <a:bodyPr/>
          <a:lstStyle/>
          <a:p>
            <a:r>
              <a:rPr lang="en-US" dirty="0" smtClean="0"/>
              <a:t>User Accounts: Preferences</a:t>
            </a:r>
            <a:endParaRPr lang="en-US" dirty="0"/>
          </a:p>
        </p:txBody>
      </p:sp>
      <p:sp>
        <p:nvSpPr>
          <p:cNvPr id="9" name="Slide Number Placeholder 8"/>
          <p:cNvSpPr>
            <a:spLocks noGrp="1"/>
          </p:cNvSpPr>
          <p:nvPr>
            <p:ph type="sldNum" sz="quarter" idx="4"/>
          </p:nvPr>
        </p:nvSpPr>
        <p:spPr/>
        <p:txBody>
          <a:bodyPr/>
          <a:lstStyle/>
          <a:p>
            <a:fld id="{59FBCBD5-A728-384D-A41B-B8C6FE40EEBE}" type="slidenum">
              <a:rPr lang="en-US" smtClean="0"/>
              <a:pPr/>
              <a:t>41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104" y="3313664"/>
            <a:ext cx="11436626" cy="5780763"/>
          </a:xfrm>
          <a:prstGeom prst="rect">
            <a:avLst/>
          </a:prstGeom>
          <a:ln>
            <a:noFill/>
          </a:ln>
          <a:effectLst>
            <a:outerShdw blurRad="292100" dist="139700" dir="2700000" algn="tl" rotWithShape="0">
              <a:srgbClr val="333333">
                <a:alpha val="65000"/>
              </a:srgbClr>
            </a:outerShdw>
          </a:effectLst>
        </p:spPr>
      </p:pic>
      <p:sp>
        <p:nvSpPr>
          <p:cNvPr id="6" name="Content Placeholder 5"/>
          <p:cNvSpPr txBox="1">
            <a:spLocks/>
          </p:cNvSpPr>
          <p:nvPr/>
        </p:nvSpPr>
        <p:spPr>
          <a:xfrm>
            <a:off x="357809" y="3599281"/>
            <a:ext cx="3154018" cy="4292746"/>
          </a:xfrm>
          <a:prstGeom prst="rect">
            <a:avLst/>
          </a:prstGeom>
        </p:spPr>
        <p:txBody>
          <a:bodyPr lIns="146304" tIns="73152" rIns="146304" bIns="73152">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ctr">
              <a:buFont typeface="Wingdings" panose="05000000000000000000" pitchFamily="2" charset="2"/>
              <a:buChar char="Ø"/>
            </a:pPr>
            <a:r>
              <a:rPr lang="en-US" sz="2400" dirty="0">
                <a:solidFill>
                  <a:schemeClr val="tx1">
                    <a:lumMod val="50000"/>
                  </a:schemeClr>
                </a:solidFill>
                <a:latin typeface="+mn-lt"/>
              </a:rPr>
              <a:t>Preferences Tab is available when creating </a:t>
            </a:r>
            <a:r>
              <a:rPr lang="en-US" sz="2400" dirty="0" smtClean="0">
                <a:solidFill>
                  <a:schemeClr val="tx1">
                    <a:lumMod val="50000"/>
                  </a:schemeClr>
                </a:solidFill>
                <a:latin typeface="+mn-lt"/>
              </a:rPr>
              <a:t>a user </a:t>
            </a:r>
            <a:r>
              <a:rPr lang="en-US" sz="2400" dirty="0">
                <a:solidFill>
                  <a:schemeClr val="tx1">
                    <a:lumMod val="50000"/>
                  </a:schemeClr>
                </a:solidFill>
                <a:latin typeface="+mn-lt"/>
              </a:rPr>
              <a:t>and not available when creating User Policies</a:t>
            </a:r>
          </a:p>
          <a:p>
            <a:pPr fontAlgn="ctr">
              <a:buFont typeface="Wingdings" panose="05000000000000000000" pitchFamily="2" charset="2"/>
              <a:buChar char="Ø"/>
            </a:pPr>
            <a:endParaRPr lang="en-US" sz="2400" dirty="0">
              <a:solidFill>
                <a:schemeClr val="tx1">
                  <a:lumMod val="50000"/>
                </a:schemeClr>
              </a:solidFill>
              <a:latin typeface="+mn-lt"/>
            </a:endParaRPr>
          </a:p>
          <a:p>
            <a:pPr fontAlgn="ctr">
              <a:buFont typeface="Wingdings" panose="05000000000000000000" pitchFamily="2" charset="2"/>
              <a:buChar char="Ø"/>
            </a:pPr>
            <a:endParaRPr lang="en-US" sz="2400" dirty="0">
              <a:latin typeface="+mn-lt"/>
            </a:endParaRPr>
          </a:p>
          <a:p>
            <a:pPr>
              <a:buFont typeface="Wingdings" panose="05000000000000000000" pitchFamily="2" charset="2"/>
              <a:buChar char="Ø"/>
            </a:pPr>
            <a:endParaRPr lang="en-US" sz="2400" dirty="0">
              <a:latin typeface="+mn-lt"/>
            </a:endParaRPr>
          </a:p>
        </p:txBody>
      </p:sp>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15636493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69" y="1126445"/>
            <a:ext cx="14587161" cy="1913119"/>
          </a:xfrm>
        </p:spPr>
        <p:txBody>
          <a:bodyPr>
            <a:normAutofit/>
          </a:bodyPr>
          <a:lstStyle/>
          <a:p>
            <a:pPr marL="0" indent="0">
              <a:buNone/>
            </a:pPr>
            <a:r>
              <a:rPr lang="en-US" dirty="0"/>
              <a:t>You can delete a user account from </a:t>
            </a:r>
            <a:r>
              <a:rPr lang="en-US" dirty="0">
                <a:solidFill>
                  <a:schemeClr val="accent1"/>
                </a:solidFill>
              </a:rPr>
              <a:t>Registry &gt; Accounts &gt; User Accounts</a:t>
            </a:r>
            <a:r>
              <a:rPr lang="en-US" dirty="0"/>
              <a:t> or from the </a:t>
            </a:r>
            <a:r>
              <a:rPr lang="en-US" dirty="0">
                <a:solidFill>
                  <a:schemeClr val="accent1"/>
                </a:solidFill>
              </a:rPr>
              <a:t>Organizational Summary Page &gt; Accounts Tab</a:t>
            </a:r>
            <a:r>
              <a:rPr lang="en-US" dirty="0"/>
              <a:t> using the same method.</a:t>
            </a:r>
          </a:p>
        </p:txBody>
      </p:sp>
      <p:sp>
        <p:nvSpPr>
          <p:cNvPr id="3" name="Title 2"/>
          <p:cNvSpPr>
            <a:spLocks noGrp="1"/>
          </p:cNvSpPr>
          <p:nvPr>
            <p:ph type="title"/>
          </p:nvPr>
        </p:nvSpPr>
        <p:spPr/>
        <p:txBody>
          <a:bodyPr/>
          <a:lstStyle/>
          <a:p>
            <a:r>
              <a:rPr lang="en-US" dirty="0" smtClean="0"/>
              <a:t>User Accounts: Delete</a:t>
            </a:r>
            <a:endParaRPr lang="en-US" dirty="0"/>
          </a:p>
        </p:txBody>
      </p:sp>
      <p:sp>
        <p:nvSpPr>
          <p:cNvPr id="11" name="Slide Number Placeholder 10"/>
          <p:cNvSpPr>
            <a:spLocks noGrp="1"/>
          </p:cNvSpPr>
          <p:nvPr>
            <p:ph type="sldNum" sz="quarter" idx="4"/>
          </p:nvPr>
        </p:nvSpPr>
        <p:spPr/>
        <p:txBody>
          <a:bodyPr/>
          <a:lstStyle/>
          <a:p>
            <a:fld id="{59FBCBD5-A728-384D-A41B-B8C6FE40EEBE}" type="slidenum">
              <a:rPr lang="en-US" smtClean="0"/>
              <a:pPr/>
              <a:t>42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70" y="3509997"/>
            <a:ext cx="14669037" cy="28245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879" y="5171577"/>
            <a:ext cx="3864127" cy="3826243"/>
          </a:xfrm>
          <a:prstGeom prst="rect">
            <a:avLst/>
          </a:prstGeom>
        </p:spPr>
      </p:pic>
      <p:sp>
        <p:nvSpPr>
          <p:cNvPr id="6" name="Oval 5"/>
          <p:cNvSpPr/>
          <p:nvPr/>
        </p:nvSpPr>
        <p:spPr>
          <a:xfrm>
            <a:off x="14701878" y="4482250"/>
            <a:ext cx="722505" cy="358892"/>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7" name="Oval 6"/>
          <p:cNvSpPr/>
          <p:nvPr/>
        </p:nvSpPr>
        <p:spPr>
          <a:xfrm>
            <a:off x="11217730" y="5171577"/>
            <a:ext cx="1995212" cy="659148"/>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8" name="Oval 7"/>
          <p:cNvSpPr/>
          <p:nvPr/>
        </p:nvSpPr>
        <p:spPr>
          <a:xfrm>
            <a:off x="13802625" y="8579922"/>
            <a:ext cx="1405529" cy="487125"/>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0" name="TextBox 9"/>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
        <p:nvSpPr>
          <p:cNvPr id="12" name="Content Placeholder 1"/>
          <p:cNvSpPr txBox="1">
            <a:spLocks/>
          </p:cNvSpPr>
          <p:nvPr/>
        </p:nvSpPr>
        <p:spPr>
          <a:xfrm>
            <a:off x="475970" y="7260031"/>
            <a:ext cx="10039631" cy="1411912"/>
          </a:xfrm>
          <a:prstGeom prst="rect">
            <a:avLst/>
          </a:prstGeom>
        </p:spPr>
        <p:txBody>
          <a:bodyPr vert="horz" lIns="146304" tIns="73152" rIns="146304" bIns="73152" rtlCol="0">
            <a:normAutofit/>
          </a:bodyPr>
          <a:lstStyle>
            <a:lvl1pPr marL="731520" indent="-731520" algn="l" defTabSz="731520" rtl="0" eaLnBrk="1" latinLnBrk="0" hangingPunct="1">
              <a:lnSpc>
                <a:spcPct val="110000"/>
              </a:lnSpc>
              <a:spcBef>
                <a:spcPct val="20000"/>
              </a:spcBef>
              <a:buClr>
                <a:schemeClr val="accent1"/>
              </a:buClr>
              <a:buFont typeface="Arial"/>
              <a:buChar char="•"/>
              <a:defRPr sz="4000" b="0" i="0" kern="1200">
                <a:solidFill>
                  <a:schemeClr val="tx1">
                    <a:lumMod val="50000"/>
                  </a:schemeClr>
                </a:solidFill>
                <a:latin typeface="Futura Lt BT" pitchFamily="34" charset="0"/>
                <a:ea typeface="+mn-ea"/>
                <a:cs typeface="Futura Lt BT" pitchFamily="34" charset="0"/>
              </a:defRPr>
            </a:lvl1pPr>
            <a:lvl2pPr marL="1554480" indent="-822960" algn="l" defTabSz="731520" rtl="0" eaLnBrk="1" latinLnBrk="0" hangingPunct="1">
              <a:lnSpc>
                <a:spcPct val="90000"/>
              </a:lnSpc>
              <a:spcBef>
                <a:spcPct val="20000"/>
              </a:spcBef>
              <a:buClr>
                <a:srgbClr val="53B948"/>
              </a:buClr>
              <a:buFont typeface="Arial"/>
              <a:buChar char="•"/>
              <a:defRPr sz="3200" b="0" i="0" kern="1200" baseline="0">
                <a:solidFill>
                  <a:schemeClr val="tx1">
                    <a:lumMod val="50000"/>
                  </a:schemeClr>
                </a:solidFill>
                <a:latin typeface="Futura Lt BT" pitchFamily="34" charset="0"/>
                <a:ea typeface="+mn-ea"/>
                <a:cs typeface="Futura Lt BT" pitchFamily="34" charset="0"/>
              </a:defRPr>
            </a:lvl2pPr>
            <a:lvl3pPr marL="1920240" indent="-457200" algn="l" defTabSz="731520" rtl="0" eaLnBrk="1" latinLnBrk="0" hangingPunct="1">
              <a:lnSpc>
                <a:spcPct val="110000"/>
              </a:lnSpc>
              <a:spcBef>
                <a:spcPct val="20000"/>
              </a:spcBef>
              <a:buClr>
                <a:schemeClr val="accent4"/>
              </a:buClr>
              <a:buFont typeface="Arial"/>
              <a:buChar char="•"/>
              <a:defRPr sz="2900" b="0" i="0" kern="1200" baseline="0">
                <a:solidFill>
                  <a:schemeClr val="tx1">
                    <a:lumMod val="50000"/>
                  </a:schemeClr>
                </a:solidFill>
                <a:latin typeface="Futura Lt BT" pitchFamily="34" charset="0"/>
                <a:ea typeface="+mn-ea"/>
                <a:cs typeface="Futura Lt BT" pitchFamily="34" charset="0"/>
              </a:defRPr>
            </a:lvl3pPr>
            <a:lvl4pPr marL="2560320" indent="-365760" algn="l" defTabSz="731520" rtl="0" eaLnBrk="1" latinLnBrk="0" hangingPunct="1">
              <a:lnSpc>
                <a:spcPct val="110000"/>
              </a:lnSpc>
              <a:spcBef>
                <a:spcPct val="20000"/>
              </a:spcBef>
              <a:buClr>
                <a:schemeClr val="accent4"/>
              </a:buClr>
              <a:buFont typeface="Arial"/>
              <a:buChar char="•"/>
              <a:defRPr sz="2200" b="0" i="0" kern="1200">
                <a:solidFill>
                  <a:schemeClr val="tx1">
                    <a:lumMod val="50000"/>
                  </a:schemeClr>
                </a:solidFill>
                <a:latin typeface="Futura Lt BT" pitchFamily="34" charset="0"/>
                <a:ea typeface="+mn-ea"/>
                <a:cs typeface="Futura Lt BT" pitchFamily="34" charset="0"/>
              </a:defRPr>
            </a:lvl4pPr>
            <a:lvl5pPr marL="3291840" indent="-365760" algn="l" defTabSz="731520" rtl="0" eaLnBrk="1" latinLnBrk="0" hangingPunct="1">
              <a:lnSpc>
                <a:spcPct val="110000"/>
              </a:lnSpc>
              <a:spcBef>
                <a:spcPct val="20000"/>
              </a:spcBef>
              <a:buClr>
                <a:schemeClr val="accent4"/>
              </a:buClr>
              <a:buFont typeface="Arial"/>
              <a:buChar char="•"/>
              <a:defRPr sz="1900" b="0" i="0" kern="1200">
                <a:solidFill>
                  <a:schemeClr val="tx1">
                    <a:lumMod val="50000"/>
                  </a:schemeClr>
                </a:solidFill>
                <a:latin typeface="Futura Lt BT" pitchFamily="34" charset="0"/>
                <a:ea typeface="+mn-ea"/>
                <a:cs typeface="Futura Lt BT" pitchFamily="34"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Font typeface="Arial"/>
              <a:buNone/>
            </a:pPr>
            <a:r>
              <a:rPr lang="en-US" sz="2400" dirty="0" smtClean="0">
                <a:latin typeface="+mn-lt"/>
              </a:rPr>
              <a:t>NOTE: When a User Account is deleted, any dashboards that belong to that user are also deleted. Dashboards that are meant for production should be created with an account that will not be deleted.</a:t>
            </a:r>
            <a:endParaRPr lang="en-US" sz="2400" dirty="0">
              <a:latin typeface="+mn-lt"/>
            </a:endParaRPr>
          </a:p>
        </p:txBody>
      </p:sp>
    </p:spTree>
    <p:extLst>
      <p:ext uri="{BB962C8B-B14F-4D97-AF65-F5344CB8AC3E}">
        <p14:creationId xmlns:p14="http://schemas.microsoft.com/office/powerpoint/2010/main" val="1691412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40492" y="1070752"/>
            <a:ext cx="14685843" cy="632545"/>
          </a:xfrm>
        </p:spPr>
        <p:txBody>
          <a:bodyPr>
            <a:normAutofit fontScale="92500" lnSpcReduction="10000"/>
          </a:bodyPr>
          <a:lstStyle/>
          <a:p>
            <a:pPr marL="0" indent="0">
              <a:buNone/>
            </a:pPr>
            <a:r>
              <a:rPr lang="en-US" dirty="0" smtClean="0"/>
              <a:t>Create the following User Accounts:</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43</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863147823"/>
              </p:ext>
            </p:extLst>
          </p:nvPr>
        </p:nvGraphicFramePr>
        <p:xfrm>
          <a:off x="293088" y="3098764"/>
          <a:ext cx="14753428" cy="5232618"/>
        </p:xfrm>
        <a:graphic>
          <a:graphicData uri="http://schemas.openxmlformats.org/drawingml/2006/table">
            <a:tbl>
              <a:tblPr firstRow="1" bandRow="1">
                <a:tableStyleId>{5C22544A-7EE6-4342-B048-85BDC9FD1C3A}</a:tableStyleId>
              </a:tblPr>
              <a:tblGrid>
                <a:gridCol w="3294818"/>
                <a:gridCol w="3145522"/>
                <a:gridCol w="3199075"/>
                <a:gridCol w="5114013"/>
              </a:tblGrid>
              <a:tr h="508057">
                <a:tc>
                  <a:txBody>
                    <a:bodyPr/>
                    <a:lstStyle/>
                    <a:p>
                      <a:pPr algn="ctr"/>
                      <a:r>
                        <a:rPr lang="en-US" sz="2000" dirty="0" smtClean="0">
                          <a:latin typeface="+mj-lt"/>
                        </a:rPr>
                        <a:t>Name</a:t>
                      </a:r>
                      <a:endParaRPr lang="en-US" sz="2000" dirty="0">
                        <a:latin typeface="+mj-lt"/>
                      </a:endParaRPr>
                    </a:p>
                  </a:txBody>
                  <a:tcPr marL="155448" marR="155448" marT="67056" marB="67056"/>
                </a:tc>
                <a:tc>
                  <a:txBody>
                    <a:bodyPr/>
                    <a:lstStyle/>
                    <a:p>
                      <a:pPr algn="ctr"/>
                      <a:r>
                        <a:rPr lang="en-US" sz="2000" dirty="0" smtClean="0">
                          <a:latin typeface="+mj-lt"/>
                        </a:rPr>
                        <a:t>Account Type</a:t>
                      </a:r>
                      <a:endParaRPr lang="en-US" sz="2000" dirty="0">
                        <a:latin typeface="+mj-lt"/>
                      </a:endParaRPr>
                    </a:p>
                  </a:txBody>
                  <a:tcPr marL="155448" marR="155448" marT="67056" marB="67056"/>
                </a:tc>
                <a:tc>
                  <a:txBody>
                    <a:bodyPr/>
                    <a:lstStyle/>
                    <a:p>
                      <a:pPr algn="ctr"/>
                      <a:r>
                        <a:rPr lang="en-US" sz="2000" dirty="0" smtClean="0">
                          <a:latin typeface="+mj-lt"/>
                        </a:rPr>
                        <a:t>Organization</a:t>
                      </a:r>
                      <a:endParaRPr lang="en-US" sz="2000" dirty="0">
                        <a:latin typeface="+mj-lt"/>
                      </a:endParaRPr>
                    </a:p>
                  </a:txBody>
                  <a:tcPr marL="155448" marR="155448" marT="67056" marB="67056"/>
                </a:tc>
                <a:tc>
                  <a:txBody>
                    <a:bodyPr/>
                    <a:lstStyle/>
                    <a:p>
                      <a:pPr algn="ctr"/>
                      <a:r>
                        <a:rPr lang="en-US" sz="2000" dirty="0" smtClean="0">
                          <a:latin typeface="+mj-lt"/>
                        </a:rPr>
                        <a:t>Privilege</a:t>
                      </a:r>
                      <a:r>
                        <a:rPr lang="en-US" sz="2000" baseline="0" dirty="0" smtClean="0">
                          <a:latin typeface="+mj-lt"/>
                        </a:rPr>
                        <a:t> Keys</a:t>
                      </a:r>
                      <a:endParaRPr lang="en-US" sz="2000" dirty="0">
                        <a:latin typeface="+mj-lt"/>
                      </a:endParaRPr>
                    </a:p>
                  </a:txBody>
                  <a:tcPr marL="155448" marR="155448" marT="67056" marB="67056"/>
                </a:tc>
              </a:tr>
              <a:tr h="2816352">
                <a:tc>
                  <a:txBody>
                    <a:bodyPr/>
                    <a:lstStyle/>
                    <a:p>
                      <a:pPr algn="l"/>
                      <a:r>
                        <a:rPr lang="en-US" sz="1800" dirty="0" smtClean="0">
                          <a:solidFill>
                            <a:schemeClr val="tx1">
                              <a:lumMod val="50000"/>
                            </a:schemeClr>
                          </a:solidFill>
                          <a:latin typeface="+mj-lt"/>
                        </a:rPr>
                        <a:t>Rick Kane</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solidFill>
                            <a:schemeClr val="tx1">
                              <a:lumMod val="50000"/>
                            </a:schemeClr>
                          </a:solidFill>
                          <a:latin typeface="+mj-lt"/>
                        </a:rPr>
                        <a:t>Individual - User</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solidFill>
                            <a:schemeClr val="tx1">
                              <a:lumMod val="50000"/>
                            </a:schemeClr>
                          </a:solidFill>
                          <a:latin typeface="+mj-lt"/>
                        </a:rPr>
                        <a:t>Maui Jims Jet</a:t>
                      </a:r>
                      <a:r>
                        <a:rPr lang="en-US" sz="1800" baseline="0" dirty="0" smtClean="0">
                          <a:solidFill>
                            <a:schemeClr val="tx1">
                              <a:lumMod val="50000"/>
                            </a:schemeClr>
                          </a:solidFill>
                          <a:latin typeface="+mj-lt"/>
                        </a:rPr>
                        <a:t> Skis</a:t>
                      </a:r>
                      <a:endParaRPr lang="en-US" sz="1800" dirty="0">
                        <a:solidFill>
                          <a:schemeClr val="tx1">
                            <a:lumMod val="50000"/>
                          </a:schemeClr>
                        </a:solidFill>
                        <a:latin typeface="+mj-lt"/>
                      </a:endParaRPr>
                    </a:p>
                  </a:txBody>
                  <a:tcPr marL="155448" marR="155448" marT="67056" marB="67056"/>
                </a:tc>
                <a:tc>
                  <a:txBody>
                    <a:bodyPr/>
                    <a:lstStyle/>
                    <a:p>
                      <a:pPr marL="285750" indent="-285750" algn="l">
                        <a:buFont typeface="Arial" panose="020B0604020202020204" pitchFamily="34" charset="0"/>
                        <a:buChar char="•"/>
                      </a:pPr>
                      <a:r>
                        <a:rPr lang="en-US" sz="1800" dirty="0" smtClean="0">
                          <a:solidFill>
                            <a:schemeClr val="tx1">
                              <a:lumMod val="50000"/>
                            </a:schemeClr>
                          </a:solidFill>
                          <a:latin typeface="+mj-lt"/>
                        </a:rPr>
                        <a:t>Asset View</a:t>
                      </a:r>
                    </a:p>
                    <a:p>
                      <a:pPr marL="285750" indent="-285750" algn="l">
                        <a:buFont typeface="Arial" panose="020B0604020202020204" pitchFamily="34" charset="0"/>
                        <a:buChar char="•"/>
                      </a:pPr>
                      <a:r>
                        <a:rPr lang="en-US" sz="1800" dirty="0" smtClean="0">
                          <a:solidFill>
                            <a:schemeClr val="tx1">
                              <a:lumMod val="50000"/>
                            </a:schemeClr>
                          </a:solidFill>
                          <a:latin typeface="+mj-lt"/>
                        </a:rPr>
                        <a:t>Dashboard View</a:t>
                      </a:r>
                    </a:p>
                    <a:p>
                      <a:pPr marL="285750" indent="-285750" algn="l">
                        <a:buFont typeface="Arial" panose="020B0604020202020204" pitchFamily="34" charset="0"/>
                        <a:buChar char="•"/>
                      </a:pPr>
                      <a:r>
                        <a:rPr lang="en-US" sz="1800" dirty="0" smtClean="0">
                          <a:solidFill>
                            <a:schemeClr val="tx1">
                              <a:lumMod val="50000"/>
                            </a:schemeClr>
                          </a:solidFill>
                          <a:latin typeface="+mj-lt"/>
                        </a:rPr>
                        <a:t>Devices Information View</a:t>
                      </a:r>
                    </a:p>
                    <a:p>
                      <a:pPr marL="285750" indent="-285750" algn="l">
                        <a:buFont typeface="Arial" panose="020B0604020202020204" pitchFamily="34" charset="0"/>
                        <a:buChar char="•"/>
                      </a:pPr>
                      <a:r>
                        <a:rPr lang="en-US" sz="1800" dirty="0" smtClean="0">
                          <a:solidFill>
                            <a:schemeClr val="tx1">
                              <a:lumMod val="50000"/>
                            </a:schemeClr>
                          </a:solidFill>
                          <a:latin typeface="+mj-lt"/>
                        </a:rPr>
                        <a:t>Basic User Privileges</a:t>
                      </a:r>
                    </a:p>
                    <a:p>
                      <a:pPr marL="285750" indent="-285750" algn="l">
                        <a:buFont typeface="Arial" panose="020B0604020202020204" pitchFamily="34" charset="0"/>
                        <a:buChar char="•"/>
                      </a:pPr>
                      <a:r>
                        <a:rPr lang="en-US" sz="1800" dirty="0" smtClean="0">
                          <a:solidFill>
                            <a:schemeClr val="tx1">
                              <a:lumMod val="50000"/>
                            </a:schemeClr>
                          </a:solidFill>
                          <a:latin typeface="+mj-lt"/>
                        </a:rPr>
                        <a:t>Admin</a:t>
                      </a:r>
                      <a:r>
                        <a:rPr lang="en-US" sz="1800" baseline="0" dirty="0" smtClean="0">
                          <a:solidFill>
                            <a:schemeClr val="tx1">
                              <a:lumMod val="50000"/>
                            </a:schemeClr>
                          </a:solidFill>
                          <a:latin typeface="+mj-lt"/>
                        </a:rPr>
                        <a:t> Portal UI Access</a:t>
                      </a:r>
                    </a:p>
                    <a:p>
                      <a:pPr marL="285750" indent="-285750" algn="l">
                        <a:buFont typeface="Arial" panose="020B0604020202020204" pitchFamily="34" charset="0"/>
                        <a:buChar char="•"/>
                      </a:pPr>
                      <a:r>
                        <a:rPr lang="en-US" sz="1800" baseline="0" dirty="0" smtClean="0">
                          <a:solidFill>
                            <a:schemeClr val="tx1">
                              <a:lumMod val="50000"/>
                            </a:schemeClr>
                          </a:solidFill>
                          <a:latin typeface="+mj-lt"/>
                        </a:rPr>
                        <a:t>Events View</a:t>
                      </a:r>
                    </a:p>
                    <a:p>
                      <a:pPr marL="285750" indent="-285750" algn="l">
                        <a:buFont typeface="Arial" panose="020B0604020202020204" pitchFamily="34" charset="0"/>
                        <a:buChar char="•"/>
                      </a:pPr>
                      <a:r>
                        <a:rPr lang="en-US" sz="1800" baseline="0" dirty="0" smtClean="0">
                          <a:solidFill>
                            <a:schemeClr val="tx1">
                              <a:lumMod val="50000"/>
                            </a:schemeClr>
                          </a:solidFill>
                          <a:latin typeface="+mj-lt"/>
                        </a:rPr>
                        <a:t>Knowledge Base View</a:t>
                      </a:r>
                    </a:p>
                    <a:p>
                      <a:pPr marL="285750" indent="-285750" algn="l">
                        <a:buFont typeface="Arial" panose="020B0604020202020204" pitchFamily="34" charset="0"/>
                        <a:buChar char="•"/>
                      </a:pPr>
                      <a:r>
                        <a:rPr lang="en-US" sz="1800" baseline="0" dirty="0" smtClean="0">
                          <a:solidFill>
                            <a:schemeClr val="tx1">
                              <a:lumMod val="50000"/>
                            </a:schemeClr>
                          </a:solidFill>
                          <a:latin typeface="+mj-lt"/>
                        </a:rPr>
                        <a:t>Org/User/Vendor View</a:t>
                      </a:r>
                    </a:p>
                    <a:p>
                      <a:pPr marL="285750" indent="-285750" algn="l">
                        <a:buFont typeface="Arial" panose="020B0604020202020204" pitchFamily="34" charset="0"/>
                        <a:buChar char="•"/>
                      </a:pPr>
                      <a:r>
                        <a:rPr lang="en-US" sz="1800" baseline="0" dirty="0" smtClean="0">
                          <a:solidFill>
                            <a:schemeClr val="tx1">
                              <a:lumMod val="50000"/>
                            </a:schemeClr>
                          </a:solidFill>
                          <a:latin typeface="+mj-lt"/>
                        </a:rPr>
                        <a:t>Reporting Administration</a:t>
                      </a:r>
                    </a:p>
                    <a:p>
                      <a:pPr marL="285750" indent="-285750" algn="l">
                        <a:buFont typeface="Arial" panose="020B0604020202020204" pitchFamily="34" charset="0"/>
                        <a:buChar char="•"/>
                      </a:pPr>
                      <a:r>
                        <a:rPr lang="en-US" sz="1800" baseline="0" dirty="0" smtClean="0">
                          <a:solidFill>
                            <a:schemeClr val="tx1">
                              <a:lumMod val="50000"/>
                            </a:schemeClr>
                          </a:solidFill>
                          <a:latin typeface="+mj-lt"/>
                        </a:rPr>
                        <a:t>Ticketing End User</a:t>
                      </a:r>
                      <a:endParaRPr lang="en-US" sz="1800" dirty="0">
                        <a:solidFill>
                          <a:schemeClr val="tx1">
                            <a:lumMod val="50000"/>
                          </a:schemeClr>
                        </a:solidFill>
                        <a:latin typeface="+mj-lt"/>
                      </a:endParaRPr>
                    </a:p>
                  </a:txBody>
                  <a:tcPr marL="155448" marR="155448" marT="67056" marB="67056"/>
                </a:tc>
              </a:tr>
              <a:tr h="674670">
                <a:tc>
                  <a:txBody>
                    <a:bodyPr/>
                    <a:lstStyle/>
                    <a:p>
                      <a:pPr algn="l"/>
                      <a:r>
                        <a:rPr lang="en-US" sz="1800" dirty="0" smtClean="0">
                          <a:solidFill>
                            <a:schemeClr val="tx1">
                              <a:lumMod val="50000"/>
                            </a:schemeClr>
                          </a:solidFill>
                          <a:latin typeface="+mj-lt"/>
                        </a:rPr>
                        <a:t>Ben Ainslie</a:t>
                      </a:r>
                      <a:endParaRPr lang="en-US" sz="18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mj-lt"/>
                        </a:rPr>
                        <a:t>Individual</a:t>
                      </a:r>
                      <a:r>
                        <a:rPr lang="en-US" sz="1800" baseline="0" dirty="0" smtClean="0">
                          <a:solidFill>
                            <a:schemeClr val="tx1">
                              <a:lumMod val="50000"/>
                            </a:schemeClr>
                          </a:solidFill>
                          <a:latin typeface="+mj-lt"/>
                        </a:rPr>
                        <a:t> -  User</a:t>
                      </a:r>
                      <a:endParaRPr lang="en-US" sz="1800" dirty="0" smtClean="0">
                        <a:solidFill>
                          <a:schemeClr val="tx1">
                            <a:lumMod val="50000"/>
                          </a:schemeClr>
                        </a:solidFill>
                        <a:latin typeface="+mj-lt"/>
                      </a:endParaRPr>
                    </a:p>
                    <a:p>
                      <a:pPr algn="l"/>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solidFill>
                            <a:schemeClr val="tx1">
                              <a:lumMod val="50000"/>
                            </a:schemeClr>
                          </a:solidFill>
                          <a:latin typeface="+mj-lt"/>
                        </a:rPr>
                        <a:t>Watersports.com</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solidFill>
                            <a:schemeClr val="tx1">
                              <a:lumMod val="50000"/>
                            </a:schemeClr>
                          </a:solidFill>
                          <a:latin typeface="+mj-lt"/>
                        </a:rPr>
                        <a:t>Grant All</a:t>
                      </a:r>
                      <a:endParaRPr lang="en-US" sz="1800" dirty="0">
                        <a:solidFill>
                          <a:schemeClr val="tx1">
                            <a:lumMod val="50000"/>
                          </a:schemeClr>
                        </a:solidFill>
                        <a:latin typeface="+mj-lt"/>
                      </a:endParaRPr>
                    </a:p>
                  </a:txBody>
                  <a:tcPr marL="155448" marR="155448" marT="67056" marB="67056"/>
                </a:tc>
              </a:tr>
              <a:tr h="1164497">
                <a:tc>
                  <a:txBody>
                    <a:bodyPr/>
                    <a:lstStyle/>
                    <a:p>
                      <a:pPr algn="l"/>
                      <a:r>
                        <a:rPr lang="en-US" sz="1800" dirty="0" smtClean="0">
                          <a:solidFill>
                            <a:schemeClr val="tx1">
                              <a:lumMod val="50000"/>
                            </a:schemeClr>
                          </a:solidFill>
                          <a:latin typeface="+mj-lt"/>
                        </a:rPr>
                        <a:t>Robbie Nash</a:t>
                      </a:r>
                      <a:endParaRPr lang="en-US" sz="18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mj-lt"/>
                        </a:rPr>
                        <a:t>Individual</a:t>
                      </a:r>
                      <a:r>
                        <a:rPr lang="en-US" sz="1800" baseline="0" dirty="0" smtClean="0">
                          <a:solidFill>
                            <a:schemeClr val="tx1">
                              <a:lumMod val="50000"/>
                            </a:schemeClr>
                          </a:solidFill>
                          <a:latin typeface="+mj-lt"/>
                        </a:rPr>
                        <a:t> - Admin</a:t>
                      </a:r>
                      <a:endParaRPr lang="en-US" sz="1800" dirty="0" smtClean="0">
                        <a:solidFill>
                          <a:schemeClr val="tx1">
                            <a:lumMod val="50000"/>
                          </a:schemeClr>
                        </a:solidFill>
                        <a:latin typeface="+mj-lt"/>
                      </a:endParaRPr>
                    </a:p>
                    <a:p>
                      <a:pPr algn="l"/>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solidFill>
                            <a:schemeClr val="tx1">
                              <a:lumMod val="50000"/>
                            </a:schemeClr>
                          </a:solidFill>
                          <a:latin typeface="+mj-lt"/>
                        </a:rPr>
                        <a:t>Watersports.com</a:t>
                      </a:r>
                      <a:endParaRPr lang="en-US" sz="1800" dirty="0">
                        <a:solidFill>
                          <a:schemeClr val="tx1">
                            <a:lumMod val="50000"/>
                          </a:schemeClr>
                        </a:solidFill>
                        <a:latin typeface="+mj-lt"/>
                      </a:endParaRPr>
                    </a:p>
                  </a:txBody>
                  <a:tcPr marL="155448" marR="155448" marT="67056" marB="67056"/>
                </a:tc>
                <a:tc>
                  <a:txBody>
                    <a:bodyPr/>
                    <a:lstStyle/>
                    <a:p>
                      <a:pPr algn="l"/>
                      <a:r>
                        <a:rPr lang="en-US" sz="1800" dirty="0" smtClean="0">
                          <a:solidFill>
                            <a:schemeClr val="tx1">
                              <a:lumMod val="50000"/>
                            </a:schemeClr>
                          </a:solidFill>
                          <a:latin typeface="+mj-lt"/>
                        </a:rPr>
                        <a:t>Administrator</a:t>
                      </a:r>
                      <a:endParaRPr lang="en-US" sz="1800" dirty="0">
                        <a:solidFill>
                          <a:schemeClr val="tx1">
                            <a:lumMod val="50000"/>
                          </a:schemeClr>
                        </a:solidFill>
                        <a:latin typeface="+mj-lt"/>
                      </a:endParaRPr>
                    </a:p>
                  </a:txBody>
                  <a:tcPr marL="155448" marR="155448" marT="67056" marB="67056"/>
                </a:tc>
              </a:tr>
            </a:tbl>
          </a:graphicData>
        </a:graphic>
      </p:graphicFrame>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17631" y="98036"/>
            <a:ext cx="1048589" cy="900645"/>
          </a:xfrm>
          <a:prstGeom prst="rect">
            <a:avLst/>
          </a:prstGeom>
        </p:spPr>
      </p:pic>
      <p:sp>
        <p:nvSpPr>
          <p:cNvPr id="7" name="Content Placeholder 5"/>
          <p:cNvSpPr txBox="1">
            <a:spLocks/>
          </p:cNvSpPr>
          <p:nvPr/>
        </p:nvSpPr>
        <p:spPr>
          <a:xfrm>
            <a:off x="201648" y="2019571"/>
            <a:ext cx="14685843" cy="850594"/>
          </a:xfrm>
          <a:prstGeom prst="rect">
            <a:avLst/>
          </a:prstGeom>
        </p:spPr>
        <p:txBody>
          <a:bodyPr vert="horz" lIns="146304" tIns="73152" rIns="146304" bIns="73152" rtlCol="0">
            <a:normAutofit fontScale="92500" lnSpcReduction="2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j-lt"/>
              </a:rPr>
              <a:t>Set password to “em7@student” for all accounts and leave default settings</a:t>
            </a:r>
          </a:p>
          <a:p>
            <a:r>
              <a:rPr lang="en-US" dirty="0" smtClean="0">
                <a:latin typeface="+mj-lt"/>
              </a:rPr>
              <a:t>Uncheck “Require Password Reset”</a:t>
            </a:r>
            <a:endParaRPr lang="en-US" dirty="0">
              <a:latin typeface="+mj-lt"/>
            </a:endParaRPr>
          </a:p>
        </p:txBody>
      </p:sp>
      <p:sp>
        <p:nvSpPr>
          <p:cNvPr id="9" name="TextBox 8"/>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
        <p:nvSpPr>
          <p:cNvPr id="10" name="Title 2"/>
          <p:cNvSpPr>
            <a:spLocks noGrp="1"/>
          </p:cNvSpPr>
          <p:nvPr>
            <p:ph type="title"/>
          </p:nvPr>
        </p:nvSpPr>
        <p:spPr>
          <a:xfrm>
            <a:off x="475970" y="11672"/>
            <a:ext cx="13577116" cy="1073370"/>
          </a:xfrm>
        </p:spPr>
        <p:txBody>
          <a:bodyPr/>
          <a:lstStyle/>
          <a:p>
            <a:r>
              <a:rPr lang="en-US" dirty="0" smtClean="0"/>
              <a:t>Lab</a:t>
            </a:r>
            <a:endParaRPr lang="en-US" dirty="0"/>
          </a:p>
        </p:txBody>
      </p:sp>
    </p:spTree>
    <p:extLst>
      <p:ext uri="{BB962C8B-B14F-4D97-AF65-F5344CB8AC3E}">
        <p14:creationId xmlns:p14="http://schemas.microsoft.com/office/powerpoint/2010/main" val="32660098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1057942" y="1461942"/>
            <a:ext cx="2913982" cy="4819588"/>
          </a:xfrm>
          <a:prstGeom prst="roundRect">
            <a:avLst/>
          </a:prstGeom>
        </p:spPr>
        <p:style>
          <a:lnRef idx="1">
            <a:schemeClr val="dk1"/>
          </a:lnRef>
          <a:fillRef idx="2">
            <a:schemeClr val="dk1"/>
          </a:fillRef>
          <a:effectRef idx="1">
            <a:schemeClr val="dk1"/>
          </a:effectRef>
          <a:fontRef idx="minor">
            <a:schemeClr val="dk1"/>
          </a:fontRef>
        </p:style>
        <p:txBody>
          <a:bodyPr lIns="146304" tIns="73152" rIns="146304" bIns="73152" rtlCol="0" anchor="b" anchorCtr="0"/>
          <a:lstStyle/>
          <a:p>
            <a:pPr algn="ctr"/>
            <a:r>
              <a:rPr lang="en-US" sz="2600" dirty="0"/>
              <a:t>Not User Modifiable</a:t>
            </a:r>
          </a:p>
        </p:txBody>
      </p:sp>
      <p:sp>
        <p:nvSpPr>
          <p:cNvPr id="4" name="Rounded Rectangle 3"/>
          <p:cNvSpPr/>
          <p:nvPr/>
        </p:nvSpPr>
        <p:spPr>
          <a:xfrm>
            <a:off x="4370855" y="1461942"/>
            <a:ext cx="5895821" cy="4819588"/>
          </a:xfrm>
          <a:prstGeom prst="roundRect">
            <a:avLst/>
          </a:prstGeom>
        </p:spPr>
        <p:style>
          <a:lnRef idx="1">
            <a:schemeClr val="dk1"/>
          </a:lnRef>
          <a:fillRef idx="2">
            <a:schemeClr val="dk1"/>
          </a:fillRef>
          <a:effectRef idx="1">
            <a:schemeClr val="dk1"/>
          </a:effectRef>
          <a:fontRef idx="minor">
            <a:schemeClr val="dk1"/>
          </a:fontRef>
        </p:style>
        <p:txBody>
          <a:bodyPr lIns="146304" tIns="73152" rIns="146304" bIns="73152" rtlCol="0" anchor="b" anchorCtr="0"/>
          <a:lstStyle/>
          <a:p>
            <a:pPr algn="ctr"/>
            <a:r>
              <a:rPr lang="en-US" dirty="0" smtClean="0"/>
              <a:t>User Modifiable</a:t>
            </a:r>
            <a:endParaRPr lang="en-US" dirty="0"/>
          </a:p>
        </p:txBody>
      </p:sp>
      <p:sp>
        <p:nvSpPr>
          <p:cNvPr id="3" name="Content Placeholder 2"/>
          <p:cNvSpPr>
            <a:spLocks noGrp="1"/>
          </p:cNvSpPr>
          <p:nvPr>
            <p:ph idx="1"/>
          </p:nvPr>
        </p:nvSpPr>
        <p:spPr>
          <a:xfrm>
            <a:off x="702663" y="6652865"/>
            <a:ext cx="10437776" cy="2738928"/>
          </a:xfrm>
        </p:spPr>
        <p:txBody>
          <a:bodyPr>
            <a:normAutofit fontScale="77500" lnSpcReduction="20000"/>
          </a:bodyPr>
          <a:lstStyle/>
          <a:p>
            <a:pPr marL="0" indent="0" fontAlgn="ctr">
              <a:buNone/>
            </a:pPr>
            <a:r>
              <a:rPr lang="en-US" sz="3800" dirty="0">
                <a:latin typeface="+mn-lt"/>
              </a:rPr>
              <a:t>Access Control configuration determines what users will be able to do and see in EM7:</a:t>
            </a:r>
          </a:p>
          <a:p>
            <a:pPr fontAlgn="ctr"/>
            <a:r>
              <a:rPr lang="en-US" sz="3800" dirty="0">
                <a:latin typeface="+mn-lt"/>
              </a:rPr>
              <a:t>Access control is managed with</a:t>
            </a:r>
          </a:p>
          <a:p>
            <a:pPr lvl="1" fontAlgn="ctr"/>
            <a:r>
              <a:rPr lang="en-US" sz="2900" dirty="0">
                <a:latin typeface="+mn-lt"/>
              </a:rPr>
              <a:t>Hooks</a:t>
            </a:r>
          </a:p>
          <a:p>
            <a:pPr lvl="1" fontAlgn="ctr"/>
            <a:r>
              <a:rPr lang="en-US" sz="2900" dirty="0">
                <a:latin typeface="+mn-lt"/>
              </a:rPr>
              <a:t>Keys</a:t>
            </a:r>
          </a:p>
          <a:p>
            <a:pPr lvl="1" fontAlgn="ctr"/>
            <a:r>
              <a:rPr lang="en-US" sz="2900" dirty="0">
                <a:latin typeface="+mn-lt"/>
              </a:rPr>
              <a:t>User Polices</a:t>
            </a:r>
          </a:p>
          <a:p>
            <a:pPr fontAlgn="ctr"/>
            <a:r>
              <a:rPr lang="en-US" sz="3800" dirty="0">
                <a:latin typeface="+mn-lt"/>
              </a:rPr>
              <a:t>Multi-tenancy is managed with Organizations and Users</a:t>
            </a:r>
          </a:p>
          <a:p>
            <a:pPr marL="0" indent="0">
              <a:buNone/>
            </a:pPr>
            <a:endParaRPr lang="en-US" sz="4500" dirty="0">
              <a:latin typeface="+mn-lt"/>
            </a:endParaRPr>
          </a:p>
        </p:txBody>
      </p:sp>
      <p:sp>
        <p:nvSpPr>
          <p:cNvPr id="2" name="Title 1"/>
          <p:cNvSpPr>
            <a:spLocks noGrp="1"/>
          </p:cNvSpPr>
          <p:nvPr>
            <p:ph type="title"/>
          </p:nvPr>
        </p:nvSpPr>
        <p:spPr/>
        <p:txBody>
          <a:bodyPr>
            <a:normAutofit/>
          </a:bodyPr>
          <a:lstStyle/>
          <a:p>
            <a:r>
              <a:rPr lang="en-US" dirty="0" smtClean="0">
                <a:latin typeface="+mn-lt"/>
              </a:rPr>
              <a:t>Access Control</a:t>
            </a:r>
            <a:endParaRPr lang="en-US" dirty="0">
              <a:latin typeface="+mn-lt"/>
            </a:endParaRPr>
          </a:p>
        </p:txBody>
      </p:sp>
      <p:sp>
        <p:nvSpPr>
          <p:cNvPr id="5" name="Slide Number Placeholder 4"/>
          <p:cNvSpPr>
            <a:spLocks noGrp="1"/>
          </p:cNvSpPr>
          <p:nvPr>
            <p:ph type="sldNum" sz="quarter" idx="4"/>
          </p:nvPr>
        </p:nvSpPr>
        <p:spPr/>
        <p:txBody>
          <a:bodyPr/>
          <a:lstStyle/>
          <a:p>
            <a:fld id="{59FBCBD5-A728-384D-A41B-B8C6FE40EEBE}" type="slidenum">
              <a:rPr lang="en-US" smtClean="0">
                <a:latin typeface="+mn-lt"/>
              </a:rPr>
              <a:pPr/>
              <a:t>44</a:t>
            </a:fld>
            <a:endParaRPr lang="en-US" dirty="0">
              <a:latin typeface="+mn-lt"/>
            </a:endParaRPr>
          </a:p>
        </p:txBody>
      </p:sp>
      <p:pic>
        <p:nvPicPr>
          <p:cNvPr id="1026" name="Picture 2" descr="http://t2.gstatic.com/images?q=tbn:ANd9GcTe2RQqtDk_N_YS_dQzqsQCQ_A3sf-Ejtq5dwkes_8near2c0O-w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0439" y="2188818"/>
            <a:ext cx="3416618" cy="560276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1570044" y="1660987"/>
            <a:ext cx="2066751" cy="3115683"/>
          </a:xfrm>
          <a:prstGeom prst="roundRect">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sz="3200" dirty="0">
                <a:solidFill>
                  <a:schemeClr val="tx1">
                    <a:lumMod val="50000"/>
                  </a:schemeClr>
                </a:solidFill>
              </a:rPr>
              <a:t>Hooks</a:t>
            </a:r>
            <a:endParaRPr lang="en-US" dirty="0">
              <a:solidFill>
                <a:schemeClr val="tx1">
                  <a:lumMod val="50000"/>
                </a:schemeClr>
              </a:solidFill>
            </a:endParaRPr>
          </a:p>
        </p:txBody>
      </p:sp>
      <p:sp>
        <p:nvSpPr>
          <p:cNvPr id="13" name="Rounded Rectangle 12"/>
          <p:cNvSpPr/>
          <p:nvPr/>
        </p:nvSpPr>
        <p:spPr>
          <a:xfrm>
            <a:off x="4804758" y="1660988"/>
            <a:ext cx="1960763" cy="3115681"/>
          </a:xfrm>
          <a:prstGeom prst="roundRect">
            <a:avLst/>
          </a:prstGeom>
        </p:spPr>
        <p:style>
          <a:lnRef idx="1">
            <a:schemeClr val="accent2"/>
          </a:lnRef>
          <a:fillRef idx="3">
            <a:schemeClr val="accent2"/>
          </a:fillRef>
          <a:effectRef idx="2">
            <a:schemeClr val="accent2"/>
          </a:effectRef>
          <a:fontRef idx="minor">
            <a:schemeClr val="lt1"/>
          </a:fontRef>
        </p:style>
        <p:txBody>
          <a:bodyPr lIns="146304" tIns="73152" rIns="146304" bIns="73152" rtlCol="0" anchor="ctr"/>
          <a:lstStyle/>
          <a:p>
            <a:pPr algn="ctr"/>
            <a:r>
              <a:rPr lang="en-US" sz="3200" dirty="0">
                <a:solidFill>
                  <a:schemeClr val="tx1">
                    <a:lumMod val="50000"/>
                  </a:schemeClr>
                </a:solidFill>
              </a:rPr>
              <a:t>Keys</a:t>
            </a:r>
          </a:p>
        </p:txBody>
      </p:sp>
      <p:sp>
        <p:nvSpPr>
          <p:cNvPr id="14" name="Rounded Rectangle 13"/>
          <p:cNvSpPr/>
          <p:nvPr/>
        </p:nvSpPr>
        <p:spPr>
          <a:xfrm>
            <a:off x="7933484" y="1660987"/>
            <a:ext cx="1960765" cy="3115683"/>
          </a:xfrm>
          <a:prstGeom prst="roundRect">
            <a:avLst/>
          </a:prstGeom>
        </p:spPr>
        <p:style>
          <a:lnRef idx="1">
            <a:schemeClr val="accent4"/>
          </a:lnRef>
          <a:fillRef idx="3">
            <a:schemeClr val="accent4"/>
          </a:fillRef>
          <a:effectRef idx="2">
            <a:schemeClr val="accent4"/>
          </a:effectRef>
          <a:fontRef idx="minor">
            <a:schemeClr val="lt1"/>
          </a:fontRef>
        </p:style>
        <p:txBody>
          <a:bodyPr lIns="146304" tIns="73152" rIns="146304" bIns="73152" rtlCol="0" anchor="ctr"/>
          <a:lstStyle/>
          <a:p>
            <a:pPr algn="ctr"/>
            <a:r>
              <a:rPr lang="en-US" dirty="0">
                <a:solidFill>
                  <a:schemeClr val="tx1">
                    <a:lumMod val="50000"/>
                  </a:schemeClr>
                </a:solidFill>
              </a:rPr>
              <a:t>User Policies</a:t>
            </a:r>
          </a:p>
        </p:txBody>
      </p:sp>
      <p:sp>
        <p:nvSpPr>
          <p:cNvPr id="12" name="Right Arrow 11"/>
          <p:cNvSpPr/>
          <p:nvPr/>
        </p:nvSpPr>
        <p:spPr>
          <a:xfrm>
            <a:off x="3776294" y="3078481"/>
            <a:ext cx="798825" cy="428319"/>
          </a:xfrm>
          <a:prstGeom prst="rightArrow">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6" name="Right Arrow 15"/>
          <p:cNvSpPr/>
          <p:nvPr/>
        </p:nvSpPr>
        <p:spPr>
          <a:xfrm>
            <a:off x="6938391" y="3078481"/>
            <a:ext cx="798825" cy="428319"/>
          </a:xfrm>
          <a:prstGeom prst="rightArrow">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7" name="TextBox 16"/>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899530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8" y="5579165"/>
            <a:ext cx="14291592" cy="742459"/>
          </a:xfrm>
        </p:spPr>
        <p:txBody>
          <a:bodyPr>
            <a:normAutofit/>
          </a:bodyPr>
          <a:lstStyle/>
          <a:p>
            <a:pPr marL="0" lvl="1" indent="0">
              <a:lnSpc>
                <a:spcPct val="110000"/>
              </a:lnSpc>
              <a:buClr>
                <a:schemeClr val="accent1"/>
              </a:buClr>
              <a:buNone/>
            </a:pPr>
            <a:r>
              <a:rPr lang="en-US" sz="3300" dirty="0" smtClean="0"/>
              <a:t>Restricted User shows restricted access:</a:t>
            </a:r>
            <a:endParaRPr lang="en-US" sz="3300" dirty="0"/>
          </a:p>
        </p:txBody>
      </p:sp>
      <p:sp>
        <p:nvSpPr>
          <p:cNvPr id="3" name="Title 2"/>
          <p:cNvSpPr>
            <a:spLocks noGrp="1"/>
          </p:cNvSpPr>
          <p:nvPr>
            <p:ph type="title"/>
          </p:nvPr>
        </p:nvSpPr>
        <p:spPr/>
        <p:txBody>
          <a:bodyPr>
            <a:normAutofit/>
          </a:bodyPr>
          <a:lstStyle/>
          <a:p>
            <a:r>
              <a:rPr lang="en-US" dirty="0" smtClean="0"/>
              <a:t>Access Control: Admin vs. Restricted User</a:t>
            </a:r>
            <a:endParaRPr lang="en-US" dirty="0"/>
          </a:p>
        </p:txBody>
      </p:sp>
      <p:sp>
        <p:nvSpPr>
          <p:cNvPr id="6" name="Slide Number Placeholder 5"/>
          <p:cNvSpPr>
            <a:spLocks noGrp="1"/>
          </p:cNvSpPr>
          <p:nvPr>
            <p:ph type="sldNum" sz="quarter" idx="4"/>
          </p:nvPr>
        </p:nvSpPr>
        <p:spPr/>
        <p:txBody>
          <a:bodyPr/>
          <a:lstStyle/>
          <a:p>
            <a:fld id="{59FBCBD5-A728-384D-A41B-B8C6FE40EEBE}" type="slidenum">
              <a:rPr lang="en-US" smtClean="0"/>
              <a:pPr/>
              <a:t>45</a:t>
            </a:fld>
            <a:endParaRPr lang="en-US" dirty="0"/>
          </a:p>
        </p:txBody>
      </p:sp>
      <p:pic>
        <p:nvPicPr>
          <p:cNvPr id="5" name="Picture 4"/>
          <p:cNvPicPr>
            <a:picLocks noChangeAspect="1"/>
          </p:cNvPicPr>
          <p:nvPr/>
        </p:nvPicPr>
        <p:blipFill>
          <a:blip r:embed="rId3"/>
          <a:stretch>
            <a:fillRect/>
          </a:stretch>
        </p:blipFill>
        <p:spPr>
          <a:xfrm>
            <a:off x="541431" y="1792953"/>
            <a:ext cx="14226129" cy="335054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956604" y="6406631"/>
            <a:ext cx="12869257" cy="2444089"/>
          </a:xfrm>
          <a:prstGeom prst="rect">
            <a:avLst/>
          </a:prstGeom>
          <a:ln>
            <a:noFill/>
          </a:ln>
          <a:effectLst>
            <a:outerShdw blurRad="292100" dist="139700" dir="2700000" algn="tl" rotWithShape="0">
              <a:srgbClr val="333333">
                <a:alpha val="65000"/>
              </a:srgbClr>
            </a:outerShdw>
          </a:effectLst>
        </p:spPr>
      </p:pic>
      <p:cxnSp>
        <p:nvCxnSpPr>
          <p:cNvPr id="9" name="Straight Arrow Connector 8"/>
          <p:cNvCxnSpPr/>
          <p:nvPr/>
        </p:nvCxnSpPr>
        <p:spPr>
          <a:xfrm flipH="1">
            <a:off x="5738191" y="6198685"/>
            <a:ext cx="2366364" cy="14299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863838" y="7115103"/>
            <a:ext cx="1713913" cy="825305"/>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4" name="Oval 13"/>
          <p:cNvSpPr/>
          <p:nvPr/>
        </p:nvSpPr>
        <p:spPr>
          <a:xfrm>
            <a:off x="8218405" y="7940408"/>
            <a:ext cx="1713913" cy="825305"/>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0" name="TextBox 9"/>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
        <p:nvSpPr>
          <p:cNvPr id="11" name="Content Placeholder 3"/>
          <p:cNvSpPr txBox="1">
            <a:spLocks/>
          </p:cNvSpPr>
          <p:nvPr/>
        </p:nvSpPr>
        <p:spPr>
          <a:xfrm>
            <a:off x="395143" y="1218213"/>
            <a:ext cx="14291592" cy="574739"/>
          </a:xfrm>
          <a:prstGeom prst="rect">
            <a:avLst/>
          </a:prstGeom>
        </p:spPr>
        <p:txBody>
          <a:bodyPr vert="horz" lIns="91440" tIns="45720" rIns="91440" bIns="45720" rtlCol="0">
            <a:normAutofit fontScale="92500" lnSpcReduction="20000"/>
          </a:bodyPr>
          <a:lstStyle>
            <a:lvl1pPr marL="571500" indent="-571500" algn="l" defTabSz="457200" rtl="0" eaLnBrk="1" latinLnBrk="0" hangingPunct="1">
              <a:lnSpc>
                <a:spcPct val="110000"/>
              </a:lnSpc>
              <a:spcBef>
                <a:spcPts val="0"/>
              </a:spcBef>
              <a:buClr>
                <a:schemeClr val="accent1"/>
              </a:buClr>
              <a:buFont typeface="Arial" panose="020B0604020202020204" pitchFamily="34" charset="0"/>
              <a:buChar char="•"/>
              <a:defRPr sz="3600" b="0" i="0" kern="1200">
                <a:solidFill>
                  <a:schemeClr val="tx1">
                    <a:lumMod val="50000"/>
                  </a:schemeClr>
                </a:solidFill>
                <a:latin typeface="Arial"/>
                <a:ea typeface="+mn-ea"/>
                <a:cs typeface="Arial"/>
              </a:defRPr>
            </a:lvl1pPr>
            <a:lvl2pPr marL="1348740" indent="-571500" algn="l" defTabSz="457200" rtl="0" eaLnBrk="1" latinLnBrk="0" hangingPunct="1">
              <a:lnSpc>
                <a:spcPct val="90000"/>
              </a:lnSpc>
              <a:spcBef>
                <a:spcPts val="0"/>
              </a:spcBef>
              <a:buClr>
                <a:srgbClr val="53B948"/>
              </a:buClr>
              <a:buFont typeface="Arial" panose="020B0604020202020204" pitchFamily="34" charset="0"/>
              <a:buChar char="•"/>
              <a:defRPr sz="3600" b="0" i="0" kern="1200" baseline="0">
                <a:solidFill>
                  <a:schemeClr val="tx1">
                    <a:lumMod val="50000"/>
                  </a:schemeClr>
                </a:solidFill>
                <a:latin typeface="Arial"/>
                <a:ea typeface="+mn-ea"/>
                <a:cs typeface="Arial"/>
              </a:defRPr>
            </a:lvl2pPr>
            <a:lvl3pPr marL="2034540" indent="-571500" algn="l" defTabSz="457200" rtl="0" eaLnBrk="1" latinLnBrk="0" hangingPunct="1">
              <a:lnSpc>
                <a:spcPct val="110000"/>
              </a:lnSpc>
              <a:spcBef>
                <a:spcPts val="0"/>
              </a:spcBef>
              <a:buClr>
                <a:schemeClr val="accent4"/>
              </a:buClr>
              <a:buFont typeface="Arial" panose="020B0604020202020204" pitchFamily="34" charset="0"/>
              <a:buChar char="•"/>
              <a:defRPr sz="3600" b="0" i="0" kern="1200" baseline="0">
                <a:solidFill>
                  <a:schemeClr val="tx1">
                    <a:lumMod val="50000"/>
                  </a:schemeClr>
                </a:solidFill>
                <a:latin typeface="Arial"/>
                <a:ea typeface="+mn-ea"/>
                <a:cs typeface="Arial"/>
              </a:defRPr>
            </a:lvl3pPr>
            <a:lvl4pPr marL="2903220" indent="-571500" algn="l" defTabSz="457200" rtl="0" eaLnBrk="1" latinLnBrk="0" hangingPunct="1">
              <a:lnSpc>
                <a:spcPct val="110000"/>
              </a:lnSpc>
              <a:spcBef>
                <a:spcPts val="0"/>
              </a:spcBef>
              <a:buClr>
                <a:schemeClr val="accent4"/>
              </a:buClr>
              <a:buFont typeface="Arial" panose="020B0604020202020204" pitchFamily="34" charset="0"/>
              <a:buChar char="•"/>
              <a:defRPr sz="3600" b="0" i="0" kern="1200">
                <a:solidFill>
                  <a:schemeClr val="tx1">
                    <a:lumMod val="50000"/>
                  </a:schemeClr>
                </a:solidFill>
                <a:latin typeface="Arial"/>
                <a:ea typeface="+mn-ea"/>
                <a:cs typeface="Arial"/>
              </a:defRPr>
            </a:lvl4pPr>
            <a:lvl5pPr marL="3680460" indent="-571500" algn="l" defTabSz="457200" rtl="0" eaLnBrk="1" latinLnBrk="0" hangingPunct="1">
              <a:lnSpc>
                <a:spcPct val="110000"/>
              </a:lnSpc>
              <a:spcBef>
                <a:spcPts val="0"/>
              </a:spcBef>
              <a:buClr>
                <a:schemeClr val="accent4"/>
              </a:buClr>
              <a:buFont typeface="Arial" panose="020B0604020202020204" pitchFamily="34" charset="0"/>
              <a:buChar char="•"/>
              <a:defRPr sz="3600" b="0" i="0" kern="1200" baseline="0">
                <a:solidFill>
                  <a:schemeClr val="tx1">
                    <a:lumMod val="50000"/>
                  </a:schemeClr>
                </a:solidFill>
                <a:latin typeface="Arial"/>
                <a:ea typeface="+mn-ea"/>
                <a:cs typeface="Arial"/>
              </a:defRPr>
            </a:lvl5pPr>
            <a:lvl6pPr marL="4274820" indent="-388620" algn="l" defTabSz="777240" rtl="0" eaLnBrk="1" latinLnBrk="0" hangingPunct="1">
              <a:spcBef>
                <a:spcPct val="20000"/>
              </a:spcBef>
              <a:buFont typeface="Arial"/>
              <a:buChar char="•"/>
              <a:defRPr sz="3400" kern="1200">
                <a:solidFill>
                  <a:schemeClr val="tx1"/>
                </a:solidFill>
                <a:latin typeface="+mn-lt"/>
                <a:ea typeface="+mn-ea"/>
                <a:cs typeface="+mn-cs"/>
              </a:defRPr>
            </a:lvl6pPr>
            <a:lvl7pPr marL="5052060" indent="-388620" algn="l" defTabSz="777240" rtl="0" eaLnBrk="1" latinLnBrk="0" hangingPunct="1">
              <a:spcBef>
                <a:spcPct val="20000"/>
              </a:spcBef>
              <a:buFont typeface="Arial"/>
              <a:buChar char="•"/>
              <a:defRPr sz="3400" kern="1200">
                <a:solidFill>
                  <a:schemeClr val="tx1"/>
                </a:solidFill>
                <a:latin typeface="+mn-lt"/>
                <a:ea typeface="+mn-ea"/>
                <a:cs typeface="+mn-cs"/>
              </a:defRPr>
            </a:lvl7pPr>
            <a:lvl8pPr marL="5829300" indent="-388620" algn="l" defTabSz="777240" rtl="0" eaLnBrk="1" latinLnBrk="0" hangingPunct="1">
              <a:spcBef>
                <a:spcPct val="20000"/>
              </a:spcBef>
              <a:buFont typeface="Arial"/>
              <a:buChar char="•"/>
              <a:defRPr sz="3400" kern="1200">
                <a:solidFill>
                  <a:schemeClr val="tx1"/>
                </a:solidFill>
                <a:latin typeface="+mn-lt"/>
                <a:ea typeface="+mn-ea"/>
                <a:cs typeface="+mn-cs"/>
              </a:defRPr>
            </a:lvl8pPr>
            <a:lvl9pPr marL="6606540" indent="-388620" algn="l" defTabSz="777240" rtl="0" eaLnBrk="1" latinLnBrk="0" hangingPunct="1">
              <a:spcBef>
                <a:spcPct val="20000"/>
              </a:spcBef>
              <a:buFont typeface="Arial"/>
              <a:buChar char="•"/>
              <a:defRPr sz="3400" kern="1200">
                <a:solidFill>
                  <a:schemeClr val="tx1"/>
                </a:solidFill>
                <a:latin typeface="+mn-lt"/>
                <a:ea typeface="+mn-ea"/>
                <a:cs typeface="+mn-cs"/>
              </a:defRPr>
            </a:lvl9pPr>
          </a:lstStyle>
          <a:p>
            <a:pPr marL="0" lvl="1" indent="0">
              <a:lnSpc>
                <a:spcPct val="110000"/>
              </a:lnSpc>
              <a:buClr>
                <a:schemeClr val="accent1"/>
              </a:buClr>
              <a:buFont typeface="Arial" panose="020B0604020202020204" pitchFamily="34" charset="0"/>
              <a:buNone/>
            </a:pPr>
            <a:r>
              <a:rPr lang="en-US" dirty="0" smtClean="0"/>
              <a:t>Administrator level access means all tabs and features</a:t>
            </a:r>
          </a:p>
        </p:txBody>
      </p:sp>
    </p:spTree>
    <p:extLst>
      <p:ext uri="{BB962C8B-B14F-4D97-AF65-F5344CB8AC3E}">
        <p14:creationId xmlns:p14="http://schemas.microsoft.com/office/powerpoint/2010/main" val="36317000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a:xfrm>
            <a:off x="475970" y="1387022"/>
            <a:ext cx="7422326" cy="7783481"/>
          </a:xfrm>
        </p:spPr>
        <p:txBody>
          <a:bodyPr>
            <a:noAutofit/>
          </a:bodyPr>
          <a:lstStyle/>
          <a:p>
            <a:pPr marL="0" indent="0">
              <a:buNone/>
            </a:pPr>
            <a:r>
              <a:rPr lang="en-US" sz="3200" dirty="0"/>
              <a:t>An access hook is a granular privilege. For example, an access hook called AST_VIEW would allow a user to view asset records. AST_VIEW would not allow a user to create, edit, or delete an asset record. </a:t>
            </a:r>
          </a:p>
          <a:p>
            <a:r>
              <a:rPr lang="en-US" sz="2800" dirty="0"/>
              <a:t>Access hooks cannot be directly granted to a user account. </a:t>
            </a:r>
            <a:endParaRPr lang="en-US" sz="2800" dirty="0" smtClean="0"/>
          </a:p>
          <a:p>
            <a:r>
              <a:rPr lang="en-US" sz="2800" dirty="0" smtClean="0"/>
              <a:t>An </a:t>
            </a:r>
            <a:r>
              <a:rPr lang="en-US" sz="2800" dirty="0"/>
              <a:t>access hook must be included in an Access Key, the Key is then aligned to the individual User Account or User Policy.</a:t>
            </a:r>
          </a:p>
          <a:p>
            <a:r>
              <a:rPr lang="en-US" sz="2800" dirty="0"/>
              <a:t>There are nearly 400 Access Hooks in </a:t>
            </a:r>
            <a:r>
              <a:rPr lang="en-US" sz="2800" dirty="0" smtClean="0"/>
              <a:t>ScienceLogic</a:t>
            </a:r>
            <a:endParaRPr lang="en-US" sz="2800" dirty="0"/>
          </a:p>
        </p:txBody>
      </p:sp>
      <p:sp>
        <p:nvSpPr>
          <p:cNvPr id="2" name="Title 1"/>
          <p:cNvSpPr>
            <a:spLocks noGrp="1"/>
          </p:cNvSpPr>
          <p:nvPr>
            <p:ph type="title"/>
          </p:nvPr>
        </p:nvSpPr>
        <p:spPr/>
        <p:txBody>
          <a:bodyPr>
            <a:normAutofit/>
          </a:bodyPr>
          <a:lstStyle/>
          <a:p>
            <a:pPr algn="l"/>
            <a:r>
              <a:rPr lang="en-US" dirty="0"/>
              <a:t>Access </a:t>
            </a:r>
            <a:r>
              <a:rPr lang="en-US" dirty="0" smtClean="0"/>
              <a:t>Hooks</a:t>
            </a:r>
            <a:endParaRPr lang="en-US" dirty="0"/>
          </a:p>
        </p:txBody>
      </p:sp>
      <p:sp>
        <p:nvSpPr>
          <p:cNvPr id="13" name="Slide Number Placeholder 12"/>
          <p:cNvSpPr>
            <a:spLocks noGrp="1"/>
          </p:cNvSpPr>
          <p:nvPr>
            <p:ph type="sldNum" sz="quarter" idx="4"/>
          </p:nvPr>
        </p:nvSpPr>
        <p:spPr/>
        <p:txBody>
          <a:bodyPr/>
          <a:lstStyle/>
          <a:p>
            <a:fld id="{59FBCBD5-A728-384D-A41B-B8C6FE40EEBE}" type="slidenum">
              <a:rPr lang="en-US" smtClean="0"/>
              <a:pPr/>
              <a:t>46</a:t>
            </a:fld>
            <a:endParaRPr lang="en-US" dirty="0"/>
          </a:p>
        </p:txBody>
      </p:sp>
      <p:sp>
        <p:nvSpPr>
          <p:cNvPr id="21" name="TextBox 20"/>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960" y="2540867"/>
            <a:ext cx="4211126" cy="4211126"/>
          </a:xfrm>
          <a:prstGeom prst="rect">
            <a:avLst/>
          </a:prstGeom>
        </p:spPr>
      </p:pic>
    </p:spTree>
    <p:extLst>
      <p:ext uri="{BB962C8B-B14F-4D97-AF65-F5344CB8AC3E}">
        <p14:creationId xmlns:p14="http://schemas.microsoft.com/office/powerpoint/2010/main" val="375407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777240" y="1648460"/>
            <a:ext cx="13990320" cy="1257300"/>
          </a:xfrm>
          <a:prstGeom prst="rect">
            <a:avLst/>
          </a:prstGeom>
        </p:spPr>
        <p:txBody>
          <a:bodyPr lIns="146304" tIns="73152" rIns="146304" bIns="73152">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5100" b="1" dirty="0">
              <a:solidFill>
                <a:srgbClr val="4D5456"/>
              </a:solidFill>
              <a:latin typeface="Futura Lt BT" pitchFamily="34" charset="0"/>
            </a:endParaRPr>
          </a:p>
        </p:txBody>
      </p:sp>
      <p:sp>
        <p:nvSpPr>
          <p:cNvPr id="6" name="Slide Number Placeholder 5"/>
          <p:cNvSpPr>
            <a:spLocks noGrp="1"/>
          </p:cNvSpPr>
          <p:nvPr>
            <p:ph type="sldNum" sz="quarter" idx="4"/>
          </p:nvPr>
        </p:nvSpPr>
        <p:spPr/>
        <p:txBody>
          <a:bodyPr/>
          <a:lstStyle/>
          <a:p>
            <a:fld id="{59FBCBD5-A728-384D-A41B-B8C6FE40EEBE}" type="slidenum">
              <a:rPr lang="en-US" smtClean="0"/>
              <a:pPr/>
              <a:t>47</a:t>
            </a:fld>
            <a:endParaRPr lang="en-US" dirty="0"/>
          </a:p>
        </p:txBody>
      </p:sp>
      <p:sp>
        <p:nvSpPr>
          <p:cNvPr id="3" name="Title 2"/>
          <p:cNvSpPr>
            <a:spLocks noGrp="1"/>
          </p:cNvSpPr>
          <p:nvPr>
            <p:ph type="title"/>
          </p:nvPr>
        </p:nvSpPr>
        <p:spPr/>
        <p:txBody>
          <a:bodyPr>
            <a:normAutofit/>
          </a:bodyPr>
          <a:lstStyle/>
          <a:p>
            <a:r>
              <a:rPr lang="en-US" dirty="0"/>
              <a:t>Access </a:t>
            </a:r>
            <a:r>
              <a:rPr lang="en-US" dirty="0" smtClean="0"/>
              <a:t>Hooks: Registry</a:t>
            </a:r>
            <a:endParaRPr lang="en-US" dirty="0"/>
          </a:p>
        </p:txBody>
      </p:sp>
      <p:sp>
        <p:nvSpPr>
          <p:cNvPr id="4" name="Content Placeholder 3"/>
          <p:cNvSpPr>
            <a:spLocks noGrp="1"/>
          </p:cNvSpPr>
          <p:nvPr>
            <p:ph sz="quarter" idx="10"/>
          </p:nvPr>
        </p:nvSpPr>
        <p:spPr>
          <a:xfrm>
            <a:off x="463826" y="6002738"/>
            <a:ext cx="14832692" cy="3255794"/>
          </a:xfrm>
        </p:spPr>
        <p:txBody>
          <a:bodyPr>
            <a:normAutofit/>
          </a:bodyPr>
          <a:lstStyle/>
          <a:p>
            <a:r>
              <a:rPr lang="en-US" sz="2800" dirty="0"/>
              <a:t>Hooks are grouped by feature area</a:t>
            </a:r>
          </a:p>
          <a:p>
            <a:r>
              <a:rPr lang="en-US" sz="2800" dirty="0"/>
              <a:t>Some hooks are focused on overall system management and </a:t>
            </a:r>
            <a:r>
              <a:rPr lang="en-US" sz="2800" dirty="0" smtClean="0"/>
              <a:t>are </a:t>
            </a:r>
            <a:r>
              <a:rPr lang="en-US" sz="2800" dirty="0"/>
              <a:t>listed as “EM7 System”</a:t>
            </a:r>
          </a:p>
          <a:p>
            <a:r>
              <a:rPr lang="en-US" sz="2800" dirty="0"/>
              <a:t>The lock icon will provide a list of Keys that have this hook</a:t>
            </a:r>
          </a:p>
          <a:p>
            <a:r>
              <a:rPr lang="en-US" sz="2800" dirty="0"/>
              <a:t>Hooks cannot be edited or deleted</a:t>
            </a:r>
          </a:p>
          <a:p>
            <a:r>
              <a:rPr lang="en-US" sz="2800" dirty="0"/>
              <a:t>Key Manager button opens the Key/Hook Alignment Editor</a:t>
            </a:r>
          </a:p>
          <a:p>
            <a:endParaRPr lang="en-US" sz="2800" dirty="0"/>
          </a:p>
        </p:txBody>
      </p:sp>
      <p:sp>
        <p:nvSpPr>
          <p:cNvPr id="5" name="Text Placeholder 4"/>
          <p:cNvSpPr>
            <a:spLocks noGrp="1"/>
          </p:cNvSpPr>
          <p:nvPr>
            <p:ph type="body" sz="quarter" idx="11"/>
          </p:nvPr>
        </p:nvSpPr>
        <p:spPr>
          <a:xfrm>
            <a:off x="777243" y="1116874"/>
            <a:ext cx="14519275" cy="642620"/>
          </a:xfrm>
        </p:spPr>
        <p:txBody>
          <a:bodyPr>
            <a:noAutofit/>
          </a:bodyPr>
          <a:lstStyle/>
          <a:p>
            <a:r>
              <a:rPr lang="en-US" sz="3600" dirty="0"/>
              <a:t>System &gt; Manage &gt; Access Hooks </a:t>
            </a:r>
          </a:p>
          <a:p>
            <a:endParaRPr lang="en-US" sz="3200" dirty="0"/>
          </a:p>
        </p:txBody>
      </p:sp>
      <p:pic>
        <p:nvPicPr>
          <p:cNvPr id="7" name="Picture 6"/>
          <p:cNvPicPr>
            <a:picLocks noChangeAspect="1"/>
          </p:cNvPicPr>
          <p:nvPr/>
        </p:nvPicPr>
        <p:blipFill>
          <a:blip r:embed="rId3"/>
          <a:stretch>
            <a:fillRect/>
          </a:stretch>
        </p:blipFill>
        <p:spPr>
          <a:xfrm>
            <a:off x="565205" y="1958387"/>
            <a:ext cx="14624174" cy="3612025"/>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40168131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885" y="1206337"/>
            <a:ext cx="4211126" cy="4211126"/>
          </a:xfrm>
          <a:prstGeom prst="rect">
            <a:avLst/>
          </a:prstGeom>
        </p:spPr>
      </p:pic>
      <p:sp>
        <p:nvSpPr>
          <p:cNvPr id="4" name="Content Placeholder 3"/>
          <p:cNvSpPr>
            <a:spLocks noGrp="1"/>
          </p:cNvSpPr>
          <p:nvPr>
            <p:ph idx="1"/>
          </p:nvPr>
        </p:nvSpPr>
        <p:spPr>
          <a:xfrm>
            <a:off x="475972" y="5515390"/>
            <a:ext cx="14291589" cy="3670687"/>
          </a:xfrm>
        </p:spPr>
        <p:txBody>
          <a:bodyPr>
            <a:normAutofit/>
          </a:bodyPr>
          <a:lstStyle/>
          <a:p>
            <a:r>
              <a:rPr lang="en-US" sz="2800" dirty="0" smtClean="0"/>
              <a:t>An access key is a group of zero or more access hooks. When you associate an access key with a user account, the user is granted all the access hooks within the key. For example, you could create an access key called "Manage Asset". That access key could include three hooks: view an asset record, edit an asset record, and create a new asset record.</a:t>
            </a:r>
          </a:p>
          <a:p>
            <a:r>
              <a:rPr lang="en-US" sz="2800" dirty="0" smtClean="0"/>
              <a:t>Access Hooks are not aligned directly to a User Account or User Policy, they are aligned to an Access Key and then to the User Account or User Policy.</a:t>
            </a:r>
          </a:p>
        </p:txBody>
      </p:sp>
      <p:sp>
        <p:nvSpPr>
          <p:cNvPr id="2" name="Title 1"/>
          <p:cNvSpPr>
            <a:spLocks noGrp="1"/>
          </p:cNvSpPr>
          <p:nvPr>
            <p:ph type="title"/>
          </p:nvPr>
        </p:nvSpPr>
        <p:spPr/>
        <p:txBody>
          <a:bodyPr>
            <a:normAutofit/>
          </a:bodyPr>
          <a:lstStyle/>
          <a:p>
            <a:r>
              <a:rPr lang="en-US" dirty="0" smtClean="0"/>
              <a:t>Access Keys</a:t>
            </a:r>
            <a:endParaRPr lang="en-US" dirty="0"/>
          </a:p>
        </p:txBody>
      </p:sp>
      <p:sp>
        <p:nvSpPr>
          <p:cNvPr id="19" name="Slide Number Placeholder 18"/>
          <p:cNvSpPr>
            <a:spLocks noGrp="1"/>
          </p:cNvSpPr>
          <p:nvPr>
            <p:ph type="sldNum" sz="quarter" idx="4"/>
          </p:nvPr>
        </p:nvSpPr>
        <p:spPr/>
        <p:txBody>
          <a:bodyPr/>
          <a:lstStyle/>
          <a:p>
            <a:fld id="{59FBCBD5-A728-384D-A41B-B8C6FE40EEBE}" type="slidenum">
              <a:rPr lang="en-US" smtClean="0"/>
              <a:pPr/>
              <a:t>48</a:t>
            </a:fld>
            <a:endParaRPr lang="en-US" dirty="0"/>
          </a:p>
        </p:txBody>
      </p:sp>
      <p:sp>
        <p:nvSpPr>
          <p:cNvPr id="10" name="Title 1"/>
          <p:cNvSpPr txBox="1">
            <a:spLocks/>
          </p:cNvSpPr>
          <p:nvPr/>
        </p:nvSpPr>
        <p:spPr>
          <a:xfrm>
            <a:off x="1082040" y="1608580"/>
            <a:ext cx="13990320" cy="1257300"/>
          </a:xfrm>
          <a:prstGeom prst="rect">
            <a:avLst/>
          </a:prstGeom>
        </p:spPr>
        <p:txBody>
          <a:bodyPr lIns="146304" tIns="73152" rIns="146304" bIns="73152">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5100" b="1" dirty="0">
              <a:solidFill>
                <a:srgbClr val="4D5456"/>
              </a:solidFill>
              <a:latin typeface="Futura Lt BT" pitchFamily="34" charset="0"/>
            </a:endParaRPr>
          </a:p>
        </p:txBody>
      </p:sp>
      <p:sp>
        <p:nvSpPr>
          <p:cNvPr id="13" name="Content Placeholder 2"/>
          <p:cNvSpPr txBox="1">
            <a:spLocks/>
          </p:cNvSpPr>
          <p:nvPr/>
        </p:nvSpPr>
        <p:spPr>
          <a:xfrm>
            <a:off x="777240" y="2800988"/>
            <a:ext cx="12435840" cy="5022214"/>
          </a:xfrm>
          <a:prstGeom prst="rect">
            <a:avLst/>
          </a:prstGeom>
        </p:spPr>
        <p:txBody>
          <a:bodyPr lIns="146304" tIns="73152" rIns="146304" bIns="73152"/>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ctr">
              <a:buNone/>
            </a:pPr>
            <a:endParaRPr lang="en-US" sz="4500" dirty="0"/>
          </a:p>
        </p:txBody>
      </p:sp>
      <p:sp>
        <p:nvSpPr>
          <p:cNvPr id="3" name="Right Arrow 2"/>
          <p:cNvSpPr/>
          <p:nvPr/>
        </p:nvSpPr>
        <p:spPr>
          <a:xfrm>
            <a:off x="6081185" y="3056725"/>
            <a:ext cx="2839915" cy="1098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p>
        </p:txBody>
      </p:sp>
      <p:pic>
        <p:nvPicPr>
          <p:cNvPr id="4104" name="Picture 8" descr="http://www.clker.com/cliparts/7/1/d/3/119498577810047030key_juliane_krug_01.svg.m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5900" y="2254948"/>
            <a:ext cx="4141091" cy="28881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15190898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70" y="5698435"/>
            <a:ext cx="14404411" cy="3437839"/>
          </a:xfrm>
        </p:spPr>
        <p:txBody>
          <a:bodyPr>
            <a:normAutofit fontScale="77500" lnSpcReduction="20000"/>
          </a:bodyPr>
          <a:lstStyle/>
          <a:p>
            <a:pPr fontAlgn="ctr"/>
            <a:r>
              <a:rPr lang="en-US" sz="3200" dirty="0" smtClean="0">
                <a:latin typeface="+mn-lt"/>
              </a:rPr>
              <a:t>ScienceLogic comes </a:t>
            </a:r>
            <a:r>
              <a:rPr lang="en-US" sz="3200" dirty="0">
                <a:latin typeface="+mn-lt"/>
              </a:rPr>
              <a:t>with a set of 29 pre-configured Access Keys</a:t>
            </a:r>
          </a:p>
          <a:p>
            <a:pPr fontAlgn="ctr"/>
            <a:r>
              <a:rPr lang="en-US" sz="3200" dirty="0">
                <a:latin typeface="+mn-lt"/>
              </a:rPr>
              <a:t>Access Keys are grouped by feature and can be edited</a:t>
            </a:r>
          </a:p>
          <a:p>
            <a:pPr fontAlgn="ctr"/>
            <a:r>
              <a:rPr lang="en-US" sz="3200" dirty="0">
                <a:latin typeface="+mn-lt"/>
              </a:rPr>
              <a:t>Users are able to create new Access Keys as needed</a:t>
            </a:r>
          </a:p>
          <a:p>
            <a:pPr fontAlgn="ctr"/>
            <a:r>
              <a:rPr lang="en-US" sz="3400" dirty="0" smtClean="0">
                <a:latin typeface="+mn-lt"/>
              </a:rPr>
              <a:t>A </a:t>
            </a:r>
            <a:r>
              <a:rPr lang="en-US" sz="3400" dirty="0">
                <a:latin typeface="+mn-lt"/>
              </a:rPr>
              <a:t>key can only be deleted once it is removed from all User Policies and User Accounts</a:t>
            </a:r>
          </a:p>
          <a:p>
            <a:pPr fontAlgn="ctr"/>
            <a:r>
              <a:rPr lang="en-US" sz="3200" dirty="0" smtClean="0">
                <a:latin typeface="+mn-lt"/>
              </a:rPr>
              <a:t>Access Keys provide graduated access to a feature, such as:</a:t>
            </a:r>
          </a:p>
          <a:p>
            <a:pPr lvl="1" fontAlgn="ctr">
              <a:lnSpc>
                <a:spcPct val="120000"/>
              </a:lnSpc>
            </a:pPr>
            <a:r>
              <a:rPr lang="en-US" sz="2900" dirty="0" smtClean="0">
                <a:latin typeface="+mn-lt"/>
              </a:rPr>
              <a:t>View level</a:t>
            </a:r>
          </a:p>
          <a:p>
            <a:pPr lvl="1" fontAlgn="ctr">
              <a:lnSpc>
                <a:spcPct val="120000"/>
              </a:lnSpc>
            </a:pPr>
            <a:r>
              <a:rPr lang="en-US" sz="2900" dirty="0" smtClean="0">
                <a:latin typeface="+mn-lt"/>
              </a:rPr>
              <a:t>Operator level</a:t>
            </a:r>
          </a:p>
          <a:p>
            <a:pPr lvl="1" fontAlgn="ctr">
              <a:lnSpc>
                <a:spcPct val="120000"/>
              </a:lnSpc>
            </a:pPr>
            <a:r>
              <a:rPr lang="en-US" sz="2900" dirty="0" smtClean="0">
                <a:latin typeface="+mn-lt"/>
              </a:rPr>
              <a:t>Administrator level</a:t>
            </a:r>
            <a:endParaRPr lang="en-US" sz="2900" dirty="0">
              <a:latin typeface="+mn-lt"/>
            </a:endParaRPr>
          </a:p>
        </p:txBody>
      </p:sp>
      <p:sp>
        <p:nvSpPr>
          <p:cNvPr id="2" name="Title 1"/>
          <p:cNvSpPr>
            <a:spLocks noGrp="1"/>
          </p:cNvSpPr>
          <p:nvPr>
            <p:ph type="title"/>
          </p:nvPr>
        </p:nvSpPr>
        <p:spPr/>
        <p:txBody>
          <a:bodyPr/>
          <a:lstStyle/>
          <a:p>
            <a:r>
              <a:rPr lang="en-US" dirty="0">
                <a:latin typeface="+mn-lt"/>
              </a:rPr>
              <a:t>A</a:t>
            </a:r>
            <a:r>
              <a:rPr lang="en-US" dirty="0" smtClean="0">
                <a:latin typeface="+mn-lt"/>
              </a:rPr>
              <a:t>ccess Keys: Registry</a:t>
            </a:r>
            <a:endParaRPr lang="en-US" dirty="0">
              <a:latin typeface="+mn-lt"/>
            </a:endParaRPr>
          </a:p>
        </p:txBody>
      </p:sp>
      <p:sp>
        <p:nvSpPr>
          <p:cNvPr id="8" name="Slide Number Placeholder 7"/>
          <p:cNvSpPr>
            <a:spLocks noGrp="1"/>
          </p:cNvSpPr>
          <p:nvPr>
            <p:ph type="sldNum" sz="quarter" idx="4"/>
          </p:nvPr>
        </p:nvSpPr>
        <p:spPr/>
        <p:txBody>
          <a:bodyPr/>
          <a:lstStyle/>
          <a:p>
            <a:fld id="{59FBCBD5-A728-384D-A41B-B8C6FE40EEBE}" type="slidenum">
              <a:rPr lang="en-US" smtClean="0">
                <a:latin typeface="+mn-lt"/>
              </a:rPr>
              <a:pPr/>
              <a:t>49</a:t>
            </a:fld>
            <a:endParaRPr lang="en-US" dirty="0">
              <a:latin typeface="+mn-lt"/>
            </a:endParaRPr>
          </a:p>
        </p:txBody>
      </p:sp>
      <p:sp>
        <p:nvSpPr>
          <p:cNvPr id="10" name="Title 1"/>
          <p:cNvSpPr txBox="1">
            <a:spLocks/>
          </p:cNvSpPr>
          <p:nvPr/>
        </p:nvSpPr>
        <p:spPr>
          <a:xfrm>
            <a:off x="777240" y="1648460"/>
            <a:ext cx="13990320" cy="1257300"/>
          </a:xfrm>
          <a:prstGeom prst="rect">
            <a:avLst/>
          </a:prstGeom>
        </p:spPr>
        <p:txBody>
          <a:bodyPr lIns="146304" tIns="73152" rIns="146304" bIns="73152">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5100" b="1" dirty="0">
              <a:solidFill>
                <a:srgbClr val="4D5456"/>
              </a:solidFill>
              <a:latin typeface="+mn-lt"/>
            </a:endParaRPr>
          </a:p>
        </p:txBody>
      </p:sp>
      <p:sp>
        <p:nvSpPr>
          <p:cNvPr id="7" name="Text Placeholder 4"/>
          <p:cNvSpPr txBox="1">
            <a:spLocks/>
          </p:cNvSpPr>
          <p:nvPr/>
        </p:nvSpPr>
        <p:spPr>
          <a:xfrm>
            <a:off x="361107" y="1196968"/>
            <a:ext cx="14519275" cy="642620"/>
          </a:xfrm>
          <a:prstGeom prst="rect">
            <a:avLst/>
          </a:prstGeom>
        </p:spPr>
        <p:txBody>
          <a:bodyPr lIns="146304" tIns="73152" rIns="146304" bIns="73152">
            <a:normAutofit fontScale="77500" lnSpcReduction="2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500" dirty="0">
                <a:solidFill>
                  <a:schemeClr val="accent1"/>
                </a:solidFill>
                <a:latin typeface="+mn-lt"/>
              </a:rPr>
              <a:t>System &gt; Manage &gt; Access Keys</a:t>
            </a:r>
          </a:p>
          <a:p>
            <a:endParaRPr lang="en-US" dirty="0">
              <a:latin typeface="+mn-lt"/>
            </a:endParaRPr>
          </a:p>
        </p:txBody>
      </p:sp>
      <p:pic>
        <p:nvPicPr>
          <p:cNvPr id="5" name="Picture 4"/>
          <p:cNvPicPr>
            <a:picLocks noChangeAspect="1"/>
          </p:cNvPicPr>
          <p:nvPr/>
        </p:nvPicPr>
        <p:blipFill>
          <a:blip r:embed="rId3"/>
          <a:stretch>
            <a:fillRect/>
          </a:stretch>
        </p:blipFill>
        <p:spPr>
          <a:xfrm>
            <a:off x="475971" y="2045108"/>
            <a:ext cx="14404412" cy="244059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10855436" y="4485701"/>
            <a:ext cx="4024946" cy="878585"/>
          </a:xfrm>
          <a:prstGeom prst="rect">
            <a:avLst/>
          </a:prstGeom>
        </p:spPr>
      </p:pic>
      <p:sp>
        <p:nvSpPr>
          <p:cNvPr id="9" name="TextBox 8"/>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4113440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69" y="1387025"/>
            <a:ext cx="5035483" cy="7749249"/>
          </a:xfrm>
        </p:spPr>
        <p:txBody>
          <a:bodyPr>
            <a:normAutofit lnSpcReduction="10000"/>
          </a:bodyPr>
          <a:lstStyle/>
          <a:p>
            <a:pPr marL="0" indent="0">
              <a:buNone/>
            </a:pPr>
            <a:r>
              <a:rPr lang="en-US" sz="3600" dirty="0" smtClean="0">
                <a:solidFill>
                  <a:schemeClr val="tx1">
                    <a:lumMod val="50000"/>
                  </a:schemeClr>
                </a:solidFill>
              </a:rPr>
              <a:t>Customization covers the ability within ScienceLogic to add value to existing capabilities within the product. Customize ScienceLogic using various tools, from customizing the look of the </a:t>
            </a:r>
            <a:r>
              <a:rPr lang="en-US" sz="3600" dirty="0" smtClean="0"/>
              <a:t>user interface</a:t>
            </a:r>
            <a:r>
              <a:rPr lang="en-US" sz="3600" dirty="0" smtClean="0">
                <a:solidFill>
                  <a:schemeClr val="tx1">
                    <a:lumMod val="50000"/>
                  </a:schemeClr>
                </a:solidFill>
              </a:rPr>
              <a:t>, to adding additional fields, tabs and navigation functions.</a:t>
            </a:r>
          </a:p>
          <a:p>
            <a:pPr marL="0" indent="0">
              <a:buNone/>
            </a:pPr>
            <a:endParaRPr lang="en-US" sz="3600" dirty="0">
              <a:solidFill>
                <a:schemeClr val="tx1">
                  <a:lumMod val="50000"/>
                </a:schemeClr>
              </a:solidFill>
            </a:endParaRPr>
          </a:p>
        </p:txBody>
      </p:sp>
      <p:sp>
        <p:nvSpPr>
          <p:cNvPr id="3" name="Title 2"/>
          <p:cNvSpPr>
            <a:spLocks noGrp="1"/>
          </p:cNvSpPr>
          <p:nvPr>
            <p:ph type="title"/>
          </p:nvPr>
        </p:nvSpPr>
        <p:spPr/>
        <p:txBody>
          <a:bodyPr/>
          <a:lstStyle/>
          <a:p>
            <a:r>
              <a:rPr lang="en-US" dirty="0" smtClean="0">
                <a:solidFill>
                  <a:schemeClr val="tx1">
                    <a:lumMod val="50000"/>
                  </a:schemeClr>
                </a:solidFill>
              </a:rPr>
              <a:t>Section Overview</a:t>
            </a:r>
            <a:endParaRPr lang="en-US" dirty="0">
              <a:solidFill>
                <a:schemeClr val="tx1">
                  <a:lumMod val="50000"/>
                </a:schemeClr>
              </a:solidFill>
            </a:endParaRPr>
          </a:p>
        </p:txBody>
      </p:sp>
      <p:sp>
        <p:nvSpPr>
          <p:cNvPr id="7" name="Slide Number Placeholder 6"/>
          <p:cNvSpPr>
            <a:spLocks noGrp="1"/>
          </p:cNvSpPr>
          <p:nvPr>
            <p:ph type="sldNum" sz="quarter" idx="4"/>
          </p:nvPr>
        </p:nvSpPr>
        <p:spPr/>
        <p:txBody>
          <a:bodyPr/>
          <a:lstStyle/>
          <a:p>
            <a:fld id="{59FBCBD5-A728-384D-A41B-B8C6FE40EEBE}" type="slidenum">
              <a:rPr lang="en-US" smtClean="0"/>
              <a:pPr/>
              <a:t>5</a:t>
            </a:fld>
            <a:endParaRPr lang="en-US" dirty="0"/>
          </a:p>
        </p:txBody>
      </p:sp>
      <p:sp>
        <p:nvSpPr>
          <p:cNvPr id="6" name="TextBox 5"/>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965" y="2486025"/>
            <a:ext cx="9048750" cy="5086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9667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59FBCBD5-A728-384D-A41B-B8C6FE40EEBE}" type="slidenum">
              <a:rPr lang="en-US" smtClean="0"/>
              <a:pPr/>
              <a:t>50</a:t>
            </a:fld>
            <a:endParaRPr lang="en-US" dirty="0"/>
          </a:p>
        </p:txBody>
      </p:sp>
      <p:sp>
        <p:nvSpPr>
          <p:cNvPr id="4" name="Title 3"/>
          <p:cNvSpPr>
            <a:spLocks noGrp="1"/>
          </p:cNvSpPr>
          <p:nvPr>
            <p:ph type="title"/>
          </p:nvPr>
        </p:nvSpPr>
        <p:spPr>
          <a:xfrm>
            <a:off x="406185" y="11672"/>
            <a:ext cx="13275846" cy="1073370"/>
          </a:xfrm>
        </p:spPr>
        <p:txBody>
          <a:bodyPr/>
          <a:lstStyle/>
          <a:p>
            <a:r>
              <a:rPr lang="en-US" dirty="0" smtClean="0"/>
              <a:t>Access Keys: Key/Hook Alignment Editor</a:t>
            </a:r>
            <a:endParaRPr lang="en-US" dirty="0"/>
          </a:p>
        </p:txBody>
      </p:sp>
      <p:sp>
        <p:nvSpPr>
          <p:cNvPr id="3" name="Content Placeholder 2"/>
          <p:cNvSpPr>
            <a:spLocks noGrp="1"/>
          </p:cNvSpPr>
          <p:nvPr>
            <p:ph sz="quarter" idx="10"/>
          </p:nvPr>
        </p:nvSpPr>
        <p:spPr>
          <a:xfrm>
            <a:off x="445940" y="1965899"/>
            <a:ext cx="7253574" cy="7469649"/>
          </a:xfrm>
        </p:spPr>
        <p:txBody>
          <a:bodyPr>
            <a:noAutofit/>
          </a:bodyPr>
          <a:lstStyle/>
          <a:p>
            <a:r>
              <a:rPr lang="en-US" sz="2400" dirty="0" smtClean="0"/>
              <a:t>The purpose of the Key Manager is to align Access Hooks to Access Keys</a:t>
            </a:r>
          </a:p>
          <a:p>
            <a:r>
              <a:rPr lang="en-US" sz="2400" dirty="0" smtClean="0"/>
              <a:t>The </a:t>
            </a:r>
            <a:r>
              <a:rPr lang="en-US" sz="2400" b="1" dirty="0" smtClean="0"/>
              <a:t>[New]</a:t>
            </a:r>
            <a:r>
              <a:rPr lang="en-US" sz="2400" dirty="0" smtClean="0"/>
              <a:t> button is used to create a new Access Key</a:t>
            </a:r>
          </a:p>
          <a:p>
            <a:r>
              <a:rPr lang="en-US" sz="2400" dirty="0" smtClean="0"/>
              <a:t>Key Category determines where the key appears in the navigation list</a:t>
            </a:r>
          </a:p>
          <a:p>
            <a:r>
              <a:rPr lang="en-US" sz="2400" dirty="0" smtClean="0"/>
              <a:t>Key Category values are not editable and also determine which keys are available for selection in other areas of the product, i.e. Dashboards</a:t>
            </a:r>
          </a:p>
          <a:p>
            <a:r>
              <a:rPr lang="en-US" sz="2400" dirty="0" smtClean="0"/>
              <a:t>The </a:t>
            </a:r>
            <a:r>
              <a:rPr lang="en-US" sz="2400" b="1" dirty="0" smtClean="0"/>
              <a:t>[Report]</a:t>
            </a:r>
            <a:r>
              <a:rPr lang="en-US" sz="2400" dirty="0" smtClean="0"/>
              <a:t> button will produce a report of the Access Hooks that are aligned to the currently displayed Access Key</a:t>
            </a:r>
          </a:p>
          <a:p>
            <a:r>
              <a:rPr lang="en-US" sz="2400" dirty="0" smtClean="0"/>
              <a:t>A Key can be created without any Hooks in it. This is usually used to lock down a Dashboard, Device Group, Select Objects, Custom Form Fields, or Knowledge Base article</a:t>
            </a:r>
            <a:endParaRPr lang="en-US" sz="2400" dirty="0"/>
          </a:p>
        </p:txBody>
      </p:sp>
      <p:sp>
        <p:nvSpPr>
          <p:cNvPr id="6" name="Text Placeholder 2"/>
          <p:cNvSpPr>
            <a:spLocks noGrp="1"/>
          </p:cNvSpPr>
          <p:nvPr>
            <p:ph type="body" sz="quarter" idx="11"/>
          </p:nvPr>
        </p:nvSpPr>
        <p:spPr>
          <a:xfrm>
            <a:off x="445939" y="1074507"/>
            <a:ext cx="14519275" cy="642620"/>
          </a:xfrm>
        </p:spPr>
        <p:txBody>
          <a:bodyPr>
            <a:normAutofit fontScale="92500" lnSpcReduction="10000"/>
          </a:bodyPr>
          <a:lstStyle/>
          <a:p>
            <a:r>
              <a:rPr lang="en-US" dirty="0" smtClean="0"/>
              <a:t>System &gt; Manage &gt; Access Hooks &gt; Key Manager</a:t>
            </a:r>
          </a:p>
          <a:p>
            <a:endParaRPr lang="en-US" dirty="0"/>
          </a:p>
        </p:txBody>
      </p:sp>
      <p:pic>
        <p:nvPicPr>
          <p:cNvPr id="7" name="Picture 6"/>
          <p:cNvPicPr>
            <a:picLocks noChangeAspect="1"/>
          </p:cNvPicPr>
          <p:nvPr/>
        </p:nvPicPr>
        <p:blipFill rotWithShape="1">
          <a:blip r:embed="rId3"/>
          <a:srcRect r="40093"/>
          <a:stretch/>
        </p:blipFill>
        <p:spPr>
          <a:xfrm>
            <a:off x="7789202" y="2147877"/>
            <a:ext cx="7293238" cy="6409475"/>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4077723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84382" y="1970059"/>
            <a:ext cx="10221871" cy="7114871"/>
          </a:xfrm>
          <a:prstGeom prst="rect">
            <a:avLst/>
          </a:prstGeom>
          <a:ln>
            <a:noFill/>
          </a:ln>
          <a:effectLst>
            <a:outerShdw blurRad="292100" dist="139700" dir="2700000" algn="tl" rotWithShape="0">
              <a:srgbClr val="333333">
                <a:alpha val="65000"/>
              </a:srgbClr>
            </a:outerShdw>
          </a:effectLst>
        </p:spPr>
      </p:pic>
      <p:sp>
        <p:nvSpPr>
          <p:cNvPr id="10" name="Title 1"/>
          <p:cNvSpPr txBox="1">
            <a:spLocks/>
          </p:cNvSpPr>
          <p:nvPr/>
        </p:nvSpPr>
        <p:spPr>
          <a:xfrm>
            <a:off x="777240" y="1648460"/>
            <a:ext cx="13990320" cy="1257300"/>
          </a:xfrm>
          <a:prstGeom prst="rect">
            <a:avLst/>
          </a:prstGeom>
        </p:spPr>
        <p:txBody>
          <a:bodyPr lIns="146304" tIns="73152" rIns="146304" bIns="73152">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5100" b="1" dirty="0">
              <a:solidFill>
                <a:srgbClr val="4D5456"/>
              </a:solidFill>
              <a:latin typeface="Futura Lt BT" pitchFamily="34" charset="0"/>
            </a:endParaRPr>
          </a:p>
        </p:txBody>
      </p:sp>
      <p:sp>
        <p:nvSpPr>
          <p:cNvPr id="14" name="Slide Number Placeholder 13"/>
          <p:cNvSpPr>
            <a:spLocks noGrp="1"/>
          </p:cNvSpPr>
          <p:nvPr>
            <p:ph type="sldNum" sz="quarter" idx="4"/>
          </p:nvPr>
        </p:nvSpPr>
        <p:spPr/>
        <p:txBody>
          <a:bodyPr/>
          <a:lstStyle/>
          <a:p>
            <a:fld id="{59FBCBD5-A728-384D-A41B-B8C6FE40EEBE}" type="slidenum">
              <a:rPr lang="en-US" smtClean="0"/>
              <a:pPr/>
              <a:t>51</a:t>
            </a:fld>
            <a:endParaRPr lang="en-US" dirty="0"/>
          </a:p>
        </p:txBody>
      </p:sp>
      <p:sp>
        <p:nvSpPr>
          <p:cNvPr id="4" name="Title 3"/>
          <p:cNvSpPr>
            <a:spLocks noGrp="1"/>
          </p:cNvSpPr>
          <p:nvPr>
            <p:ph type="title"/>
          </p:nvPr>
        </p:nvSpPr>
        <p:spPr>
          <a:xfrm>
            <a:off x="336126" y="11672"/>
            <a:ext cx="13275846" cy="1073370"/>
          </a:xfrm>
        </p:spPr>
        <p:txBody>
          <a:bodyPr>
            <a:normAutofit/>
          </a:bodyPr>
          <a:lstStyle/>
          <a:p>
            <a:r>
              <a:rPr lang="en-US" dirty="0" smtClean="0"/>
              <a:t>Access Keys: Align </a:t>
            </a:r>
            <a:r>
              <a:rPr lang="en-US" dirty="0"/>
              <a:t>Keys to a User</a:t>
            </a:r>
          </a:p>
        </p:txBody>
      </p:sp>
      <p:sp>
        <p:nvSpPr>
          <p:cNvPr id="6" name="Content Placeholder 5"/>
          <p:cNvSpPr>
            <a:spLocks noGrp="1"/>
          </p:cNvSpPr>
          <p:nvPr>
            <p:ph sz="quarter" idx="10"/>
          </p:nvPr>
        </p:nvSpPr>
        <p:spPr>
          <a:xfrm>
            <a:off x="321659" y="2291080"/>
            <a:ext cx="4321609" cy="5858148"/>
          </a:xfrm>
        </p:spPr>
        <p:txBody>
          <a:bodyPr>
            <a:noAutofit/>
          </a:bodyPr>
          <a:lstStyle/>
          <a:p>
            <a:pPr fontAlgn="ctr">
              <a:buFont typeface="Wingdings" panose="05000000000000000000" pitchFamily="2" charset="2"/>
              <a:buChar char="Ø"/>
            </a:pPr>
            <a:r>
              <a:rPr lang="en-US" sz="2400" dirty="0"/>
              <a:t>The User Account Type “Individual” can select Privilege Keys</a:t>
            </a:r>
          </a:p>
          <a:p>
            <a:pPr fontAlgn="ctr">
              <a:buFont typeface="Wingdings" panose="05000000000000000000" pitchFamily="2" charset="2"/>
              <a:buChar char="Ø"/>
            </a:pPr>
            <a:r>
              <a:rPr lang="en-US" sz="2400" dirty="0"/>
              <a:t>Account Type “Policy Membership” will mean Privilege Keys are not configurable on the User Account. They are managed by the User Policy.</a:t>
            </a:r>
          </a:p>
          <a:p>
            <a:pPr fontAlgn="ctr">
              <a:buFont typeface="Wingdings" panose="05000000000000000000" pitchFamily="2" charset="2"/>
              <a:buChar char="Ø"/>
            </a:pPr>
            <a:r>
              <a:rPr lang="en-US" sz="2400" dirty="0"/>
              <a:t>If account is Administrator, Access Key selection is not </a:t>
            </a:r>
            <a:r>
              <a:rPr lang="en-US" sz="2400" dirty="0" smtClean="0"/>
              <a:t>available</a:t>
            </a:r>
            <a:endParaRPr lang="en-US" sz="2400" dirty="0"/>
          </a:p>
        </p:txBody>
      </p:sp>
      <p:sp>
        <p:nvSpPr>
          <p:cNvPr id="8" name="Text Placeholder 7"/>
          <p:cNvSpPr>
            <a:spLocks noGrp="1"/>
          </p:cNvSpPr>
          <p:nvPr>
            <p:ph type="body" sz="quarter" idx="11"/>
          </p:nvPr>
        </p:nvSpPr>
        <p:spPr>
          <a:xfrm>
            <a:off x="336126" y="1100681"/>
            <a:ext cx="14519275" cy="642620"/>
          </a:xfrm>
        </p:spPr>
        <p:txBody>
          <a:bodyPr>
            <a:normAutofit fontScale="92500" lnSpcReduction="10000"/>
          </a:bodyPr>
          <a:lstStyle/>
          <a:p>
            <a:r>
              <a:rPr lang="en-US" dirty="0" smtClean="0"/>
              <a:t>Registry &gt; Accounts &gt; User Accounts &gt; Edit</a:t>
            </a:r>
            <a:endParaRPr lang="en-US" dirty="0"/>
          </a:p>
        </p:txBody>
      </p:sp>
      <p:cxnSp>
        <p:nvCxnSpPr>
          <p:cNvPr id="9" name="Straight Arrow Connector 8"/>
          <p:cNvCxnSpPr/>
          <p:nvPr/>
        </p:nvCxnSpPr>
        <p:spPr>
          <a:xfrm>
            <a:off x="4187687" y="2820997"/>
            <a:ext cx="7606748" cy="389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558748" y="6933884"/>
            <a:ext cx="8673165" cy="242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28698949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97723" y="2489410"/>
            <a:ext cx="14190486" cy="2069337"/>
          </a:xfrm>
        </p:spPr>
        <p:txBody>
          <a:bodyPr>
            <a:normAutofit/>
          </a:bodyPr>
          <a:lstStyle/>
          <a:p>
            <a:pPr marL="0" indent="0">
              <a:buNone/>
            </a:pPr>
            <a:r>
              <a:rPr lang="en-US" dirty="0" smtClean="0"/>
              <a:t>ScienceLogic users that have the “Grant All” key (meaning all hooks) and ScienceLogic Administrators are very similar, however, a Grant All User:</a:t>
            </a:r>
            <a:endParaRPr lang="en-US" dirty="0"/>
          </a:p>
        </p:txBody>
      </p:sp>
      <p:sp>
        <p:nvSpPr>
          <p:cNvPr id="2" name="Title 1"/>
          <p:cNvSpPr>
            <a:spLocks noGrp="1"/>
          </p:cNvSpPr>
          <p:nvPr>
            <p:ph type="title"/>
          </p:nvPr>
        </p:nvSpPr>
        <p:spPr/>
        <p:txBody>
          <a:bodyPr>
            <a:normAutofit/>
          </a:bodyPr>
          <a:lstStyle/>
          <a:p>
            <a:r>
              <a:rPr lang="en-US" dirty="0" smtClean="0"/>
              <a:t>Access Keys: Grant All Key</a:t>
            </a:r>
            <a:endParaRPr lang="en-US" dirty="0"/>
          </a:p>
        </p:txBody>
      </p:sp>
      <p:sp>
        <p:nvSpPr>
          <p:cNvPr id="3" name="Slide Number Placeholder 2"/>
          <p:cNvSpPr>
            <a:spLocks noGrp="1"/>
          </p:cNvSpPr>
          <p:nvPr>
            <p:ph type="sldNum" sz="quarter" idx="4"/>
          </p:nvPr>
        </p:nvSpPr>
        <p:spPr/>
        <p:txBody>
          <a:bodyPr/>
          <a:lstStyle/>
          <a:p>
            <a:fld id="{59FBCBD5-A728-384D-A41B-B8C6FE40EEBE}" type="slidenum">
              <a:rPr lang="en-US" smtClean="0"/>
              <a:pPr/>
              <a:t>52</a:t>
            </a:fld>
            <a:endParaRPr lang="en-US" dirty="0"/>
          </a:p>
        </p:txBody>
      </p:sp>
      <p:sp>
        <p:nvSpPr>
          <p:cNvPr id="7" name="TextBox 6"/>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
        <p:nvSpPr>
          <p:cNvPr id="8" name="Title 1"/>
          <p:cNvSpPr txBox="1">
            <a:spLocks/>
          </p:cNvSpPr>
          <p:nvPr/>
        </p:nvSpPr>
        <p:spPr>
          <a:xfrm>
            <a:off x="475968" y="942753"/>
            <a:ext cx="13577116" cy="1073370"/>
          </a:xfrm>
          <a:prstGeom prst="rect">
            <a:avLst/>
          </a:prstGeom>
        </p:spPr>
        <p:txBody>
          <a:bodyPr vert="horz" lIns="91440" tIns="45720" rIns="91440" bIns="45720" rtlCol="0" anchor="ctr">
            <a:normAutofit fontScale="97500"/>
          </a:bodyPr>
          <a:lstStyle>
            <a:lvl1pPr algn="l" defTabSz="777240" rtl="0" eaLnBrk="1" latinLnBrk="0" hangingPunct="1">
              <a:spcBef>
                <a:spcPct val="0"/>
              </a:spcBef>
              <a:buNone/>
              <a:defRPr sz="4500" b="0" i="0" kern="1200">
                <a:solidFill>
                  <a:schemeClr val="tx1">
                    <a:lumMod val="50000"/>
                  </a:schemeClr>
                </a:solidFill>
                <a:latin typeface="Arial"/>
                <a:ea typeface="+mj-ea"/>
                <a:cs typeface="Arial"/>
              </a:defRPr>
            </a:lvl1pPr>
          </a:lstStyle>
          <a:p>
            <a:r>
              <a:rPr lang="en-US" dirty="0" smtClean="0"/>
              <a:t>User vs. Administrator User</a:t>
            </a:r>
            <a:endParaRPr lang="en-US" dirty="0"/>
          </a:p>
        </p:txBody>
      </p:sp>
      <p:sp>
        <p:nvSpPr>
          <p:cNvPr id="9" name="Content Placeholder 4"/>
          <p:cNvSpPr txBox="1">
            <a:spLocks/>
          </p:cNvSpPr>
          <p:nvPr/>
        </p:nvSpPr>
        <p:spPr>
          <a:xfrm>
            <a:off x="797723" y="4861290"/>
            <a:ext cx="13580886" cy="3775694"/>
          </a:xfrm>
          <a:prstGeom prst="rect">
            <a:avLst/>
          </a:prstGeom>
        </p:spPr>
        <p:txBody>
          <a:bodyPr vert="horz" lIns="91440" tIns="45720" rIns="91440" bIns="45720" rtlCol="0">
            <a:normAutofit/>
          </a:bodyPr>
          <a:lstStyle>
            <a:lvl1pPr marL="571500" indent="-571500" algn="l" defTabSz="457200" rtl="0" eaLnBrk="1" latinLnBrk="0" hangingPunct="1">
              <a:lnSpc>
                <a:spcPct val="110000"/>
              </a:lnSpc>
              <a:spcBef>
                <a:spcPts val="0"/>
              </a:spcBef>
              <a:buClr>
                <a:schemeClr val="accent1"/>
              </a:buClr>
              <a:buFont typeface="Arial" panose="020B0604020202020204" pitchFamily="34" charset="0"/>
              <a:buChar char="•"/>
              <a:defRPr sz="3600" b="0" i="0" kern="1200">
                <a:solidFill>
                  <a:schemeClr val="tx1">
                    <a:lumMod val="50000"/>
                  </a:schemeClr>
                </a:solidFill>
                <a:latin typeface="Arial"/>
                <a:ea typeface="+mn-ea"/>
                <a:cs typeface="Arial"/>
              </a:defRPr>
            </a:lvl1pPr>
            <a:lvl2pPr marL="1348740" indent="-571500" algn="l" defTabSz="457200" rtl="0" eaLnBrk="1" latinLnBrk="0" hangingPunct="1">
              <a:lnSpc>
                <a:spcPct val="90000"/>
              </a:lnSpc>
              <a:spcBef>
                <a:spcPts val="0"/>
              </a:spcBef>
              <a:buClr>
                <a:srgbClr val="53B948"/>
              </a:buClr>
              <a:buFont typeface="Arial" panose="020B0604020202020204" pitchFamily="34" charset="0"/>
              <a:buChar char="•"/>
              <a:defRPr sz="3600" b="0" i="0" kern="1200" baseline="0">
                <a:solidFill>
                  <a:schemeClr val="tx1">
                    <a:lumMod val="50000"/>
                  </a:schemeClr>
                </a:solidFill>
                <a:latin typeface="Arial"/>
                <a:ea typeface="+mn-ea"/>
                <a:cs typeface="Arial"/>
              </a:defRPr>
            </a:lvl2pPr>
            <a:lvl3pPr marL="2034540" indent="-571500" algn="l" defTabSz="457200" rtl="0" eaLnBrk="1" latinLnBrk="0" hangingPunct="1">
              <a:lnSpc>
                <a:spcPct val="110000"/>
              </a:lnSpc>
              <a:spcBef>
                <a:spcPts val="0"/>
              </a:spcBef>
              <a:buClr>
                <a:schemeClr val="accent4"/>
              </a:buClr>
              <a:buFont typeface="Arial" panose="020B0604020202020204" pitchFamily="34" charset="0"/>
              <a:buChar char="•"/>
              <a:defRPr sz="3600" b="0" i="0" kern="1200" baseline="0">
                <a:solidFill>
                  <a:schemeClr val="tx1">
                    <a:lumMod val="50000"/>
                  </a:schemeClr>
                </a:solidFill>
                <a:latin typeface="Arial"/>
                <a:ea typeface="+mn-ea"/>
                <a:cs typeface="Arial"/>
              </a:defRPr>
            </a:lvl3pPr>
            <a:lvl4pPr marL="2903220" indent="-571500" algn="l" defTabSz="457200" rtl="0" eaLnBrk="1" latinLnBrk="0" hangingPunct="1">
              <a:lnSpc>
                <a:spcPct val="110000"/>
              </a:lnSpc>
              <a:spcBef>
                <a:spcPts val="0"/>
              </a:spcBef>
              <a:buClr>
                <a:schemeClr val="accent4"/>
              </a:buClr>
              <a:buFont typeface="Arial" panose="020B0604020202020204" pitchFamily="34" charset="0"/>
              <a:buChar char="•"/>
              <a:defRPr sz="3600" b="0" i="0" kern="1200">
                <a:solidFill>
                  <a:schemeClr val="tx1">
                    <a:lumMod val="50000"/>
                  </a:schemeClr>
                </a:solidFill>
                <a:latin typeface="Arial"/>
                <a:ea typeface="+mn-ea"/>
                <a:cs typeface="Arial"/>
              </a:defRPr>
            </a:lvl4pPr>
            <a:lvl5pPr marL="3680460" indent="-571500" algn="l" defTabSz="457200" rtl="0" eaLnBrk="1" latinLnBrk="0" hangingPunct="1">
              <a:lnSpc>
                <a:spcPct val="110000"/>
              </a:lnSpc>
              <a:spcBef>
                <a:spcPts val="0"/>
              </a:spcBef>
              <a:buClr>
                <a:schemeClr val="accent4"/>
              </a:buClr>
              <a:buFont typeface="Arial" panose="020B0604020202020204" pitchFamily="34" charset="0"/>
              <a:buChar char="•"/>
              <a:defRPr sz="3600" b="0" i="0" kern="1200" baseline="0">
                <a:solidFill>
                  <a:schemeClr val="tx1">
                    <a:lumMod val="50000"/>
                  </a:schemeClr>
                </a:solidFill>
                <a:latin typeface="Arial"/>
                <a:ea typeface="+mn-ea"/>
                <a:cs typeface="Arial"/>
              </a:defRPr>
            </a:lvl5pPr>
            <a:lvl6pPr marL="4274820" indent="-388620" algn="l" defTabSz="777240" rtl="0" eaLnBrk="1" latinLnBrk="0" hangingPunct="1">
              <a:spcBef>
                <a:spcPct val="20000"/>
              </a:spcBef>
              <a:buFont typeface="Arial"/>
              <a:buChar char="•"/>
              <a:defRPr sz="3400" kern="1200">
                <a:solidFill>
                  <a:schemeClr val="tx1"/>
                </a:solidFill>
                <a:latin typeface="+mn-lt"/>
                <a:ea typeface="+mn-ea"/>
                <a:cs typeface="+mn-cs"/>
              </a:defRPr>
            </a:lvl6pPr>
            <a:lvl7pPr marL="5052060" indent="-388620" algn="l" defTabSz="777240" rtl="0" eaLnBrk="1" latinLnBrk="0" hangingPunct="1">
              <a:spcBef>
                <a:spcPct val="20000"/>
              </a:spcBef>
              <a:buFont typeface="Arial"/>
              <a:buChar char="•"/>
              <a:defRPr sz="3400" kern="1200">
                <a:solidFill>
                  <a:schemeClr val="tx1"/>
                </a:solidFill>
                <a:latin typeface="+mn-lt"/>
                <a:ea typeface="+mn-ea"/>
                <a:cs typeface="+mn-cs"/>
              </a:defRPr>
            </a:lvl7pPr>
            <a:lvl8pPr marL="5829300" indent="-388620" algn="l" defTabSz="777240" rtl="0" eaLnBrk="1" latinLnBrk="0" hangingPunct="1">
              <a:spcBef>
                <a:spcPct val="20000"/>
              </a:spcBef>
              <a:buFont typeface="Arial"/>
              <a:buChar char="•"/>
              <a:defRPr sz="3400" kern="1200">
                <a:solidFill>
                  <a:schemeClr val="tx1"/>
                </a:solidFill>
                <a:latin typeface="+mn-lt"/>
                <a:ea typeface="+mn-ea"/>
                <a:cs typeface="+mn-cs"/>
              </a:defRPr>
            </a:lvl8pPr>
            <a:lvl9pPr marL="6606540" indent="-388620" algn="l" defTabSz="777240" rtl="0" eaLnBrk="1" latinLnBrk="0" hangingPunct="1">
              <a:spcBef>
                <a:spcPct val="20000"/>
              </a:spcBef>
              <a:buFont typeface="Arial"/>
              <a:buChar char="•"/>
              <a:defRPr sz="3400" kern="1200">
                <a:solidFill>
                  <a:schemeClr val="tx1"/>
                </a:solidFill>
                <a:latin typeface="+mn-lt"/>
                <a:ea typeface="+mn-ea"/>
                <a:cs typeface="+mn-cs"/>
              </a:defRPr>
            </a:lvl9pPr>
          </a:lstStyle>
          <a:p>
            <a:r>
              <a:rPr lang="en-US" sz="3200" dirty="0" smtClean="0">
                <a:solidFill>
                  <a:schemeClr val="bg2">
                    <a:lumMod val="10000"/>
                  </a:schemeClr>
                </a:solidFill>
              </a:rPr>
              <a:t>Cannot increase their User Account to an Administrator Account</a:t>
            </a:r>
          </a:p>
          <a:p>
            <a:r>
              <a:rPr lang="en-US" sz="3200" dirty="0" smtClean="0">
                <a:solidFill>
                  <a:schemeClr val="bg2">
                    <a:lumMod val="10000"/>
                  </a:schemeClr>
                </a:solidFill>
              </a:rPr>
              <a:t>Cannot create an Administrator Account</a:t>
            </a:r>
          </a:p>
          <a:p>
            <a:r>
              <a:rPr lang="en-US" sz="3200" dirty="0" smtClean="0">
                <a:solidFill>
                  <a:schemeClr val="bg2">
                    <a:lumMod val="10000"/>
                  </a:schemeClr>
                </a:solidFill>
              </a:rPr>
              <a:t>Cannot create a Grant All key</a:t>
            </a:r>
          </a:p>
          <a:p>
            <a:r>
              <a:rPr lang="en-US" sz="3200" dirty="0" smtClean="0">
                <a:solidFill>
                  <a:schemeClr val="bg2">
                    <a:lumMod val="10000"/>
                  </a:schemeClr>
                </a:solidFill>
              </a:rPr>
              <a:t>Grant All is subject to Organization membership</a:t>
            </a:r>
          </a:p>
          <a:p>
            <a:endParaRPr lang="en-US" sz="3200" dirty="0">
              <a:solidFill>
                <a:schemeClr val="bg2">
                  <a:lumMod val="10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650" y="7306961"/>
            <a:ext cx="2857500" cy="1790700"/>
          </a:xfrm>
          <a:prstGeom prst="rect">
            <a:avLst/>
          </a:prstGeom>
        </p:spPr>
      </p:pic>
    </p:spTree>
    <p:extLst>
      <p:ext uri="{BB962C8B-B14F-4D97-AF65-F5344CB8AC3E}">
        <p14:creationId xmlns:p14="http://schemas.microsoft.com/office/powerpoint/2010/main" val="12880749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777240" y="1648460"/>
            <a:ext cx="13990320" cy="1257300"/>
          </a:xfrm>
          <a:prstGeom prst="rect">
            <a:avLst/>
          </a:prstGeom>
        </p:spPr>
        <p:txBody>
          <a:bodyPr lIns="146304" tIns="73152" rIns="146304" bIns="73152">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5100" b="1" dirty="0">
              <a:solidFill>
                <a:srgbClr val="4D5456"/>
              </a:solidFill>
            </a:endParaRPr>
          </a:p>
        </p:txBody>
      </p:sp>
      <p:sp>
        <p:nvSpPr>
          <p:cNvPr id="3" name="Slide Number Placeholder 2"/>
          <p:cNvSpPr>
            <a:spLocks noGrp="1"/>
          </p:cNvSpPr>
          <p:nvPr>
            <p:ph type="sldNum" sz="quarter" idx="4"/>
          </p:nvPr>
        </p:nvSpPr>
        <p:spPr/>
        <p:txBody>
          <a:bodyPr/>
          <a:lstStyle/>
          <a:p>
            <a:fld id="{59FBCBD5-A728-384D-A41B-B8C6FE40EEBE}" type="slidenum">
              <a:rPr lang="en-US" smtClean="0">
                <a:latin typeface="+mj-lt"/>
              </a:rPr>
              <a:pPr/>
              <a:t>53</a:t>
            </a:fld>
            <a:endParaRPr lang="en-US" dirty="0">
              <a:latin typeface="+mj-lt"/>
            </a:endParaRPr>
          </a:p>
        </p:txBody>
      </p:sp>
      <p:sp>
        <p:nvSpPr>
          <p:cNvPr id="4" name="Title 3"/>
          <p:cNvSpPr>
            <a:spLocks noGrp="1"/>
          </p:cNvSpPr>
          <p:nvPr>
            <p:ph type="title"/>
          </p:nvPr>
        </p:nvSpPr>
        <p:spPr>
          <a:xfrm>
            <a:off x="286911" y="42537"/>
            <a:ext cx="13275846" cy="1073370"/>
          </a:xfrm>
        </p:spPr>
        <p:txBody>
          <a:bodyPr>
            <a:normAutofit/>
          </a:bodyPr>
          <a:lstStyle/>
          <a:p>
            <a:r>
              <a:rPr lang="en-US" dirty="0" smtClean="0">
                <a:latin typeface="+mj-lt"/>
              </a:rPr>
              <a:t>Access Keys: Delete</a:t>
            </a:r>
            <a:endParaRPr lang="en-US" dirty="0">
              <a:latin typeface="+mj-lt"/>
            </a:endParaRPr>
          </a:p>
        </p:txBody>
      </p:sp>
      <p:sp>
        <p:nvSpPr>
          <p:cNvPr id="6" name="Content Placeholder 5"/>
          <p:cNvSpPr>
            <a:spLocks noGrp="1"/>
          </p:cNvSpPr>
          <p:nvPr>
            <p:ph sz="quarter" idx="10"/>
          </p:nvPr>
        </p:nvSpPr>
        <p:spPr>
          <a:xfrm>
            <a:off x="777239" y="7103164"/>
            <a:ext cx="14313692" cy="2050075"/>
          </a:xfrm>
        </p:spPr>
        <p:txBody>
          <a:bodyPr>
            <a:normAutofit/>
          </a:bodyPr>
          <a:lstStyle/>
          <a:p>
            <a:pPr fontAlgn="ctr">
              <a:buFont typeface="Wingdings" panose="05000000000000000000" pitchFamily="2" charset="2"/>
              <a:buChar char="Ø"/>
            </a:pPr>
            <a:r>
              <a:rPr lang="en-US" sz="3200" dirty="0">
                <a:solidFill>
                  <a:schemeClr val="bg2">
                    <a:lumMod val="10000"/>
                  </a:schemeClr>
                </a:solidFill>
                <a:latin typeface="+mj-lt"/>
              </a:rPr>
              <a:t>An Access Key cannot be deleted if it has Aligned Users or Users Policies</a:t>
            </a:r>
          </a:p>
          <a:p>
            <a:pPr fontAlgn="ctr">
              <a:buFont typeface="Wingdings" panose="05000000000000000000" pitchFamily="2" charset="2"/>
              <a:buChar char="Ø"/>
            </a:pPr>
            <a:r>
              <a:rPr lang="en-US" sz="3200" dirty="0">
                <a:solidFill>
                  <a:schemeClr val="bg2">
                    <a:lumMod val="10000"/>
                  </a:schemeClr>
                </a:solidFill>
                <a:latin typeface="+mj-lt"/>
              </a:rPr>
              <a:t>Selection check box will only appear if the Key is allowed to be deleted.</a:t>
            </a:r>
          </a:p>
          <a:p>
            <a:pPr fontAlgn="ctr">
              <a:buFont typeface="Wingdings" panose="05000000000000000000" pitchFamily="2" charset="2"/>
              <a:buChar char="Ø"/>
            </a:pPr>
            <a:endParaRPr lang="en-US" dirty="0">
              <a:latin typeface="+mj-lt"/>
            </a:endParaRPr>
          </a:p>
          <a:p>
            <a:pPr fontAlgn="ctr">
              <a:buFont typeface="Wingdings" panose="05000000000000000000" pitchFamily="2" charset="2"/>
              <a:buChar char="Ø"/>
            </a:pPr>
            <a:endParaRPr lang="en-US" sz="4000" dirty="0">
              <a:latin typeface="+mj-lt"/>
            </a:endParaRPr>
          </a:p>
          <a:p>
            <a:pPr>
              <a:buFont typeface="Wingdings" panose="05000000000000000000" pitchFamily="2" charset="2"/>
              <a:buChar char="Ø"/>
            </a:pPr>
            <a:endParaRPr lang="en-US" sz="2400" dirty="0">
              <a:latin typeface="+mj-lt"/>
            </a:endParaRPr>
          </a:p>
        </p:txBody>
      </p:sp>
      <p:sp>
        <p:nvSpPr>
          <p:cNvPr id="8" name="Text Placeholder 7"/>
          <p:cNvSpPr>
            <a:spLocks noGrp="1"/>
          </p:cNvSpPr>
          <p:nvPr>
            <p:ph type="body" sz="quarter" idx="11"/>
          </p:nvPr>
        </p:nvSpPr>
        <p:spPr>
          <a:xfrm>
            <a:off x="286911" y="1123068"/>
            <a:ext cx="14519275" cy="642620"/>
          </a:xfrm>
        </p:spPr>
        <p:txBody>
          <a:bodyPr>
            <a:normAutofit fontScale="92500" lnSpcReduction="10000"/>
          </a:bodyPr>
          <a:lstStyle/>
          <a:p>
            <a:r>
              <a:rPr lang="en-US" dirty="0" smtClean="0">
                <a:latin typeface="+mj-lt"/>
              </a:rPr>
              <a:t>System &gt; Access Keys</a:t>
            </a:r>
            <a:endParaRPr lang="en-US" dirty="0">
              <a:latin typeface="+mj-lt"/>
            </a:endParaRPr>
          </a:p>
        </p:txBody>
      </p:sp>
      <p:pic>
        <p:nvPicPr>
          <p:cNvPr id="5" name="Picture 4"/>
          <p:cNvPicPr>
            <a:picLocks noChangeAspect="1"/>
          </p:cNvPicPr>
          <p:nvPr/>
        </p:nvPicPr>
        <p:blipFill>
          <a:blip r:embed="rId3"/>
          <a:stretch>
            <a:fillRect/>
          </a:stretch>
        </p:blipFill>
        <p:spPr>
          <a:xfrm>
            <a:off x="491978" y="1970892"/>
            <a:ext cx="14560844" cy="4151611"/>
          </a:xfrm>
          <a:prstGeom prst="rect">
            <a:avLst/>
          </a:prstGeom>
          <a:ln>
            <a:noFill/>
          </a:ln>
          <a:effectLst>
            <a:outerShdw blurRad="292100" dist="139700" dir="2700000" algn="tl" rotWithShape="0">
              <a:srgbClr val="333333">
                <a:alpha val="65000"/>
              </a:srgbClr>
            </a:outerShdw>
          </a:effectLst>
        </p:spPr>
      </p:pic>
      <p:sp>
        <p:nvSpPr>
          <p:cNvPr id="7" name="Oval 6"/>
          <p:cNvSpPr/>
          <p:nvPr/>
        </p:nvSpPr>
        <p:spPr>
          <a:xfrm>
            <a:off x="5088835" y="2746349"/>
            <a:ext cx="2199861" cy="1621225"/>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latin typeface="+mj-lt"/>
            </a:endParaRPr>
          </a:p>
        </p:txBody>
      </p:sp>
      <p:sp>
        <p:nvSpPr>
          <p:cNvPr id="9" name="TextBox 8"/>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Tree>
    <p:extLst>
      <p:ext uri="{BB962C8B-B14F-4D97-AF65-F5344CB8AC3E}">
        <p14:creationId xmlns:p14="http://schemas.microsoft.com/office/powerpoint/2010/main" val="29658340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
          </p:nvPr>
        </p:nvSpPr>
        <p:spPr/>
        <p:txBody>
          <a:bodyPr/>
          <a:lstStyle/>
          <a:p>
            <a:fld id="{59FBCBD5-A728-384D-A41B-B8C6FE40EEBE}" type="slidenum">
              <a:rPr lang="en-US" smtClean="0">
                <a:latin typeface="+mj-lt"/>
              </a:rPr>
              <a:pPr/>
              <a:t>54</a:t>
            </a:fld>
            <a:endParaRPr lang="en-US" dirty="0">
              <a:latin typeface="+mj-lt"/>
            </a:endParaRPr>
          </a:p>
        </p:txBody>
      </p:sp>
      <p:sp>
        <p:nvSpPr>
          <p:cNvPr id="2" name="Title 1"/>
          <p:cNvSpPr>
            <a:spLocks noGrp="1"/>
          </p:cNvSpPr>
          <p:nvPr>
            <p:ph type="title"/>
          </p:nvPr>
        </p:nvSpPr>
        <p:spPr>
          <a:xfrm>
            <a:off x="466922" y="33011"/>
            <a:ext cx="13275846" cy="1073370"/>
          </a:xfrm>
        </p:spPr>
        <p:txBody>
          <a:bodyPr/>
          <a:lstStyle/>
          <a:p>
            <a:r>
              <a:rPr lang="en-US" dirty="0" smtClean="0">
                <a:latin typeface="+mj-lt"/>
              </a:rPr>
              <a:t>Access Keys: The “Hookless” key</a:t>
            </a:r>
            <a:endParaRPr lang="en-US" dirty="0">
              <a:latin typeface="+mj-lt"/>
            </a:endParaRPr>
          </a:p>
        </p:txBody>
      </p:sp>
      <p:sp>
        <p:nvSpPr>
          <p:cNvPr id="3" name="Content Placeholder 2"/>
          <p:cNvSpPr>
            <a:spLocks noGrp="1"/>
          </p:cNvSpPr>
          <p:nvPr>
            <p:ph sz="quarter" idx="10"/>
          </p:nvPr>
        </p:nvSpPr>
        <p:spPr>
          <a:xfrm>
            <a:off x="431805" y="2250741"/>
            <a:ext cx="5300160" cy="6634179"/>
          </a:xfrm>
        </p:spPr>
        <p:txBody>
          <a:bodyPr>
            <a:normAutofit/>
          </a:bodyPr>
          <a:lstStyle/>
          <a:p>
            <a:pPr marL="0" indent="0">
              <a:buNone/>
            </a:pPr>
            <a:r>
              <a:rPr lang="en-US" sz="2800" dirty="0" smtClean="0">
                <a:latin typeface="+mj-lt"/>
              </a:rPr>
              <a:t>A “hookless” key is a key that has been created and named, but does not have any actual Access Hooks in it. This key can be used to control access to:</a:t>
            </a:r>
          </a:p>
          <a:p>
            <a:pPr marL="0" indent="0">
              <a:buNone/>
            </a:pPr>
            <a:endParaRPr lang="en-US" sz="2400" dirty="0" smtClean="0">
              <a:latin typeface="+mj-lt"/>
            </a:endParaRPr>
          </a:p>
          <a:p>
            <a:r>
              <a:rPr lang="en-US" sz="2800" dirty="0" smtClean="0">
                <a:latin typeface="+mj-lt"/>
              </a:rPr>
              <a:t>Dashboards</a:t>
            </a:r>
          </a:p>
          <a:p>
            <a:r>
              <a:rPr lang="en-US" sz="2800" dirty="0" smtClean="0">
                <a:latin typeface="+mj-lt"/>
              </a:rPr>
              <a:t>Device Groups</a:t>
            </a:r>
          </a:p>
          <a:p>
            <a:r>
              <a:rPr lang="en-US" sz="2800" dirty="0" smtClean="0">
                <a:latin typeface="+mj-lt"/>
              </a:rPr>
              <a:t>IT Service policies</a:t>
            </a:r>
          </a:p>
          <a:p>
            <a:r>
              <a:rPr lang="en-US" sz="2800" dirty="0" smtClean="0">
                <a:latin typeface="+mj-lt"/>
              </a:rPr>
              <a:t>Custom Form Fields</a:t>
            </a:r>
            <a:endParaRPr lang="en-US" sz="2800" dirty="0">
              <a:latin typeface="+mj-lt"/>
            </a:endParaRPr>
          </a:p>
        </p:txBody>
      </p:sp>
      <p:sp>
        <p:nvSpPr>
          <p:cNvPr id="4" name="Text Placeholder 3"/>
          <p:cNvSpPr>
            <a:spLocks noGrp="1"/>
          </p:cNvSpPr>
          <p:nvPr>
            <p:ph type="body" sz="quarter" idx="11"/>
          </p:nvPr>
        </p:nvSpPr>
        <p:spPr>
          <a:xfrm>
            <a:off x="466922" y="1106381"/>
            <a:ext cx="14519275" cy="642620"/>
          </a:xfrm>
        </p:spPr>
        <p:txBody>
          <a:bodyPr>
            <a:normAutofit fontScale="92500" lnSpcReduction="10000"/>
          </a:bodyPr>
          <a:lstStyle/>
          <a:p>
            <a:r>
              <a:rPr lang="en-US" dirty="0" smtClean="0">
                <a:latin typeface="+mj-lt"/>
              </a:rPr>
              <a:t>System &gt; Manage &gt; Access Keys &gt; Key Manager</a:t>
            </a:r>
            <a:endParaRPr lang="en-US" dirty="0">
              <a:latin typeface="+mj-lt"/>
            </a:endParaRPr>
          </a:p>
        </p:txBody>
      </p:sp>
      <p:pic>
        <p:nvPicPr>
          <p:cNvPr id="5" name="Picture 4"/>
          <p:cNvPicPr>
            <a:picLocks noChangeAspect="1"/>
          </p:cNvPicPr>
          <p:nvPr/>
        </p:nvPicPr>
        <p:blipFill>
          <a:blip r:embed="rId2"/>
          <a:stretch>
            <a:fillRect/>
          </a:stretch>
        </p:blipFill>
        <p:spPr>
          <a:xfrm>
            <a:off x="5875877" y="2227295"/>
            <a:ext cx="9353556" cy="5406468"/>
          </a:xfrm>
          <a:prstGeom prst="rect">
            <a:avLst/>
          </a:prstGeom>
        </p:spPr>
      </p:pic>
      <p:sp>
        <p:nvSpPr>
          <p:cNvPr id="7" name="Oval 6"/>
          <p:cNvSpPr/>
          <p:nvPr/>
        </p:nvSpPr>
        <p:spPr>
          <a:xfrm>
            <a:off x="12117879" y="4328160"/>
            <a:ext cx="2967642" cy="166116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sp>
        <p:nvSpPr>
          <p:cNvPr id="9" name="Line Callout 1 8"/>
          <p:cNvSpPr/>
          <p:nvPr/>
        </p:nvSpPr>
        <p:spPr>
          <a:xfrm>
            <a:off x="11622995" y="7633763"/>
            <a:ext cx="2452121" cy="1447801"/>
          </a:xfrm>
          <a:prstGeom prst="borderCallout1">
            <a:avLst>
              <a:gd name="adj1" fmla="val -4408"/>
              <a:gd name="adj2" fmla="val 50738"/>
              <a:gd name="adj3" fmla="val -91710"/>
              <a:gd name="adj4" fmla="val 69003"/>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dirty="0" smtClean="0">
                <a:latin typeface="+mj-lt"/>
              </a:rPr>
              <a:t>The key has no hooks aligned</a:t>
            </a:r>
            <a:endParaRPr lang="en-US" dirty="0">
              <a:latin typeface="+mj-lt"/>
            </a:endParaRPr>
          </a:p>
        </p:txBody>
      </p:sp>
      <p:sp>
        <p:nvSpPr>
          <p:cNvPr id="10" name="TextBox 9"/>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Tree>
    <p:extLst>
      <p:ext uri="{BB962C8B-B14F-4D97-AF65-F5344CB8AC3E}">
        <p14:creationId xmlns:p14="http://schemas.microsoft.com/office/powerpoint/2010/main" val="22148725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475972" y="1387025"/>
            <a:ext cx="14291592" cy="3748856"/>
          </a:xfrm>
        </p:spPr>
        <p:txBody>
          <a:bodyPr>
            <a:normAutofit/>
          </a:bodyPr>
          <a:lstStyle/>
          <a:p>
            <a:pPr marL="0" indent="0">
              <a:buNone/>
            </a:pPr>
            <a:r>
              <a:rPr lang="en-US" sz="3200" dirty="0" smtClean="0">
                <a:latin typeface="+mj-lt"/>
              </a:rPr>
              <a:t>Using a Hookless Key to lock dashboard access:</a:t>
            </a:r>
          </a:p>
          <a:p>
            <a:pPr>
              <a:buFont typeface="+mj-lt"/>
              <a:buAutoNum type="arabicPeriod"/>
            </a:pPr>
            <a:r>
              <a:rPr lang="en-US" sz="3200" dirty="0" smtClean="0">
                <a:latin typeface="+mj-lt"/>
              </a:rPr>
              <a:t>Create the </a:t>
            </a:r>
            <a:r>
              <a:rPr lang="en-US" sz="3200" dirty="0">
                <a:latin typeface="+mj-lt"/>
              </a:rPr>
              <a:t>H</a:t>
            </a:r>
            <a:r>
              <a:rPr lang="en-US" sz="3200" dirty="0" smtClean="0">
                <a:latin typeface="+mj-lt"/>
              </a:rPr>
              <a:t>ookless Key seen on the previous screen</a:t>
            </a:r>
          </a:p>
          <a:p>
            <a:pPr>
              <a:buFont typeface="+mj-lt"/>
              <a:buAutoNum type="arabicPeriod"/>
            </a:pPr>
            <a:r>
              <a:rPr lang="en-US" sz="3200" dirty="0" smtClean="0">
                <a:latin typeface="+mj-lt"/>
              </a:rPr>
              <a:t>Go to the Dashboards tab, select the dashboard that should be restricted</a:t>
            </a:r>
          </a:p>
          <a:p>
            <a:pPr>
              <a:buFont typeface="+mj-lt"/>
              <a:buAutoNum type="arabicPeriod"/>
            </a:pPr>
            <a:r>
              <a:rPr lang="en-US" sz="3200" dirty="0" smtClean="0">
                <a:latin typeface="+mj-lt"/>
              </a:rPr>
              <a:t>Go to Actions &gt; Configure Dashboard</a:t>
            </a:r>
          </a:p>
          <a:p>
            <a:pPr>
              <a:buFont typeface="+mj-lt"/>
              <a:buAutoNum type="arabicPeriod"/>
            </a:pPr>
            <a:r>
              <a:rPr lang="en-US" sz="3200" dirty="0" smtClean="0">
                <a:latin typeface="+mj-lt"/>
              </a:rPr>
              <a:t>Select the key from the </a:t>
            </a:r>
            <a:r>
              <a:rPr lang="en-US" sz="3200" b="1" dirty="0" smtClean="0">
                <a:latin typeface="+mj-lt"/>
              </a:rPr>
              <a:t>Access Keys</a:t>
            </a:r>
            <a:r>
              <a:rPr lang="en-US" sz="3200" dirty="0" smtClean="0">
                <a:latin typeface="+mj-lt"/>
              </a:rPr>
              <a:t> list and </a:t>
            </a:r>
            <a:r>
              <a:rPr lang="en-US" sz="3200" b="1" dirty="0" smtClean="0">
                <a:latin typeface="+mj-lt"/>
              </a:rPr>
              <a:t>[Save</a:t>
            </a:r>
            <a:r>
              <a:rPr lang="en-US" sz="3200" dirty="0" smtClean="0">
                <a:latin typeface="+mj-lt"/>
              </a:rPr>
              <a:t>]</a:t>
            </a:r>
            <a:endParaRPr lang="en-US" sz="3200" b="1" dirty="0" smtClean="0">
              <a:latin typeface="+mj-lt"/>
            </a:endParaRPr>
          </a:p>
        </p:txBody>
      </p:sp>
      <p:sp>
        <p:nvSpPr>
          <p:cNvPr id="5" name="Title 4"/>
          <p:cNvSpPr>
            <a:spLocks noGrp="1"/>
          </p:cNvSpPr>
          <p:nvPr>
            <p:ph type="title"/>
          </p:nvPr>
        </p:nvSpPr>
        <p:spPr/>
        <p:txBody>
          <a:bodyPr>
            <a:normAutofit/>
          </a:bodyPr>
          <a:lstStyle/>
          <a:p>
            <a:r>
              <a:rPr lang="en-US" sz="4000" dirty="0" smtClean="0">
                <a:latin typeface="+mj-lt"/>
              </a:rPr>
              <a:t>Access Keys: Using a </a:t>
            </a:r>
            <a:r>
              <a:rPr lang="en-US" sz="4000" dirty="0">
                <a:latin typeface="+mj-lt"/>
              </a:rPr>
              <a:t>H</a:t>
            </a:r>
            <a:r>
              <a:rPr lang="en-US" sz="4000" dirty="0" smtClean="0">
                <a:latin typeface="+mj-lt"/>
              </a:rPr>
              <a:t>ookless key</a:t>
            </a:r>
            <a:endParaRPr lang="en-US" sz="4000" dirty="0">
              <a:latin typeface="+mj-lt"/>
            </a:endParaRPr>
          </a:p>
        </p:txBody>
      </p:sp>
      <p:sp>
        <p:nvSpPr>
          <p:cNvPr id="8" name="Slide Number Placeholder 7"/>
          <p:cNvSpPr>
            <a:spLocks noGrp="1"/>
          </p:cNvSpPr>
          <p:nvPr>
            <p:ph type="sldNum" sz="quarter" idx="4"/>
          </p:nvPr>
        </p:nvSpPr>
        <p:spPr/>
        <p:txBody>
          <a:bodyPr/>
          <a:lstStyle/>
          <a:p>
            <a:fld id="{59FBCBD5-A728-384D-A41B-B8C6FE40EEBE}" type="slidenum">
              <a:rPr lang="en-US" smtClean="0">
                <a:latin typeface="+mj-lt"/>
              </a:rPr>
              <a:pPr/>
              <a:t>55</a:t>
            </a:fld>
            <a:endParaRPr lang="en-US" dirty="0">
              <a:latin typeface="+mj-lt"/>
            </a:endParaRPr>
          </a:p>
        </p:txBody>
      </p:sp>
      <p:pic>
        <p:nvPicPr>
          <p:cNvPr id="2" name="Picture 1"/>
          <p:cNvPicPr>
            <a:picLocks noChangeAspect="1"/>
          </p:cNvPicPr>
          <p:nvPr/>
        </p:nvPicPr>
        <p:blipFill>
          <a:blip r:embed="rId2"/>
          <a:stretch>
            <a:fillRect/>
          </a:stretch>
        </p:blipFill>
        <p:spPr>
          <a:xfrm>
            <a:off x="8597528" y="5246268"/>
            <a:ext cx="6317855" cy="3924093"/>
          </a:xfrm>
          <a:prstGeom prst="rect">
            <a:avLst/>
          </a:prstGeom>
        </p:spPr>
      </p:pic>
      <p:sp>
        <p:nvSpPr>
          <p:cNvPr id="3" name="Oval 2"/>
          <p:cNvSpPr/>
          <p:nvPr/>
        </p:nvSpPr>
        <p:spPr>
          <a:xfrm>
            <a:off x="11315495" y="6766010"/>
            <a:ext cx="2737593" cy="592026"/>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sp>
        <p:nvSpPr>
          <p:cNvPr id="6" name="Line Callout 1 5"/>
          <p:cNvSpPr/>
          <p:nvPr/>
        </p:nvSpPr>
        <p:spPr>
          <a:xfrm>
            <a:off x="3767163" y="6572696"/>
            <a:ext cx="3627120" cy="1957311"/>
          </a:xfrm>
          <a:prstGeom prst="borderCallout1">
            <a:avLst>
              <a:gd name="adj1" fmla="val 75613"/>
              <a:gd name="adj2" fmla="val 100933"/>
              <a:gd name="adj3" fmla="val 42056"/>
              <a:gd name="adj4" fmla="val 221126"/>
            </a:avLst>
          </a:prstGeom>
          <a:ln/>
        </p:spPr>
        <p:style>
          <a:lnRef idx="1">
            <a:schemeClr val="dk1"/>
          </a:lnRef>
          <a:fillRef idx="2">
            <a:schemeClr val="dk1"/>
          </a:fillRef>
          <a:effectRef idx="1">
            <a:schemeClr val="dk1"/>
          </a:effectRef>
          <a:fontRef idx="minor">
            <a:schemeClr val="dk1"/>
          </a:fontRef>
        </p:style>
        <p:txBody>
          <a:bodyPr lIns="146304" tIns="73152" rIns="146304" bIns="73152" rtlCol="0" anchor="ctr"/>
          <a:lstStyle/>
          <a:p>
            <a:pPr algn="ctr"/>
            <a:r>
              <a:rPr lang="en-US" dirty="0" smtClean="0">
                <a:solidFill>
                  <a:schemeClr val="tx1">
                    <a:lumMod val="50000"/>
                  </a:schemeClr>
                </a:solidFill>
                <a:latin typeface="+mj-lt"/>
              </a:rPr>
              <a:t>Only users with this key will be able to see this Dashboard</a:t>
            </a:r>
            <a:endParaRPr lang="en-US" dirty="0">
              <a:solidFill>
                <a:schemeClr val="tx1">
                  <a:lumMod val="50000"/>
                </a:schemeClr>
              </a:solidFill>
              <a:latin typeface="+mj-lt"/>
            </a:endParaRPr>
          </a:p>
        </p:txBody>
      </p:sp>
      <p:sp>
        <p:nvSpPr>
          <p:cNvPr id="7" name="TextBox 6"/>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Tree>
    <p:extLst>
      <p:ext uri="{BB962C8B-B14F-4D97-AF65-F5344CB8AC3E}">
        <p14:creationId xmlns:p14="http://schemas.microsoft.com/office/powerpoint/2010/main" val="21668556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69" y="1387026"/>
            <a:ext cx="14291592" cy="1270356"/>
          </a:xfrm>
        </p:spPr>
        <p:txBody>
          <a:bodyPr>
            <a:normAutofit lnSpcReduction="10000"/>
          </a:bodyPr>
          <a:lstStyle/>
          <a:p>
            <a:pPr marL="0" indent="0">
              <a:buNone/>
            </a:pPr>
            <a:r>
              <a:rPr lang="en-US" dirty="0" smtClean="0">
                <a:latin typeface="+mj-lt"/>
              </a:rPr>
              <a:t>Build two new keys with the following Access Hooks. Choose appropriate Key Categories:</a:t>
            </a:r>
          </a:p>
        </p:txBody>
      </p:sp>
      <p:sp>
        <p:nvSpPr>
          <p:cNvPr id="5" name="Slide Number Placeholder 4"/>
          <p:cNvSpPr>
            <a:spLocks noGrp="1"/>
          </p:cNvSpPr>
          <p:nvPr>
            <p:ph type="sldNum" sz="quarter" idx="4"/>
          </p:nvPr>
        </p:nvSpPr>
        <p:spPr/>
        <p:txBody>
          <a:bodyPr/>
          <a:lstStyle/>
          <a:p>
            <a:fld id="{59FBCBD5-A728-384D-A41B-B8C6FE40EEBE}" type="slidenum">
              <a:rPr lang="en-US" smtClean="0">
                <a:latin typeface="+mj-lt"/>
              </a:rPr>
              <a:pPr/>
              <a:t>56</a:t>
            </a:fld>
            <a:endParaRPr lang="en-US" dirty="0">
              <a:latin typeface="+mj-lt"/>
            </a:endParaRPr>
          </a:p>
        </p:txBody>
      </p:sp>
      <p:pic>
        <p:nvPicPr>
          <p:cNvPr id="3" name="Picture 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4533" y="87194"/>
            <a:ext cx="1010625" cy="868036"/>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054340528"/>
              </p:ext>
            </p:extLst>
          </p:nvPr>
        </p:nvGraphicFramePr>
        <p:xfrm>
          <a:off x="475970" y="2657381"/>
          <a:ext cx="14543373" cy="5157183"/>
        </p:xfrm>
        <a:graphic>
          <a:graphicData uri="http://schemas.openxmlformats.org/drawingml/2006/table">
            <a:tbl>
              <a:tblPr firstRow="1" bandRow="1">
                <a:tableStyleId>{5C22544A-7EE6-4342-B048-85BDC9FD1C3A}</a:tableStyleId>
              </a:tblPr>
              <a:tblGrid>
                <a:gridCol w="4847791"/>
                <a:gridCol w="4847791"/>
                <a:gridCol w="4847791"/>
              </a:tblGrid>
              <a:tr h="479519">
                <a:tc>
                  <a:txBody>
                    <a:bodyPr/>
                    <a:lstStyle/>
                    <a:p>
                      <a:pPr algn="ctr"/>
                      <a:r>
                        <a:rPr lang="en-US" sz="2000" dirty="0" smtClean="0">
                          <a:latin typeface="+mj-lt"/>
                        </a:rPr>
                        <a:t>Name</a:t>
                      </a:r>
                      <a:endParaRPr lang="en-US" sz="2000" dirty="0">
                        <a:latin typeface="+mj-lt"/>
                      </a:endParaRPr>
                    </a:p>
                  </a:txBody>
                  <a:tcPr marL="155448" marR="155448" marT="67056" marB="67056"/>
                </a:tc>
                <a:tc>
                  <a:txBody>
                    <a:bodyPr/>
                    <a:lstStyle/>
                    <a:p>
                      <a:pPr algn="ctr"/>
                      <a:r>
                        <a:rPr lang="en-US" sz="2000" dirty="0" smtClean="0">
                          <a:latin typeface="+mj-lt"/>
                        </a:rPr>
                        <a:t>Description</a:t>
                      </a:r>
                      <a:endParaRPr lang="en-US" sz="2000" dirty="0">
                        <a:latin typeface="+mj-lt"/>
                      </a:endParaRPr>
                    </a:p>
                  </a:txBody>
                  <a:tcPr marL="155448" marR="155448" marT="67056" marB="67056"/>
                </a:tc>
                <a:tc>
                  <a:txBody>
                    <a:bodyPr/>
                    <a:lstStyle/>
                    <a:p>
                      <a:pPr algn="ctr"/>
                      <a:r>
                        <a:rPr lang="en-US" sz="2000" dirty="0" smtClean="0">
                          <a:latin typeface="+mj-lt"/>
                        </a:rPr>
                        <a:t>Hooks</a:t>
                      </a:r>
                      <a:endParaRPr lang="en-US" sz="2000" dirty="0">
                        <a:latin typeface="+mj-lt"/>
                      </a:endParaRPr>
                    </a:p>
                  </a:txBody>
                  <a:tcPr marL="155448" marR="155448" marT="67056" marB="67056"/>
                </a:tc>
              </a:tr>
              <a:tr h="1385824">
                <a:tc>
                  <a:txBody>
                    <a:bodyPr/>
                    <a:lstStyle/>
                    <a:p>
                      <a:pPr algn="ctr"/>
                      <a:r>
                        <a:rPr lang="en-US" sz="2100" dirty="0" smtClean="0">
                          <a:solidFill>
                            <a:schemeClr val="tx1">
                              <a:lumMod val="50000"/>
                            </a:schemeClr>
                          </a:solidFill>
                          <a:latin typeface="+mj-lt"/>
                        </a:rPr>
                        <a:t>Knowledge Base – View</a:t>
                      </a:r>
                      <a:endParaRPr lang="en-US" sz="2100" dirty="0">
                        <a:solidFill>
                          <a:schemeClr val="tx1">
                            <a:lumMod val="50000"/>
                          </a:schemeClr>
                        </a:solidFill>
                        <a:latin typeface="+mj-lt"/>
                      </a:endParaRPr>
                    </a:p>
                  </a:txBody>
                  <a:tcPr marL="155448" marR="155448" marT="67056" marB="67056"/>
                </a:tc>
                <a:tc>
                  <a:txBody>
                    <a:bodyPr/>
                    <a:lstStyle/>
                    <a:p>
                      <a:pPr algn="ctr"/>
                      <a:r>
                        <a:rPr lang="en-US" sz="2100" dirty="0" smtClean="0">
                          <a:solidFill>
                            <a:schemeClr val="tx1">
                              <a:lumMod val="50000"/>
                            </a:schemeClr>
                          </a:solidFill>
                          <a:latin typeface="+mj-lt"/>
                        </a:rPr>
                        <a:t>Grants view access to the knowledge base.</a:t>
                      </a:r>
                      <a:endParaRPr lang="en-US" sz="2100" dirty="0">
                        <a:solidFill>
                          <a:schemeClr val="tx1">
                            <a:lumMod val="50000"/>
                          </a:schemeClr>
                        </a:solidFill>
                        <a:latin typeface="+mj-lt"/>
                      </a:endParaRPr>
                    </a:p>
                  </a:txBody>
                  <a:tcPr marL="155448" marR="155448" marT="67056" marB="67056"/>
                </a:tc>
                <a:tc>
                  <a:txBody>
                    <a:bodyPr/>
                    <a:lstStyle/>
                    <a:p>
                      <a:pPr marL="285750" indent="-285750" algn="l">
                        <a:buFont typeface="Arial" panose="020B0604020202020204" pitchFamily="34" charset="0"/>
                        <a:buChar char="•"/>
                      </a:pPr>
                      <a:r>
                        <a:rPr lang="en-US" sz="2100" dirty="0" smtClean="0">
                          <a:solidFill>
                            <a:schemeClr val="tx1">
                              <a:lumMod val="50000"/>
                            </a:schemeClr>
                          </a:solidFill>
                          <a:latin typeface="+mj-lt"/>
                        </a:rPr>
                        <a:t>KnowledgeBase: Clipboard</a:t>
                      </a:r>
                    </a:p>
                    <a:p>
                      <a:pPr marL="285750" indent="-285750" algn="l">
                        <a:buFont typeface="Arial" panose="020B0604020202020204" pitchFamily="34" charset="0"/>
                        <a:buChar char="•"/>
                      </a:pPr>
                      <a:r>
                        <a:rPr lang="en-US" sz="2100" dirty="0" smtClean="0">
                          <a:solidFill>
                            <a:schemeClr val="tx1">
                              <a:lumMod val="50000"/>
                            </a:schemeClr>
                          </a:solidFill>
                          <a:latin typeface="+mj-lt"/>
                        </a:rPr>
                        <a:t>KnowledgeBase: Statistics</a:t>
                      </a:r>
                    </a:p>
                    <a:p>
                      <a:pPr marL="285750" indent="-285750" algn="l">
                        <a:buFont typeface="Arial" panose="020B0604020202020204" pitchFamily="34" charset="0"/>
                        <a:buChar char="•"/>
                      </a:pPr>
                      <a:r>
                        <a:rPr lang="en-US" sz="2100" dirty="0" smtClean="0">
                          <a:solidFill>
                            <a:schemeClr val="tx1">
                              <a:lumMod val="50000"/>
                            </a:schemeClr>
                          </a:solidFill>
                          <a:latin typeface="+mj-lt"/>
                        </a:rPr>
                        <a:t>KnowledgeBase: View</a:t>
                      </a:r>
                    </a:p>
                    <a:p>
                      <a:pPr marL="285750" indent="-285750" algn="l">
                        <a:buFont typeface="Arial" panose="020B0604020202020204" pitchFamily="34" charset="0"/>
                        <a:buChar char="•"/>
                      </a:pPr>
                      <a:r>
                        <a:rPr lang="en-US" sz="2100" dirty="0" smtClean="0">
                          <a:solidFill>
                            <a:schemeClr val="tx1">
                              <a:lumMod val="50000"/>
                            </a:schemeClr>
                          </a:solidFill>
                          <a:latin typeface="+mj-lt"/>
                        </a:rPr>
                        <a:t>KnowledgeBase: View Any</a:t>
                      </a:r>
                      <a:endParaRPr lang="en-US" sz="2100" dirty="0">
                        <a:solidFill>
                          <a:schemeClr val="tx1">
                            <a:lumMod val="50000"/>
                          </a:schemeClr>
                        </a:solidFill>
                        <a:latin typeface="+mj-lt"/>
                      </a:endParaRPr>
                    </a:p>
                  </a:txBody>
                  <a:tcPr marL="155448" marR="155448" marT="67056" marB="67056"/>
                </a:tc>
              </a:tr>
              <a:tr h="3263392">
                <a:tc>
                  <a:txBody>
                    <a:bodyPr/>
                    <a:lstStyle/>
                    <a:p>
                      <a:pPr algn="ctr"/>
                      <a:r>
                        <a:rPr lang="en-US" sz="2100" dirty="0" smtClean="0">
                          <a:solidFill>
                            <a:schemeClr val="tx1">
                              <a:lumMod val="50000"/>
                            </a:schemeClr>
                          </a:solidFill>
                          <a:latin typeface="+mj-lt"/>
                        </a:rPr>
                        <a:t>Devices – Information View</a:t>
                      </a:r>
                      <a:endParaRPr lang="en-US" sz="2100" dirty="0">
                        <a:solidFill>
                          <a:schemeClr val="tx1">
                            <a:lumMod val="50000"/>
                          </a:schemeClr>
                        </a:solidFill>
                        <a:latin typeface="+mj-lt"/>
                      </a:endParaRPr>
                    </a:p>
                  </a:txBody>
                  <a:tcPr marL="155448" marR="155448" marT="67056" marB="67056"/>
                </a:tc>
                <a:tc>
                  <a:txBody>
                    <a:bodyPr/>
                    <a:lstStyle/>
                    <a:p>
                      <a:pPr algn="ctr"/>
                      <a:r>
                        <a:rPr lang="en-US" sz="2100" dirty="0" smtClean="0">
                          <a:solidFill>
                            <a:schemeClr val="tx1">
                              <a:lumMod val="50000"/>
                            </a:schemeClr>
                          </a:solidFill>
                          <a:latin typeface="+mj-lt"/>
                        </a:rPr>
                        <a:t>Grants view access to device configuration, performance data, and events. </a:t>
                      </a:r>
                      <a:endParaRPr lang="en-US" sz="2100" dirty="0">
                        <a:solidFill>
                          <a:schemeClr val="tx1">
                            <a:lumMod val="50000"/>
                          </a:schemeClr>
                        </a:solidFill>
                        <a:latin typeface="+mj-lt"/>
                      </a:endParaRPr>
                    </a:p>
                  </a:txBody>
                  <a:tcPr marL="155448" marR="155448" marT="67056" marB="67056"/>
                </a:tc>
                <a:tc>
                  <a:txBody>
                    <a:bodyPr/>
                    <a:lstStyle/>
                    <a:p>
                      <a:pPr marL="285750" indent="-285750" algn="l">
                        <a:buFont typeface="Arial" panose="020B0604020202020204" pitchFamily="34" charset="0"/>
                        <a:buChar char="•"/>
                      </a:pPr>
                      <a:r>
                        <a:rPr lang="en-US" sz="2100" dirty="0" err="1" smtClean="0">
                          <a:solidFill>
                            <a:schemeClr val="tx1">
                              <a:lumMod val="50000"/>
                            </a:schemeClr>
                          </a:solidFill>
                          <a:latin typeface="+mj-lt"/>
                        </a:rPr>
                        <a:t>Dev:Events</a:t>
                      </a:r>
                      <a:r>
                        <a:rPr lang="en-US" sz="2100" baseline="0" dirty="0" smtClean="0">
                          <a:solidFill>
                            <a:schemeClr val="tx1">
                              <a:lumMod val="50000"/>
                            </a:schemeClr>
                          </a:solidFill>
                          <a:latin typeface="+mj-lt"/>
                        </a:rPr>
                        <a:t> Summary</a:t>
                      </a:r>
                    </a:p>
                    <a:p>
                      <a:pPr marL="285750" indent="-285750" algn="l">
                        <a:buFont typeface="Arial" panose="020B0604020202020204" pitchFamily="34" charset="0"/>
                        <a:buChar char="•"/>
                      </a:pPr>
                      <a:r>
                        <a:rPr lang="en-US" sz="2100" baseline="0" dirty="0" err="1" smtClean="0">
                          <a:solidFill>
                            <a:schemeClr val="tx1">
                              <a:lumMod val="50000"/>
                            </a:schemeClr>
                          </a:solidFill>
                          <a:latin typeface="+mj-lt"/>
                        </a:rPr>
                        <a:t>Dev:IF</a:t>
                      </a:r>
                      <a:r>
                        <a:rPr lang="en-US" sz="2100" baseline="0" dirty="0" smtClean="0">
                          <a:solidFill>
                            <a:schemeClr val="tx1">
                              <a:lumMod val="50000"/>
                            </a:schemeClr>
                          </a:solidFill>
                          <a:latin typeface="+mj-lt"/>
                        </a:rPr>
                        <a:t> Graphs</a:t>
                      </a:r>
                    </a:p>
                    <a:p>
                      <a:pPr marL="285750" indent="-285750" algn="l">
                        <a:buFont typeface="Arial" panose="020B0604020202020204" pitchFamily="34" charset="0"/>
                        <a:buChar char="•"/>
                      </a:pPr>
                      <a:r>
                        <a:rPr lang="en-US" sz="2100" baseline="0" dirty="0" err="1" smtClean="0">
                          <a:solidFill>
                            <a:schemeClr val="tx1">
                              <a:lumMod val="50000"/>
                            </a:schemeClr>
                          </a:solidFill>
                          <a:latin typeface="+mj-lt"/>
                        </a:rPr>
                        <a:t>Dev:Performance</a:t>
                      </a:r>
                      <a:r>
                        <a:rPr lang="en-US" sz="2100" baseline="0" dirty="0" smtClean="0">
                          <a:solidFill>
                            <a:schemeClr val="tx1">
                              <a:lumMod val="50000"/>
                            </a:schemeClr>
                          </a:solidFill>
                          <a:latin typeface="+mj-lt"/>
                        </a:rPr>
                        <a:t> Graphs</a:t>
                      </a:r>
                    </a:p>
                    <a:p>
                      <a:pPr marL="285750" indent="-285750" algn="l">
                        <a:buFont typeface="Arial" panose="020B0604020202020204" pitchFamily="34" charset="0"/>
                        <a:buChar char="•"/>
                      </a:pPr>
                      <a:r>
                        <a:rPr lang="en-US" sz="2100" baseline="0" dirty="0" err="1" smtClean="0">
                          <a:solidFill>
                            <a:schemeClr val="tx1">
                              <a:lumMod val="50000"/>
                            </a:schemeClr>
                          </a:solidFill>
                          <a:latin typeface="+mj-lt"/>
                        </a:rPr>
                        <a:t>Dev:View</a:t>
                      </a:r>
                      <a:r>
                        <a:rPr lang="en-US" sz="2100" baseline="0" dirty="0" smtClean="0">
                          <a:solidFill>
                            <a:schemeClr val="tx1">
                              <a:lumMod val="50000"/>
                            </a:schemeClr>
                          </a:solidFill>
                          <a:latin typeface="+mj-lt"/>
                        </a:rPr>
                        <a:t> Profile</a:t>
                      </a:r>
                    </a:p>
                    <a:p>
                      <a:pPr marL="285750" indent="-285750" algn="l">
                        <a:buFont typeface="Arial" panose="020B0604020202020204" pitchFamily="34" charset="0"/>
                        <a:buChar char="•"/>
                      </a:pPr>
                      <a:r>
                        <a:rPr lang="en-US" sz="2100" baseline="0" dirty="0" err="1" smtClean="0">
                          <a:solidFill>
                            <a:schemeClr val="tx1">
                              <a:lumMod val="50000"/>
                            </a:schemeClr>
                          </a:solidFill>
                          <a:latin typeface="+mj-lt"/>
                        </a:rPr>
                        <a:t>Dev:View</a:t>
                      </a:r>
                      <a:r>
                        <a:rPr lang="en-US" sz="2100" baseline="0" dirty="0" smtClean="0">
                          <a:solidFill>
                            <a:schemeClr val="tx1">
                              <a:lumMod val="50000"/>
                            </a:schemeClr>
                          </a:solidFill>
                          <a:latin typeface="+mj-lt"/>
                        </a:rPr>
                        <a:t> Summary</a:t>
                      </a:r>
                    </a:p>
                    <a:p>
                      <a:pPr marL="285750" indent="-285750" algn="l">
                        <a:buFont typeface="Arial" panose="020B0604020202020204" pitchFamily="34" charset="0"/>
                        <a:buChar char="•"/>
                      </a:pPr>
                      <a:r>
                        <a:rPr lang="en-US" sz="2100" baseline="0" dirty="0" smtClean="0">
                          <a:solidFill>
                            <a:schemeClr val="tx1">
                              <a:lumMod val="50000"/>
                            </a:schemeClr>
                          </a:solidFill>
                          <a:latin typeface="+mj-lt"/>
                        </a:rPr>
                        <a:t>Registry&gt;Devices&gt;Device Manager</a:t>
                      </a:r>
                    </a:p>
                    <a:p>
                      <a:pPr marL="285750" indent="-285750" algn="l">
                        <a:buFont typeface="Arial" panose="020B0604020202020204" pitchFamily="34" charset="0"/>
                        <a:buChar char="•"/>
                      </a:pPr>
                      <a:r>
                        <a:rPr lang="en-US" sz="2100" baseline="0" dirty="0" smtClean="0">
                          <a:solidFill>
                            <a:schemeClr val="tx1">
                              <a:lumMod val="50000"/>
                            </a:schemeClr>
                          </a:solidFill>
                          <a:latin typeface="+mj-lt"/>
                        </a:rPr>
                        <a:t>Registry&gt;Devices&gt;Vanished Device Manager</a:t>
                      </a:r>
                    </a:p>
                    <a:p>
                      <a:pPr marL="285750" indent="-285750" algn="l">
                        <a:buFont typeface="Arial" panose="020B0604020202020204" pitchFamily="34" charset="0"/>
                        <a:buChar char="•"/>
                      </a:pPr>
                      <a:r>
                        <a:rPr lang="en-US" sz="2100" baseline="0" dirty="0" smtClean="0">
                          <a:solidFill>
                            <a:schemeClr val="tx1">
                              <a:lumMod val="50000"/>
                            </a:schemeClr>
                          </a:solidFill>
                          <a:latin typeface="+mj-lt"/>
                        </a:rPr>
                        <a:t>Registry</a:t>
                      </a:r>
                      <a:endParaRPr lang="en-US" sz="2100" dirty="0">
                        <a:solidFill>
                          <a:schemeClr val="tx1">
                            <a:lumMod val="50000"/>
                          </a:schemeClr>
                        </a:solidFill>
                        <a:latin typeface="+mj-lt"/>
                      </a:endParaRPr>
                    </a:p>
                  </a:txBody>
                  <a:tcPr marL="155448" marR="155448" marT="67056" marB="67056"/>
                </a:tc>
              </a:tr>
            </a:tbl>
          </a:graphicData>
        </a:graphic>
      </p:graphicFrame>
      <p:sp>
        <p:nvSpPr>
          <p:cNvPr id="7" name="TextBox 6"/>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
        <p:nvSpPr>
          <p:cNvPr id="8" name="Title 2"/>
          <p:cNvSpPr>
            <a:spLocks noGrp="1"/>
          </p:cNvSpPr>
          <p:nvPr>
            <p:ph type="title"/>
          </p:nvPr>
        </p:nvSpPr>
        <p:spPr>
          <a:xfrm>
            <a:off x="475970" y="11672"/>
            <a:ext cx="13577116" cy="1073370"/>
          </a:xfrm>
        </p:spPr>
        <p:txBody>
          <a:bodyPr/>
          <a:lstStyle/>
          <a:p>
            <a:r>
              <a:rPr lang="en-US" dirty="0" smtClean="0"/>
              <a:t>Lab</a:t>
            </a:r>
            <a:endParaRPr lang="en-US" dirty="0"/>
          </a:p>
        </p:txBody>
      </p:sp>
    </p:spTree>
    <p:extLst>
      <p:ext uri="{BB962C8B-B14F-4D97-AF65-F5344CB8AC3E}">
        <p14:creationId xmlns:p14="http://schemas.microsoft.com/office/powerpoint/2010/main" val="30825816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70" y="1159757"/>
            <a:ext cx="14291592" cy="2985849"/>
          </a:xfrm>
        </p:spPr>
        <p:txBody>
          <a:bodyPr>
            <a:normAutofit/>
          </a:bodyPr>
          <a:lstStyle/>
          <a:p>
            <a:pPr marL="0" indent="0">
              <a:buNone/>
            </a:pPr>
            <a:r>
              <a:rPr lang="en-US" sz="3200" dirty="0">
                <a:latin typeface="+mj-lt"/>
              </a:rPr>
              <a:t>User </a:t>
            </a:r>
            <a:r>
              <a:rPr lang="en-US" sz="3200" dirty="0" smtClean="0">
                <a:latin typeface="+mj-lt"/>
              </a:rPr>
              <a:t>Policies are a set of Account Permissions and Access Keys</a:t>
            </a:r>
          </a:p>
          <a:p>
            <a:r>
              <a:rPr lang="en-US" sz="3200" dirty="0" smtClean="0">
                <a:latin typeface="+mj-lt"/>
              </a:rPr>
              <a:t>The only User Preferences controlled through a User Policy are Theme and Event Console Default Display</a:t>
            </a:r>
          </a:p>
          <a:p>
            <a:r>
              <a:rPr lang="en-US" sz="3200" dirty="0" smtClean="0">
                <a:latin typeface="+mj-lt"/>
              </a:rPr>
              <a:t>User Accounts are aligned with a User Policy manually or through AD/LDAP</a:t>
            </a:r>
          </a:p>
          <a:p>
            <a:endParaRPr lang="en-US" sz="3200" dirty="0">
              <a:latin typeface="+mj-lt"/>
            </a:endParaRPr>
          </a:p>
        </p:txBody>
      </p:sp>
      <p:sp>
        <p:nvSpPr>
          <p:cNvPr id="2" name="Title 1"/>
          <p:cNvSpPr>
            <a:spLocks noGrp="1"/>
          </p:cNvSpPr>
          <p:nvPr>
            <p:ph type="title"/>
          </p:nvPr>
        </p:nvSpPr>
        <p:spPr/>
        <p:txBody>
          <a:bodyPr/>
          <a:lstStyle/>
          <a:p>
            <a:r>
              <a:rPr lang="en-US" sz="4400" dirty="0" smtClean="0">
                <a:latin typeface="+mj-lt"/>
              </a:rPr>
              <a:t>User Policies</a:t>
            </a:r>
            <a:endParaRPr lang="en-US" sz="4400" dirty="0">
              <a:latin typeface="+mj-lt"/>
            </a:endParaRPr>
          </a:p>
        </p:txBody>
      </p:sp>
      <p:sp>
        <p:nvSpPr>
          <p:cNvPr id="24" name="Slide Number Placeholder 23"/>
          <p:cNvSpPr>
            <a:spLocks noGrp="1"/>
          </p:cNvSpPr>
          <p:nvPr>
            <p:ph type="sldNum" sz="quarter" idx="4"/>
          </p:nvPr>
        </p:nvSpPr>
        <p:spPr/>
        <p:txBody>
          <a:bodyPr/>
          <a:lstStyle/>
          <a:p>
            <a:fld id="{59FBCBD5-A728-384D-A41B-B8C6FE40EEBE}" type="slidenum">
              <a:rPr lang="en-US" sz="1800" smtClean="0">
                <a:latin typeface="+mj-lt"/>
              </a:rPr>
              <a:pPr/>
              <a:t>57</a:t>
            </a:fld>
            <a:endParaRPr lang="en-US" sz="1800" dirty="0">
              <a:latin typeface="+mj-lt"/>
            </a:endParaRPr>
          </a:p>
        </p:txBody>
      </p:sp>
      <p:grpSp>
        <p:nvGrpSpPr>
          <p:cNvPr id="21" name="Group 20"/>
          <p:cNvGrpSpPr/>
          <p:nvPr/>
        </p:nvGrpSpPr>
        <p:grpSpPr>
          <a:xfrm>
            <a:off x="1541524" y="4498339"/>
            <a:ext cx="11460053" cy="4842808"/>
            <a:chOff x="1183592" y="2981324"/>
            <a:chExt cx="6741208" cy="3261152"/>
          </a:xfrm>
        </p:grpSpPr>
        <p:grpSp>
          <p:nvGrpSpPr>
            <p:cNvPr id="15" name="Group 14"/>
            <p:cNvGrpSpPr/>
            <p:nvPr/>
          </p:nvGrpSpPr>
          <p:grpSpPr>
            <a:xfrm>
              <a:off x="1183592" y="2981324"/>
              <a:ext cx="6741208" cy="3261152"/>
              <a:chOff x="194110" y="634699"/>
              <a:chExt cx="7654490" cy="4190885"/>
            </a:xfrm>
          </p:grpSpPr>
          <p:sp>
            <p:nvSpPr>
              <p:cNvPr id="4" name="Flowchart: Magnetic Disk 3"/>
              <p:cNvSpPr/>
              <p:nvPr/>
            </p:nvSpPr>
            <p:spPr>
              <a:xfrm>
                <a:off x="3352800" y="2038350"/>
                <a:ext cx="2438400" cy="1905000"/>
              </a:xfrm>
              <a:prstGeom prst="flowChartMagneticDisk">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User Policy</a:t>
                </a:r>
              </a:p>
            </p:txBody>
          </p:sp>
          <p:sp>
            <p:nvSpPr>
              <p:cNvPr id="5" name="TextBox 4"/>
              <p:cNvSpPr txBox="1"/>
              <p:nvPr/>
            </p:nvSpPr>
            <p:spPr>
              <a:xfrm>
                <a:off x="194110" y="2428482"/>
                <a:ext cx="2867301" cy="2397102"/>
              </a:xfrm>
              <a:prstGeom prst="rect">
                <a:avLst/>
              </a:prstGeom>
              <a:noFill/>
            </p:spPr>
            <p:txBody>
              <a:bodyPr wrap="square" rtlCol="0">
                <a:spAutoFit/>
              </a:bodyPr>
              <a:lstStyle/>
              <a:p>
                <a:r>
                  <a:rPr lang="en-US" sz="2800" dirty="0" smtClean="0">
                    <a:solidFill>
                      <a:schemeClr val="tx1">
                        <a:lumMod val="50000"/>
                      </a:schemeClr>
                    </a:solidFill>
                    <a:latin typeface="+mj-lt"/>
                  </a:rPr>
                  <a:t>Other User account settings:</a:t>
                </a:r>
              </a:p>
              <a:p>
                <a:pPr marL="457200" indent="-457200">
                  <a:buFont typeface="Arial" panose="020B0604020202020204" pitchFamily="34" charset="0"/>
                  <a:buChar char="•"/>
                </a:pPr>
                <a:r>
                  <a:rPr lang="en-US" sz="2800" dirty="0" smtClean="0">
                    <a:solidFill>
                      <a:schemeClr val="tx1">
                        <a:lumMod val="50000"/>
                      </a:schemeClr>
                    </a:solidFill>
                    <a:latin typeface="+mj-lt"/>
                  </a:rPr>
                  <a:t>Organization</a:t>
                </a:r>
              </a:p>
              <a:p>
                <a:pPr marL="457200" indent="-457200">
                  <a:buFont typeface="Arial" panose="020B0604020202020204" pitchFamily="34" charset="0"/>
                  <a:buChar char="•"/>
                </a:pPr>
                <a:r>
                  <a:rPr lang="en-US" sz="2800" dirty="0" smtClean="0">
                    <a:solidFill>
                      <a:schemeClr val="tx1">
                        <a:lumMod val="50000"/>
                      </a:schemeClr>
                    </a:solidFill>
                    <a:latin typeface="+mj-lt"/>
                  </a:rPr>
                  <a:t>Security</a:t>
                </a:r>
              </a:p>
              <a:p>
                <a:pPr marL="457200" indent="-457200">
                  <a:buFont typeface="Arial" panose="020B0604020202020204" pitchFamily="34" charset="0"/>
                  <a:buChar char="•"/>
                </a:pPr>
                <a:r>
                  <a:rPr lang="en-US" sz="2800" dirty="0" smtClean="0">
                    <a:solidFill>
                      <a:schemeClr val="tx1">
                        <a:lumMod val="50000"/>
                      </a:schemeClr>
                    </a:solidFill>
                    <a:latin typeface="+mj-lt"/>
                  </a:rPr>
                  <a:t>Theme</a:t>
                </a:r>
              </a:p>
              <a:p>
                <a:pPr marL="457200" indent="-457200">
                  <a:buFont typeface="Arial" panose="020B0604020202020204" pitchFamily="34" charset="0"/>
                  <a:buChar char="•"/>
                </a:pPr>
                <a:r>
                  <a:rPr lang="en-US" sz="2800" dirty="0" smtClean="0">
                    <a:solidFill>
                      <a:schemeClr val="tx1">
                        <a:lumMod val="50000"/>
                      </a:schemeClr>
                    </a:solidFill>
                    <a:latin typeface="+mj-lt"/>
                  </a:rPr>
                  <a:t>Authentication</a:t>
                </a:r>
                <a:endParaRPr lang="en-US" sz="2800" dirty="0">
                  <a:solidFill>
                    <a:schemeClr val="tx1">
                      <a:lumMod val="50000"/>
                    </a:schemeClr>
                  </a:solidFill>
                  <a:latin typeface="+mj-lt"/>
                </a:endParaRPr>
              </a:p>
            </p:txBody>
          </p:sp>
          <p:cxnSp>
            <p:nvCxnSpPr>
              <p:cNvPr id="6" name="Straight Arrow Connector 5"/>
              <p:cNvCxnSpPr/>
              <p:nvPr/>
            </p:nvCxnSpPr>
            <p:spPr>
              <a:xfrm>
                <a:off x="2536636" y="1964259"/>
                <a:ext cx="726330" cy="326829"/>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flipV="1">
                <a:off x="2354734" y="3333750"/>
                <a:ext cx="908232" cy="228600"/>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sp>
            <p:nvSpPr>
              <p:cNvPr id="8" name="Cloud 7"/>
              <p:cNvSpPr/>
              <p:nvPr/>
            </p:nvSpPr>
            <p:spPr>
              <a:xfrm>
                <a:off x="636422" y="731093"/>
                <a:ext cx="2133600" cy="1559995"/>
              </a:xfrm>
              <a:prstGeom prst="clou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mj-lt"/>
                </a:endParaRPr>
              </a:p>
            </p:txBody>
          </p:sp>
          <p:cxnSp>
            <p:nvCxnSpPr>
              <p:cNvPr id="9" name="Straight Arrow Connector 8"/>
              <p:cNvCxnSpPr>
                <a:stCxn id="10" idx="1"/>
              </p:cNvCxnSpPr>
              <p:nvPr/>
            </p:nvCxnSpPr>
            <p:spPr>
              <a:xfrm flipH="1">
                <a:off x="5853957" y="1096132"/>
                <a:ext cx="1023206" cy="1006625"/>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7163" y="634699"/>
                <a:ext cx="971437" cy="922865"/>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7162" y="3291114"/>
                <a:ext cx="971437" cy="92286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7161" y="1964259"/>
                <a:ext cx="971437" cy="971437"/>
              </a:xfrm>
              <a:prstGeom prst="rect">
                <a:avLst/>
              </a:prstGeom>
            </p:spPr>
          </p:pic>
          <p:cxnSp>
            <p:nvCxnSpPr>
              <p:cNvPr id="13" name="Straight Arrow Connector 12"/>
              <p:cNvCxnSpPr>
                <a:stCxn id="12" idx="1"/>
              </p:cNvCxnSpPr>
              <p:nvPr/>
            </p:nvCxnSpPr>
            <p:spPr>
              <a:xfrm flipH="1">
                <a:off x="5871542" y="2449978"/>
                <a:ext cx="1005619" cy="294279"/>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a:stCxn id="11" idx="1"/>
              </p:cNvCxnSpPr>
              <p:nvPr/>
            </p:nvCxnSpPr>
            <p:spPr>
              <a:xfrm flipH="1" flipV="1">
                <a:off x="5881034" y="3629830"/>
                <a:ext cx="996128" cy="122717"/>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grpSp>
        <p:pic>
          <p:nvPicPr>
            <p:cNvPr id="16" name="Picture 8" descr="http://www.clker.com/cliparts/7/1/d/3/119498577810047030key_juliane_krug_01.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884" y="3537277"/>
              <a:ext cx="329895" cy="3243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www.clker.com/cliparts/7/1/d/3/119498577810047030key_juliane_krug_01.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6262" y="3860306"/>
              <a:ext cx="329895" cy="32439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clker.com/cliparts/7/1/d/3/119498577810047030key_juliane_krug_01.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883" y="3202260"/>
              <a:ext cx="329895" cy="3243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www.clker.com/cliparts/7/1/d/3/119498577810047030key_juliane_krug_01.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3536" y="3407864"/>
              <a:ext cx="329895" cy="3243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www.clker.com/cliparts/7/1/d/3/119498577810047030key_juliane_krug_01.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6959" y="3585634"/>
              <a:ext cx="329895" cy="324397"/>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800" dirty="0" smtClean="0">
                <a:solidFill>
                  <a:prstClr val="white"/>
                </a:solidFill>
                <a:latin typeface="+mj-lt"/>
              </a:rPr>
              <a:t>Account Administration</a:t>
            </a:r>
            <a:endParaRPr lang="en-US" sz="1800" dirty="0">
              <a:solidFill>
                <a:prstClr val="white"/>
              </a:solidFill>
              <a:latin typeface="+mj-lt"/>
            </a:endParaRPr>
          </a:p>
        </p:txBody>
      </p:sp>
    </p:spTree>
    <p:extLst>
      <p:ext uri="{BB962C8B-B14F-4D97-AF65-F5344CB8AC3E}">
        <p14:creationId xmlns:p14="http://schemas.microsoft.com/office/powerpoint/2010/main" val="8426716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214394" y="2129266"/>
            <a:ext cx="8082120" cy="5111945"/>
          </a:xfrm>
          <a:prstGeom prst="rect">
            <a:avLst/>
          </a:prstGeom>
        </p:spPr>
      </p:pic>
      <p:sp>
        <p:nvSpPr>
          <p:cNvPr id="10" name="Title 1"/>
          <p:cNvSpPr txBox="1">
            <a:spLocks/>
          </p:cNvSpPr>
          <p:nvPr/>
        </p:nvSpPr>
        <p:spPr>
          <a:xfrm>
            <a:off x="777240" y="1648460"/>
            <a:ext cx="13990320" cy="1257300"/>
          </a:xfrm>
          <a:prstGeom prst="rect">
            <a:avLst/>
          </a:prstGeom>
        </p:spPr>
        <p:txBody>
          <a:bodyPr lIns="146304" tIns="73152" rIns="146304" bIns="73152">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5100" b="1" dirty="0">
              <a:solidFill>
                <a:srgbClr val="4D5456"/>
              </a:solidFill>
            </a:endParaRPr>
          </a:p>
        </p:txBody>
      </p:sp>
      <p:sp>
        <p:nvSpPr>
          <p:cNvPr id="3" name="Oval 2"/>
          <p:cNvSpPr/>
          <p:nvPr/>
        </p:nvSpPr>
        <p:spPr>
          <a:xfrm>
            <a:off x="12444491" y="2743422"/>
            <a:ext cx="2720340" cy="43250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latin typeface="+mj-lt"/>
            </a:endParaRPr>
          </a:p>
        </p:txBody>
      </p:sp>
      <p:sp>
        <p:nvSpPr>
          <p:cNvPr id="7" name="Slide Number Placeholder 6"/>
          <p:cNvSpPr>
            <a:spLocks noGrp="1"/>
          </p:cNvSpPr>
          <p:nvPr>
            <p:ph type="sldNum" sz="quarter" idx="4"/>
          </p:nvPr>
        </p:nvSpPr>
        <p:spPr/>
        <p:txBody>
          <a:bodyPr/>
          <a:lstStyle/>
          <a:p>
            <a:fld id="{59FBCBD5-A728-384D-A41B-B8C6FE40EEBE}" type="slidenum">
              <a:rPr lang="en-US" smtClean="0">
                <a:latin typeface="+mj-lt"/>
              </a:rPr>
              <a:pPr/>
              <a:t>58</a:t>
            </a:fld>
            <a:endParaRPr lang="en-US" dirty="0">
              <a:latin typeface="+mj-lt"/>
            </a:endParaRPr>
          </a:p>
        </p:txBody>
      </p:sp>
      <p:sp>
        <p:nvSpPr>
          <p:cNvPr id="2" name="Title 1"/>
          <p:cNvSpPr>
            <a:spLocks noGrp="1"/>
          </p:cNvSpPr>
          <p:nvPr>
            <p:ph type="title"/>
          </p:nvPr>
        </p:nvSpPr>
        <p:spPr/>
        <p:txBody>
          <a:bodyPr>
            <a:normAutofit/>
          </a:bodyPr>
          <a:lstStyle/>
          <a:p>
            <a:r>
              <a:rPr lang="en-US" dirty="0">
                <a:latin typeface="+mj-lt"/>
              </a:rPr>
              <a:t>User </a:t>
            </a:r>
            <a:r>
              <a:rPr lang="en-US" dirty="0" smtClean="0">
                <a:latin typeface="+mj-lt"/>
              </a:rPr>
              <a:t>Policies: Create</a:t>
            </a:r>
            <a:endParaRPr lang="en-US" dirty="0">
              <a:latin typeface="+mj-lt"/>
            </a:endParaRPr>
          </a:p>
        </p:txBody>
      </p:sp>
      <p:sp>
        <p:nvSpPr>
          <p:cNvPr id="6" name="Content Placeholder 5"/>
          <p:cNvSpPr>
            <a:spLocks noGrp="1"/>
          </p:cNvSpPr>
          <p:nvPr>
            <p:ph sz="quarter" idx="10"/>
          </p:nvPr>
        </p:nvSpPr>
        <p:spPr>
          <a:xfrm>
            <a:off x="777239" y="2129266"/>
            <a:ext cx="6039888" cy="5111945"/>
          </a:xfrm>
        </p:spPr>
        <p:txBody>
          <a:bodyPr>
            <a:noAutofit/>
          </a:bodyPr>
          <a:lstStyle/>
          <a:p>
            <a:pPr fontAlgn="ctr"/>
            <a:r>
              <a:rPr lang="en-US" sz="3200" dirty="0">
                <a:latin typeface="+mj-lt"/>
              </a:rPr>
              <a:t>Fields can be activated or deactivated </a:t>
            </a:r>
            <a:endParaRPr lang="en-US" sz="3200" dirty="0" smtClean="0">
              <a:latin typeface="+mj-lt"/>
            </a:endParaRPr>
          </a:p>
          <a:p>
            <a:pPr fontAlgn="ctr"/>
            <a:r>
              <a:rPr lang="en-US" sz="3200" dirty="0" smtClean="0">
                <a:latin typeface="+mj-lt"/>
              </a:rPr>
              <a:t>Controls </a:t>
            </a:r>
            <a:r>
              <a:rPr lang="en-US" sz="3200" dirty="0">
                <a:latin typeface="+mj-lt"/>
              </a:rPr>
              <a:t>the Keys for any Users aligned to the </a:t>
            </a:r>
            <a:r>
              <a:rPr lang="en-US" sz="3200" dirty="0" smtClean="0">
                <a:latin typeface="+mj-lt"/>
              </a:rPr>
              <a:t>Policy</a:t>
            </a:r>
          </a:p>
          <a:p>
            <a:pPr fontAlgn="ctr"/>
            <a:r>
              <a:rPr lang="en-US" sz="3200" dirty="0" smtClean="0">
                <a:latin typeface="+mj-lt"/>
              </a:rPr>
              <a:t>Returned Row Count is NOT an option in a User Policy</a:t>
            </a:r>
          </a:p>
          <a:p>
            <a:pPr fontAlgn="ctr"/>
            <a:endParaRPr lang="en-US" sz="3200" dirty="0">
              <a:latin typeface="+mj-lt"/>
            </a:endParaRPr>
          </a:p>
          <a:p>
            <a:pPr marL="0" indent="0" fontAlgn="ctr">
              <a:buNone/>
            </a:pPr>
            <a:endParaRPr lang="en-US" dirty="0">
              <a:latin typeface="+mj-lt"/>
            </a:endParaRPr>
          </a:p>
          <a:p>
            <a:endParaRPr lang="en-US" sz="2400" dirty="0">
              <a:latin typeface="+mj-lt"/>
            </a:endParaRPr>
          </a:p>
        </p:txBody>
      </p:sp>
      <p:sp>
        <p:nvSpPr>
          <p:cNvPr id="8" name="Text Placeholder 7"/>
          <p:cNvSpPr>
            <a:spLocks noGrp="1"/>
          </p:cNvSpPr>
          <p:nvPr>
            <p:ph type="body" sz="quarter" idx="11"/>
          </p:nvPr>
        </p:nvSpPr>
        <p:spPr>
          <a:xfrm>
            <a:off x="777239" y="1141672"/>
            <a:ext cx="14519275" cy="642620"/>
          </a:xfrm>
        </p:spPr>
        <p:txBody>
          <a:bodyPr>
            <a:normAutofit fontScale="92500" lnSpcReduction="10000"/>
          </a:bodyPr>
          <a:lstStyle/>
          <a:p>
            <a:r>
              <a:rPr lang="en-US" dirty="0" smtClean="0">
                <a:latin typeface="+mj-lt"/>
              </a:rPr>
              <a:t>Registry &gt; Accounts &gt; User Policies</a:t>
            </a:r>
            <a:endParaRPr lang="en-US" dirty="0">
              <a:latin typeface="+mj-lt"/>
            </a:endParaRPr>
          </a:p>
        </p:txBody>
      </p:sp>
      <p:sp>
        <p:nvSpPr>
          <p:cNvPr id="9" name="TextBox 8"/>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
        <p:nvSpPr>
          <p:cNvPr id="11" name="Content Placeholder 5"/>
          <p:cNvSpPr txBox="1">
            <a:spLocks/>
          </p:cNvSpPr>
          <p:nvPr/>
        </p:nvSpPr>
        <p:spPr>
          <a:xfrm>
            <a:off x="777241" y="7417889"/>
            <a:ext cx="13837921" cy="1874698"/>
          </a:xfrm>
          <a:prstGeom prst="rect">
            <a:avLst/>
          </a:prstGeom>
        </p:spPr>
        <p:txBody>
          <a:bodyPr vert="horz" lIns="146304" tIns="73152" rIns="146304" bIns="73152" rtlCol="0">
            <a:normAutofit fontScale="70000" lnSpcReduction="20000"/>
          </a:bodyPr>
          <a:lstStyle>
            <a:lvl1pPr marL="548640" indent="-548640" algn="l" defTabSz="731520" rtl="0" eaLnBrk="1" latinLnBrk="0" hangingPunct="1">
              <a:lnSpc>
                <a:spcPct val="110000"/>
              </a:lnSpc>
              <a:spcBef>
                <a:spcPct val="20000"/>
              </a:spcBef>
              <a:buClr>
                <a:schemeClr val="accent1"/>
              </a:buClr>
              <a:buFont typeface="Arial"/>
              <a:buChar char="•"/>
              <a:defRPr sz="4000" b="0" i="0" kern="1200">
                <a:solidFill>
                  <a:schemeClr val="tx1">
                    <a:lumMod val="50000"/>
                  </a:schemeClr>
                </a:solidFill>
                <a:latin typeface="Futura Lt BT" pitchFamily="34" charset="0"/>
                <a:ea typeface="+mn-ea"/>
                <a:cs typeface="Futura Lt BT" pitchFamily="34" charset="0"/>
              </a:defRPr>
            </a:lvl1pPr>
            <a:lvl2pPr marL="1554480" indent="-822960" algn="l" defTabSz="731520" rtl="0" eaLnBrk="1" latinLnBrk="0" hangingPunct="1">
              <a:lnSpc>
                <a:spcPct val="90000"/>
              </a:lnSpc>
              <a:spcBef>
                <a:spcPct val="20000"/>
              </a:spcBef>
              <a:buClr>
                <a:schemeClr val="accent2"/>
              </a:buClr>
              <a:buFont typeface="Arial"/>
              <a:buChar char="•"/>
              <a:defRPr sz="3200" b="0" i="0" kern="1200">
                <a:solidFill>
                  <a:schemeClr val="tx1">
                    <a:lumMod val="50000"/>
                  </a:schemeClr>
                </a:solidFill>
                <a:latin typeface="Futura Lt BT" pitchFamily="34" charset="0"/>
                <a:ea typeface="+mn-ea"/>
                <a:cs typeface="Futura Lt BT" pitchFamily="34" charset="0"/>
              </a:defRPr>
            </a:lvl2pPr>
            <a:lvl3pPr marL="1828800" indent="-365760" algn="l" defTabSz="731520" rtl="0" eaLnBrk="1" latinLnBrk="0" hangingPunct="1">
              <a:lnSpc>
                <a:spcPct val="110000"/>
              </a:lnSpc>
              <a:spcBef>
                <a:spcPct val="20000"/>
              </a:spcBef>
              <a:buClr>
                <a:schemeClr val="accent4"/>
              </a:buClr>
              <a:buFont typeface="Arial"/>
              <a:buChar char="•"/>
              <a:defRPr sz="2900" b="0" i="0" kern="1200">
                <a:solidFill>
                  <a:schemeClr val="tx1">
                    <a:lumMod val="50000"/>
                  </a:schemeClr>
                </a:solidFill>
                <a:latin typeface="Futura Lt BT" pitchFamily="34" charset="0"/>
                <a:ea typeface="+mn-ea"/>
                <a:cs typeface="Futura Lt BT" pitchFamily="34" charset="0"/>
              </a:defRPr>
            </a:lvl3pPr>
            <a:lvl4pPr marL="2560320" indent="-365760" algn="l" defTabSz="731520" rtl="0" eaLnBrk="1" latinLnBrk="0" hangingPunct="1">
              <a:lnSpc>
                <a:spcPct val="110000"/>
              </a:lnSpc>
              <a:spcBef>
                <a:spcPct val="20000"/>
              </a:spcBef>
              <a:buClr>
                <a:schemeClr val="accent4"/>
              </a:buClr>
              <a:buFont typeface="Arial"/>
              <a:buChar char="•"/>
              <a:defRPr sz="2200" b="0" i="0" kern="1200">
                <a:solidFill>
                  <a:schemeClr val="tx1">
                    <a:lumMod val="50000"/>
                  </a:schemeClr>
                </a:solidFill>
                <a:latin typeface="Futura Lt BT" pitchFamily="34" charset="0"/>
                <a:ea typeface="+mn-ea"/>
                <a:cs typeface="Futura Lt BT" pitchFamily="34" charset="0"/>
              </a:defRPr>
            </a:lvl4pPr>
            <a:lvl5pPr marL="3291840" indent="-365760" algn="l" defTabSz="731520" rtl="0" eaLnBrk="1" latinLnBrk="0" hangingPunct="1">
              <a:lnSpc>
                <a:spcPct val="110000"/>
              </a:lnSpc>
              <a:spcBef>
                <a:spcPct val="20000"/>
              </a:spcBef>
              <a:buClr>
                <a:schemeClr val="accent4"/>
              </a:buClr>
              <a:buFont typeface="Arial"/>
              <a:buChar char="•"/>
              <a:defRPr sz="1900" b="0" i="0" kern="1200">
                <a:solidFill>
                  <a:schemeClr val="tx1">
                    <a:lumMod val="50000"/>
                  </a:schemeClr>
                </a:solidFill>
                <a:latin typeface="Futura Lt BT" pitchFamily="34" charset="0"/>
                <a:ea typeface="+mn-ea"/>
                <a:cs typeface="Futura Lt BT" pitchFamily="34"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fontAlgn="ctr"/>
            <a:r>
              <a:rPr lang="en-US" dirty="0" smtClean="0">
                <a:latin typeface="+mj-lt"/>
              </a:rPr>
              <a:t>NOTE: Require </a:t>
            </a:r>
            <a:r>
              <a:rPr lang="en-US" dirty="0">
                <a:latin typeface="+mj-lt"/>
              </a:rPr>
              <a:t>Password </a:t>
            </a:r>
            <a:r>
              <a:rPr lang="en-US" dirty="0" smtClean="0">
                <a:latin typeface="+mj-lt"/>
              </a:rPr>
              <a:t>Reset (special behavior):  </a:t>
            </a:r>
            <a:r>
              <a:rPr lang="en-US" sz="3700" dirty="0" smtClean="0">
                <a:latin typeface="+mj-lt"/>
              </a:rPr>
              <a:t>Field requires users to reset their password the first time that they log in, after that it is no longer required. If a change is made and the “Re-apply All Settings To All Policy Members” box is checked, then all users affected by the policy will need to reset their passwords again.</a:t>
            </a:r>
          </a:p>
        </p:txBody>
      </p:sp>
    </p:spTree>
    <p:extLst>
      <p:ext uri="{BB962C8B-B14F-4D97-AF65-F5344CB8AC3E}">
        <p14:creationId xmlns:p14="http://schemas.microsoft.com/office/powerpoint/2010/main" val="16515250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61421" y="2654956"/>
            <a:ext cx="14106139" cy="5242135"/>
          </a:xfrm>
          <a:prstGeom prst="rect">
            <a:avLst/>
          </a:prstGeom>
          <a:ln>
            <a:noFill/>
          </a:ln>
          <a:effectLst>
            <a:outerShdw blurRad="292100" dist="139700" dir="2700000" algn="tl" rotWithShape="0">
              <a:srgbClr val="333333">
                <a:alpha val="65000"/>
              </a:srgbClr>
            </a:outerShdw>
          </a:effectLst>
        </p:spPr>
      </p:pic>
      <p:sp>
        <p:nvSpPr>
          <p:cNvPr id="6" name="Slide Number Placeholder 5"/>
          <p:cNvSpPr>
            <a:spLocks noGrp="1"/>
          </p:cNvSpPr>
          <p:nvPr>
            <p:ph type="sldNum" sz="quarter" idx="4"/>
          </p:nvPr>
        </p:nvSpPr>
        <p:spPr/>
        <p:txBody>
          <a:bodyPr/>
          <a:lstStyle/>
          <a:p>
            <a:fld id="{59FBCBD5-A728-384D-A41B-B8C6FE40EEBE}" type="slidenum">
              <a:rPr lang="en-US" smtClean="0">
                <a:latin typeface="+mj-lt"/>
              </a:rPr>
              <a:pPr/>
              <a:t>59</a:t>
            </a:fld>
            <a:endParaRPr lang="en-US" dirty="0">
              <a:latin typeface="+mj-lt"/>
            </a:endParaRPr>
          </a:p>
        </p:txBody>
      </p:sp>
      <p:sp>
        <p:nvSpPr>
          <p:cNvPr id="2" name="Title 1"/>
          <p:cNvSpPr>
            <a:spLocks noGrp="1"/>
          </p:cNvSpPr>
          <p:nvPr>
            <p:ph type="title"/>
          </p:nvPr>
        </p:nvSpPr>
        <p:spPr/>
        <p:txBody>
          <a:bodyPr>
            <a:normAutofit/>
          </a:bodyPr>
          <a:lstStyle/>
          <a:p>
            <a:r>
              <a:rPr lang="en-US" dirty="0" smtClean="0">
                <a:latin typeface="+mj-lt"/>
              </a:rPr>
              <a:t>User Policies: Edit</a:t>
            </a:r>
            <a:endParaRPr lang="en-US" dirty="0">
              <a:latin typeface="+mj-lt"/>
            </a:endParaRPr>
          </a:p>
        </p:txBody>
      </p:sp>
      <p:sp>
        <p:nvSpPr>
          <p:cNvPr id="3" name="Content Placeholder 2"/>
          <p:cNvSpPr>
            <a:spLocks noGrp="1"/>
          </p:cNvSpPr>
          <p:nvPr>
            <p:ph sz="quarter" idx="10"/>
          </p:nvPr>
        </p:nvSpPr>
        <p:spPr>
          <a:xfrm>
            <a:off x="745153" y="1833895"/>
            <a:ext cx="10635564" cy="623019"/>
          </a:xfrm>
        </p:spPr>
        <p:txBody>
          <a:bodyPr>
            <a:normAutofit fontScale="92500" lnSpcReduction="20000"/>
          </a:bodyPr>
          <a:lstStyle/>
          <a:p>
            <a:pPr marL="0" indent="0" fontAlgn="ctr">
              <a:buNone/>
            </a:pPr>
            <a:r>
              <a:rPr lang="en-US" sz="3800" dirty="0">
                <a:latin typeface="+mj-lt"/>
              </a:rPr>
              <a:t>Fields can be active (bold) or inactive</a:t>
            </a:r>
          </a:p>
          <a:p>
            <a:endParaRPr lang="en-US" dirty="0">
              <a:latin typeface="+mj-lt"/>
            </a:endParaRPr>
          </a:p>
        </p:txBody>
      </p:sp>
      <p:sp>
        <p:nvSpPr>
          <p:cNvPr id="4" name="Text Placeholder 3"/>
          <p:cNvSpPr>
            <a:spLocks noGrp="1"/>
          </p:cNvSpPr>
          <p:nvPr>
            <p:ph type="body" sz="quarter" idx="11"/>
          </p:nvPr>
        </p:nvSpPr>
        <p:spPr>
          <a:xfrm>
            <a:off x="777242" y="1128964"/>
            <a:ext cx="14519275" cy="642620"/>
          </a:xfrm>
        </p:spPr>
        <p:txBody>
          <a:bodyPr>
            <a:normAutofit fontScale="92500" lnSpcReduction="10000"/>
          </a:bodyPr>
          <a:lstStyle/>
          <a:p>
            <a:r>
              <a:rPr lang="en-US" dirty="0">
                <a:latin typeface="+mj-lt"/>
              </a:rPr>
              <a:t>Registry &gt; Accounts &gt; User </a:t>
            </a:r>
            <a:r>
              <a:rPr lang="en-US" dirty="0" smtClean="0">
                <a:latin typeface="+mj-lt"/>
              </a:rPr>
              <a:t>Policies &gt; Wrench</a:t>
            </a:r>
            <a:endParaRPr lang="en-US" dirty="0">
              <a:latin typeface="+mj-lt"/>
            </a:endParaRPr>
          </a:p>
          <a:p>
            <a:endParaRPr lang="en-US" dirty="0">
              <a:latin typeface="+mj-lt"/>
            </a:endParaRPr>
          </a:p>
        </p:txBody>
      </p:sp>
      <p:sp>
        <p:nvSpPr>
          <p:cNvPr id="10" name="Content Placeholder 2"/>
          <p:cNvSpPr txBox="1">
            <a:spLocks/>
          </p:cNvSpPr>
          <p:nvPr/>
        </p:nvSpPr>
        <p:spPr>
          <a:xfrm>
            <a:off x="823209" y="8229599"/>
            <a:ext cx="5239726" cy="1147965"/>
          </a:xfrm>
          <a:prstGeom prst="rect">
            <a:avLst/>
          </a:prstGeom>
        </p:spPr>
        <p:txBody>
          <a:bodyPr vert="horz" lIns="146304" tIns="73152" rIns="146304" bIns="73152"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ctr">
              <a:buNone/>
            </a:pPr>
            <a:r>
              <a:rPr lang="en-US" sz="2800" dirty="0">
                <a:solidFill>
                  <a:schemeClr val="tx1">
                    <a:lumMod val="50000"/>
                  </a:schemeClr>
                </a:solidFill>
                <a:latin typeface="+mj-lt"/>
              </a:rPr>
              <a:t>If inactive, the setting comes from the User Account</a:t>
            </a:r>
            <a:endParaRPr lang="en-US" sz="1800" dirty="0">
              <a:solidFill>
                <a:schemeClr val="tx1">
                  <a:lumMod val="50000"/>
                </a:schemeClr>
              </a:solidFill>
              <a:latin typeface="+mj-lt"/>
            </a:endParaRPr>
          </a:p>
        </p:txBody>
      </p:sp>
      <p:sp>
        <p:nvSpPr>
          <p:cNvPr id="11" name="Content Placeholder 2"/>
          <p:cNvSpPr txBox="1">
            <a:spLocks/>
          </p:cNvSpPr>
          <p:nvPr/>
        </p:nvSpPr>
        <p:spPr>
          <a:xfrm>
            <a:off x="10056791" y="8229599"/>
            <a:ext cx="5239726" cy="1140424"/>
          </a:xfrm>
          <a:prstGeom prst="rect">
            <a:avLst/>
          </a:prstGeom>
        </p:spPr>
        <p:txBody>
          <a:bodyPr vert="horz" lIns="146304" tIns="73152" rIns="146304" bIns="73152"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ctr">
              <a:buNone/>
            </a:pPr>
            <a:r>
              <a:rPr lang="en-US" sz="2800" dirty="0">
                <a:solidFill>
                  <a:schemeClr val="tx1">
                    <a:lumMod val="50000"/>
                  </a:schemeClr>
                </a:solidFill>
                <a:latin typeface="+mj-lt"/>
              </a:rPr>
              <a:t>Click the Label to Activate/Inactivate</a:t>
            </a:r>
          </a:p>
        </p:txBody>
      </p:sp>
      <p:cxnSp>
        <p:nvCxnSpPr>
          <p:cNvPr id="13" name="Straight Arrow Connector 12"/>
          <p:cNvCxnSpPr/>
          <p:nvPr/>
        </p:nvCxnSpPr>
        <p:spPr>
          <a:xfrm flipV="1">
            <a:off x="1789439" y="6004410"/>
            <a:ext cx="2604087" cy="2246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10056791" y="6909665"/>
            <a:ext cx="1740486" cy="1341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Tree>
    <p:extLst>
      <p:ext uri="{BB962C8B-B14F-4D97-AF65-F5344CB8AC3E}">
        <p14:creationId xmlns:p14="http://schemas.microsoft.com/office/powerpoint/2010/main" val="1914183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j-lt"/>
              </a:rPr>
              <a:t>Use Case</a:t>
            </a:r>
            <a:endParaRPr lang="en-US" dirty="0">
              <a:latin typeface="+mj-lt"/>
            </a:endParaRPr>
          </a:p>
        </p:txBody>
      </p:sp>
      <p:sp>
        <p:nvSpPr>
          <p:cNvPr id="8" name="Slide Number Placeholder 7"/>
          <p:cNvSpPr>
            <a:spLocks noGrp="1"/>
          </p:cNvSpPr>
          <p:nvPr>
            <p:ph type="sldNum" sz="quarter" idx="4"/>
          </p:nvPr>
        </p:nvSpPr>
        <p:spPr/>
        <p:txBody>
          <a:bodyPr/>
          <a:lstStyle/>
          <a:p>
            <a:fld id="{59FBCBD5-A728-384D-A41B-B8C6FE40EEBE}" type="slidenum">
              <a:rPr lang="en-US" smtClean="0">
                <a:latin typeface="+mj-lt"/>
              </a:rPr>
              <a:pPr/>
              <a:t>6</a:t>
            </a:fld>
            <a:endParaRPr lang="en-US" dirty="0">
              <a:latin typeface="+mj-lt"/>
            </a:endParaRPr>
          </a:p>
        </p:txBody>
      </p:sp>
      <p:sp>
        <p:nvSpPr>
          <p:cNvPr id="4" name="Rounded Rectangle 3"/>
          <p:cNvSpPr/>
          <p:nvPr/>
        </p:nvSpPr>
        <p:spPr>
          <a:xfrm>
            <a:off x="475970" y="1341121"/>
            <a:ext cx="14417807" cy="1991958"/>
          </a:xfrm>
          <a:prstGeom prst="roundRect">
            <a:avLst/>
          </a:prstGeom>
        </p:spPr>
        <p:style>
          <a:lnRef idx="2">
            <a:schemeClr val="accent4"/>
          </a:lnRef>
          <a:fillRef idx="1">
            <a:schemeClr val="lt1"/>
          </a:fillRef>
          <a:effectRef idx="0">
            <a:schemeClr val="accent4"/>
          </a:effectRef>
          <a:fontRef idx="minor">
            <a:schemeClr val="dk1"/>
          </a:fontRef>
        </p:style>
        <p:txBody>
          <a:bodyPr lIns="146304" tIns="73152" rIns="146304" bIns="73152" rtlCol="0" anchor="ctr"/>
          <a:lstStyle/>
          <a:p>
            <a:pPr defTabSz="1463040"/>
            <a:r>
              <a:rPr lang="en-US" b="1" dirty="0">
                <a:solidFill>
                  <a:schemeClr val="tx1">
                    <a:lumMod val="50000"/>
                  </a:schemeClr>
                </a:solidFill>
                <a:latin typeface="+mj-lt"/>
              </a:rPr>
              <a:t>The Challenge: </a:t>
            </a:r>
          </a:p>
          <a:p>
            <a:pPr defTabSz="1463040"/>
            <a:r>
              <a:rPr lang="en-US" dirty="0" smtClean="0">
                <a:solidFill>
                  <a:schemeClr val="tx1">
                    <a:lumMod val="50000"/>
                  </a:schemeClr>
                </a:solidFill>
                <a:latin typeface="+mj-lt"/>
              </a:rPr>
              <a:t>Watersports.com management has requested that they have a visual way to see which customers are active versus inactive. There is currently not an active/inactive flag on organization How would you accomplish this?</a:t>
            </a:r>
            <a:endParaRPr lang="en-US" dirty="0">
              <a:solidFill>
                <a:schemeClr val="tx1">
                  <a:lumMod val="50000"/>
                </a:schemeClr>
              </a:solidFill>
              <a:latin typeface="+mj-lt"/>
            </a:endParaRPr>
          </a:p>
        </p:txBody>
      </p:sp>
      <p:sp>
        <p:nvSpPr>
          <p:cNvPr id="5" name="Rounded Rectangle 4"/>
          <p:cNvSpPr/>
          <p:nvPr/>
        </p:nvSpPr>
        <p:spPr>
          <a:xfrm>
            <a:off x="475969" y="3589154"/>
            <a:ext cx="14417807" cy="2593068"/>
          </a:xfrm>
          <a:prstGeom prst="roundRect">
            <a:avLst/>
          </a:prstGeom>
        </p:spPr>
        <p:style>
          <a:lnRef idx="2">
            <a:schemeClr val="accent2"/>
          </a:lnRef>
          <a:fillRef idx="1">
            <a:schemeClr val="lt1"/>
          </a:fillRef>
          <a:effectRef idx="0">
            <a:schemeClr val="accent2"/>
          </a:effectRef>
          <a:fontRef idx="minor">
            <a:schemeClr val="dk1"/>
          </a:fontRef>
        </p:style>
        <p:txBody>
          <a:bodyPr lIns="146304" tIns="73152" rIns="146304" bIns="73152" rtlCol="0" anchor="ctr"/>
          <a:lstStyle/>
          <a:p>
            <a:pPr defTabSz="1463040"/>
            <a:r>
              <a:rPr lang="en-US" b="1" dirty="0">
                <a:solidFill>
                  <a:schemeClr val="tx1">
                    <a:lumMod val="50000"/>
                  </a:schemeClr>
                </a:solidFill>
                <a:latin typeface="+mj-lt"/>
              </a:rPr>
              <a:t>The Solution:</a:t>
            </a:r>
          </a:p>
          <a:p>
            <a:pPr marL="457200" indent="-457200" defTabSz="1463040">
              <a:buFont typeface="Arial" panose="020B0604020202020204" pitchFamily="34" charset="0"/>
              <a:buChar char="•"/>
            </a:pPr>
            <a:r>
              <a:rPr lang="en-US" dirty="0" smtClean="0">
                <a:solidFill>
                  <a:schemeClr val="tx1">
                    <a:lumMod val="50000"/>
                  </a:schemeClr>
                </a:solidFill>
                <a:latin typeface="+mj-lt"/>
              </a:rPr>
              <a:t>Create a custom form field tab called “status”</a:t>
            </a:r>
          </a:p>
          <a:p>
            <a:pPr marL="457200" indent="-457200" defTabSz="1463040">
              <a:buFont typeface="Arial" panose="020B0604020202020204" pitchFamily="34" charset="0"/>
              <a:buChar char="•"/>
            </a:pPr>
            <a:r>
              <a:rPr lang="en-US" dirty="0" smtClean="0">
                <a:solidFill>
                  <a:schemeClr val="tx1">
                    <a:lumMod val="50000"/>
                  </a:schemeClr>
                </a:solidFill>
                <a:latin typeface="+mj-lt"/>
              </a:rPr>
              <a:t>Add a Drop Down field as part of the custom tab</a:t>
            </a:r>
          </a:p>
          <a:p>
            <a:pPr marL="457200" indent="-457200" defTabSz="1463040">
              <a:buFont typeface="Arial" panose="020B0604020202020204" pitchFamily="34" charset="0"/>
              <a:buChar char="•"/>
            </a:pPr>
            <a:r>
              <a:rPr lang="en-US" dirty="0" smtClean="0">
                <a:solidFill>
                  <a:schemeClr val="tx1">
                    <a:lumMod val="50000"/>
                  </a:schemeClr>
                </a:solidFill>
                <a:latin typeface="+mj-lt"/>
              </a:rPr>
              <a:t>Use Select Objects or plus sign to populate the drop down with active or in-active options</a:t>
            </a:r>
            <a:endParaRPr lang="en-US" dirty="0">
              <a:solidFill>
                <a:schemeClr val="tx1">
                  <a:lumMod val="50000"/>
                </a:schemeClr>
              </a:solidFill>
              <a:latin typeface="+mj-lt"/>
            </a:endParaRPr>
          </a:p>
        </p:txBody>
      </p:sp>
      <p:sp>
        <p:nvSpPr>
          <p:cNvPr id="6" name="Rounded Rectangle 5"/>
          <p:cNvSpPr/>
          <p:nvPr/>
        </p:nvSpPr>
        <p:spPr>
          <a:xfrm>
            <a:off x="475967" y="6438298"/>
            <a:ext cx="14417807" cy="2292513"/>
          </a:xfrm>
          <a:prstGeom prst="roundRect">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defTabSz="1463040"/>
            <a:r>
              <a:rPr lang="en-US" b="1" dirty="0">
                <a:solidFill>
                  <a:schemeClr val="tx1">
                    <a:lumMod val="50000"/>
                  </a:schemeClr>
                </a:solidFill>
                <a:latin typeface="+mj-lt"/>
              </a:rPr>
              <a:t>The Results:</a:t>
            </a:r>
          </a:p>
          <a:p>
            <a:pPr defTabSz="1463040"/>
            <a:r>
              <a:rPr lang="en-US" dirty="0" smtClean="0">
                <a:solidFill>
                  <a:schemeClr val="tx1">
                    <a:lumMod val="50000"/>
                  </a:schemeClr>
                </a:solidFill>
                <a:latin typeface="+mj-lt"/>
              </a:rPr>
              <a:t>By downloading the “EM7 organization list” power pack off of the ScienceLogic customer portal and installing it I was able to schedule a report job that includes the active and inactive fields in the report and have it sent to management.</a:t>
            </a:r>
            <a:endParaRPr lang="en-US" dirty="0">
              <a:solidFill>
                <a:schemeClr val="tx1">
                  <a:lumMod val="50000"/>
                </a:schemeClr>
              </a:solidFill>
              <a:latin typeface="+mj-lt"/>
            </a:endParaRPr>
          </a:p>
        </p:txBody>
      </p:sp>
      <p:sp>
        <p:nvSpPr>
          <p:cNvPr id="7" name="TextBox 6"/>
          <p:cNvSpPr txBox="1"/>
          <p:nvPr/>
        </p:nvSpPr>
        <p:spPr>
          <a:xfrm>
            <a:off x="6547193" y="9561089"/>
            <a:ext cx="1843966" cy="440120"/>
          </a:xfrm>
          <a:prstGeom prst="rect">
            <a:avLst/>
          </a:prstGeom>
          <a:noFill/>
        </p:spPr>
        <p:txBody>
          <a:bodyPr wrap="none" lIns="146304" tIns="73152" rIns="146304" bIns="73152" rtlCol="0">
            <a:spAutoFit/>
          </a:bodyPr>
          <a:lstStyle/>
          <a:p>
            <a:r>
              <a:rPr lang="en-US" sz="1900" dirty="0">
                <a:solidFill>
                  <a:schemeClr val="bg1"/>
                </a:solidFill>
                <a:latin typeface="+mj-lt"/>
              </a:rPr>
              <a:t>Customization</a:t>
            </a:r>
          </a:p>
        </p:txBody>
      </p:sp>
    </p:spTree>
    <p:extLst>
      <p:ext uri="{BB962C8B-B14F-4D97-AF65-F5344CB8AC3E}">
        <p14:creationId xmlns:p14="http://schemas.microsoft.com/office/powerpoint/2010/main" val="3714894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59FBCBD5-A728-384D-A41B-B8C6FE40EEBE}" type="slidenum">
              <a:rPr lang="en-US" smtClean="0">
                <a:latin typeface="+mj-lt"/>
              </a:rPr>
              <a:pPr/>
              <a:t>60</a:t>
            </a:fld>
            <a:endParaRPr lang="en-US" dirty="0">
              <a:latin typeface="+mj-lt"/>
            </a:endParaRPr>
          </a:p>
        </p:txBody>
      </p:sp>
      <p:sp>
        <p:nvSpPr>
          <p:cNvPr id="2" name="Title 1"/>
          <p:cNvSpPr>
            <a:spLocks noGrp="1"/>
          </p:cNvSpPr>
          <p:nvPr>
            <p:ph type="title"/>
          </p:nvPr>
        </p:nvSpPr>
        <p:spPr/>
        <p:txBody>
          <a:bodyPr/>
          <a:lstStyle/>
          <a:p>
            <a:r>
              <a:rPr lang="en-US" dirty="0" smtClean="0">
                <a:latin typeface="+mj-lt"/>
              </a:rPr>
              <a:t>Sciencelogic User Policies: Registry</a:t>
            </a:r>
            <a:endParaRPr lang="en-US" dirty="0">
              <a:latin typeface="+mj-lt"/>
            </a:endParaRPr>
          </a:p>
        </p:txBody>
      </p:sp>
      <p:sp>
        <p:nvSpPr>
          <p:cNvPr id="6" name="Content Placeholder 2"/>
          <p:cNvSpPr txBox="1">
            <a:spLocks noGrp="1"/>
          </p:cNvSpPr>
          <p:nvPr>
            <p:ph sz="quarter" idx="10"/>
          </p:nvPr>
        </p:nvSpPr>
        <p:spPr>
          <a:xfrm>
            <a:off x="777241" y="1995055"/>
            <a:ext cx="5557057" cy="694574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ctr"/>
            <a:r>
              <a:rPr lang="en-US" sz="2400" b="1" dirty="0">
                <a:solidFill>
                  <a:schemeClr val="tx1">
                    <a:lumMod val="50000"/>
                  </a:schemeClr>
                </a:solidFill>
                <a:latin typeface="+mj-lt"/>
              </a:rPr>
              <a:t>End User </a:t>
            </a:r>
            <a:r>
              <a:rPr lang="en-US" sz="2400" dirty="0">
                <a:solidFill>
                  <a:schemeClr val="tx1">
                    <a:lumMod val="50000"/>
                  </a:schemeClr>
                </a:solidFill>
                <a:latin typeface="+mj-lt"/>
              </a:rPr>
              <a:t>– view only access to information</a:t>
            </a:r>
          </a:p>
          <a:p>
            <a:pPr fontAlgn="ctr"/>
            <a:r>
              <a:rPr lang="en-US" sz="2400" b="1" dirty="0">
                <a:solidFill>
                  <a:schemeClr val="tx1">
                    <a:lumMod val="50000"/>
                  </a:schemeClr>
                </a:solidFill>
                <a:latin typeface="+mj-lt"/>
              </a:rPr>
              <a:t>Operator</a:t>
            </a:r>
            <a:r>
              <a:rPr lang="en-US" sz="2400" dirty="0">
                <a:solidFill>
                  <a:schemeClr val="tx1">
                    <a:lumMod val="50000"/>
                  </a:schemeClr>
                </a:solidFill>
                <a:latin typeface="+mj-lt"/>
              </a:rPr>
              <a:t> – view and edit of most information about devices</a:t>
            </a:r>
          </a:p>
          <a:p>
            <a:pPr fontAlgn="ctr"/>
            <a:r>
              <a:rPr lang="en-US" sz="2400" b="1" dirty="0">
                <a:solidFill>
                  <a:schemeClr val="tx1">
                    <a:lumMod val="50000"/>
                  </a:schemeClr>
                </a:solidFill>
                <a:latin typeface="+mj-lt"/>
              </a:rPr>
              <a:t>Operations Manager </a:t>
            </a:r>
            <a:r>
              <a:rPr lang="en-US" sz="2400" dirty="0">
                <a:solidFill>
                  <a:schemeClr val="tx1">
                    <a:lumMod val="50000"/>
                  </a:schemeClr>
                </a:solidFill>
                <a:latin typeface="+mj-lt"/>
              </a:rPr>
              <a:t>– view and edit all information and has admin access to setting up how EM7 works</a:t>
            </a:r>
          </a:p>
          <a:p>
            <a:pPr fontAlgn="ctr"/>
            <a:r>
              <a:rPr lang="en-US" sz="2400" b="1" dirty="0">
                <a:solidFill>
                  <a:schemeClr val="tx1">
                    <a:lumMod val="50000"/>
                  </a:schemeClr>
                </a:solidFill>
                <a:latin typeface="+mj-lt"/>
              </a:rPr>
              <a:t>Executive</a:t>
            </a:r>
            <a:r>
              <a:rPr lang="en-US" sz="2400" dirty="0">
                <a:solidFill>
                  <a:schemeClr val="tx1">
                    <a:lumMod val="50000"/>
                  </a:schemeClr>
                </a:solidFill>
                <a:latin typeface="+mj-lt"/>
              </a:rPr>
              <a:t> – view only access to information and can run reports</a:t>
            </a:r>
          </a:p>
          <a:p>
            <a:pPr fontAlgn="ctr"/>
            <a:r>
              <a:rPr lang="en-US" sz="2400" b="1" dirty="0">
                <a:solidFill>
                  <a:schemeClr val="tx1">
                    <a:lumMod val="50000"/>
                  </a:schemeClr>
                </a:solidFill>
                <a:latin typeface="+mj-lt"/>
              </a:rPr>
              <a:t>EM7 Administrator </a:t>
            </a:r>
            <a:r>
              <a:rPr lang="en-US" sz="2400" dirty="0">
                <a:solidFill>
                  <a:schemeClr val="tx1">
                    <a:lumMod val="50000"/>
                  </a:schemeClr>
                </a:solidFill>
                <a:latin typeface="+mj-lt"/>
              </a:rPr>
              <a:t>– all access</a:t>
            </a:r>
          </a:p>
          <a:p>
            <a:pPr fontAlgn="ctr"/>
            <a:r>
              <a:rPr lang="en-US" sz="2400" b="1" dirty="0">
                <a:solidFill>
                  <a:schemeClr val="tx1">
                    <a:lumMod val="50000"/>
                  </a:schemeClr>
                </a:solidFill>
                <a:latin typeface="+mj-lt"/>
              </a:rPr>
              <a:t>Provisioning &amp; Device Configuration </a:t>
            </a:r>
            <a:r>
              <a:rPr lang="en-US" sz="2400" dirty="0">
                <a:solidFill>
                  <a:schemeClr val="tx1">
                    <a:lumMod val="50000"/>
                  </a:schemeClr>
                </a:solidFill>
                <a:latin typeface="+mj-lt"/>
              </a:rPr>
              <a:t>– access to features required for device discovery</a:t>
            </a:r>
          </a:p>
          <a:p>
            <a:pPr fontAlgn="ctr"/>
            <a:r>
              <a:rPr lang="en-US" sz="2400" b="1" dirty="0">
                <a:solidFill>
                  <a:schemeClr val="tx1">
                    <a:lumMod val="50000"/>
                  </a:schemeClr>
                </a:solidFill>
                <a:latin typeface="+mj-lt"/>
              </a:rPr>
              <a:t>Report &amp; Widget Developer </a:t>
            </a:r>
            <a:r>
              <a:rPr lang="en-US" sz="2400" dirty="0">
                <a:solidFill>
                  <a:schemeClr val="tx1">
                    <a:lumMod val="50000"/>
                  </a:schemeClr>
                </a:solidFill>
                <a:latin typeface="+mj-lt"/>
              </a:rPr>
              <a:t>– access to features for developing</a:t>
            </a:r>
          </a:p>
          <a:p>
            <a:pPr lvl="1" fontAlgn="ctr"/>
            <a:endParaRPr lang="en-US" sz="1800" dirty="0">
              <a:latin typeface="+mj-lt"/>
            </a:endParaRPr>
          </a:p>
        </p:txBody>
      </p:sp>
      <p:sp>
        <p:nvSpPr>
          <p:cNvPr id="4" name="Text Placeholder 3"/>
          <p:cNvSpPr>
            <a:spLocks noGrp="1"/>
          </p:cNvSpPr>
          <p:nvPr>
            <p:ph type="body" sz="quarter" idx="11"/>
          </p:nvPr>
        </p:nvSpPr>
        <p:spPr>
          <a:xfrm>
            <a:off x="777241" y="1109028"/>
            <a:ext cx="14519275" cy="642620"/>
          </a:xfrm>
        </p:spPr>
        <p:txBody>
          <a:bodyPr>
            <a:normAutofit fontScale="92500" lnSpcReduction="10000"/>
          </a:bodyPr>
          <a:lstStyle/>
          <a:p>
            <a:r>
              <a:rPr lang="en-US" dirty="0" smtClean="0">
                <a:latin typeface="+mj-lt"/>
              </a:rPr>
              <a:t>Registry &gt; Accounts &gt; User Policies</a:t>
            </a:r>
            <a:endParaRPr lang="en-US" dirty="0">
              <a:latin typeface="+mj-lt"/>
            </a:endParaRPr>
          </a:p>
        </p:txBody>
      </p:sp>
      <p:pic>
        <p:nvPicPr>
          <p:cNvPr id="7" name="Picture 6"/>
          <p:cNvPicPr>
            <a:picLocks noChangeAspect="1"/>
          </p:cNvPicPr>
          <p:nvPr/>
        </p:nvPicPr>
        <p:blipFill rotWithShape="1">
          <a:blip r:embed="rId2"/>
          <a:srcRect r="69816"/>
          <a:stretch/>
        </p:blipFill>
        <p:spPr>
          <a:xfrm>
            <a:off x="6966066" y="1995055"/>
            <a:ext cx="8129386" cy="5522116"/>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Tree>
    <p:extLst>
      <p:ext uri="{BB962C8B-B14F-4D97-AF65-F5344CB8AC3E}">
        <p14:creationId xmlns:p14="http://schemas.microsoft.com/office/powerpoint/2010/main" val="18929012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r="5664"/>
          <a:stretch/>
        </p:blipFill>
        <p:spPr>
          <a:xfrm>
            <a:off x="5066608" y="2080117"/>
            <a:ext cx="9825643" cy="6419908"/>
          </a:xfrm>
          <a:prstGeom prst="rect">
            <a:avLst/>
          </a:prstGeom>
        </p:spPr>
      </p:pic>
      <p:sp>
        <p:nvSpPr>
          <p:cNvPr id="10" name="Slide Number Placeholder 9"/>
          <p:cNvSpPr>
            <a:spLocks noGrp="1"/>
          </p:cNvSpPr>
          <p:nvPr>
            <p:ph type="sldNum" sz="quarter" idx="4"/>
          </p:nvPr>
        </p:nvSpPr>
        <p:spPr/>
        <p:txBody>
          <a:bodyPr/>
          <a:lstStyle/>
          <a:p>
            <a:fld id="{59FBCBD5-A728-384D-A41B-B8C6FE40EEBE}" type="slidenum">
              <a:rPr lang="en-US" smtClean="0"/>
              <a:pPr/>
              <a:t>61</a:t>
            </a:fld>
            <a:endParaRPr lang="en-US" dirty="0"/>
          </a:p>
        </p:txBody>
      </p:sp>
      <p:sp>
        <p:nvSpPr>
          <p:cNvPr id="2" name="Title 1"/>
          <p:cNvSpPr>
            <a:spLocks noGrp="1"/>
          </p:cNvSpPr>
          <p:nvPr>
            <p:ph type="title"/>
          </p:nvPr>
        </p:nvSpPr>
        <p:spPr/>
        <p:txBody>
          <a:bodyPr>
            <a:normAutofit/>
          </a:bodyPr>
          <a:lstStyle/>
          <a:p>
            <a:r>
              <a:rPr lang="en-US" dirty="0" smtClean="0"/>
              <a:t>User Policies: Manual Align</a:t>
            </a:r>
            <a:endParaRPr lang="en-US" dirty="0"/>
          </a:p>
        </p:txBody>
      </p:sp>
      <p:sp>
        <p:nvSpPr>
          <p:cNvPr id="3" name="Content Placeholder 2"/>
          <p:cNvSpPr>
            <a:spLocks noGrp="1"/>
          </p:cNvSpPr>
          <p:nvPr>
            <p:ph sz="quarter" idx="10"/>
          </p:nvPr>
        </p:nvSpPr>
        <p:spPr>
          <a:xfrm>
            <a:off x="368918" y="2222443"/>
            <a:ext cx="4077392" cy="6265374"/>
          </a:xfrm>
        </p:spPr>
        <p:txBody>
          <a:bodyPr>
            <a:noAutofit/>
          </a:bodyPr>
          <a:lstStyle/>
          <a:p>
            <a:pPr>
              <a:buFont typeface="Wingdings" panose="05000000000000000000" pitchFamily="2" charset="2"/>
              <a:buChar char="Ø"/>
            </a:pPr>
            <a:r>
              <a:rPr lang="en-US" sz="2800" dirty="0" smtClean="0">
                <a:solidFill>
                  <a:schemeClr val="bg2">
                    <a:lumMod val="10000"/>
                  </a:schemeClr>
                </a:solidFill>
              </a:rPr>
              <a:t>Select the Account Type drop-down and select Policy Membership.</a:t>
            </a:r>
            <a:endParaRPr lang="en-US" sz="2800" i="1" dirty="0" smtClean="0">
              <a:solidFill>
                <a:schemeClr val="bg2">
                  <a:lumMod val="10000"/>
                </a:schemeClr>
              </a:solidFill>
            </a:endParaRPr>
          </a:p>
          <a:p>
            <a:pPr>
              <a:buFont typeface="Wingdings" panose="05000000000000000000" pitchFamily="2" charset="2"/>
              <a:buChar char="Ø"/>
            </a:pPr>
            <a:r>
              <a:rPr lang="en-US" sz="2800" dirty="0" smtClean="0">
                <a:solidFill>
                  <a:schemeClr val="bg2">
                    <a:lumMod val="10000"/>
                  </a:schemeClr>
                </a:solidFill>
              </a:rPr>
              <a:t>Select OK on the warning screen.</a:t>
            </a:r>
          </a:p>
          <a:p>
            <a:pPr>
              <a:buFont typeface="Wingdings" panose="05000000000000000000" pitchFamily="2" charset="2"/>
              <a:buChar char="Ø"/>
            </a:pPr>
            <a:r>
              <a:rPr lang="en-US" sz="2800" dirty="0" smtClean="0">
                <a:solidFill>
                  <a:schemeClr val="bg2">
                    <a:lumMod val="10000"/>
                  </a:schemeClr>
                </a:solidFill>
              </a:rPr>
              <a:t>Drop-down below has list of policies available, select one.</a:t>
            </a:r>
          </a:p>
          <a:p>
            <a:pPr>
              <a:buFont typeface="Wingdings" panose="05000000000000000000" pitchFamily="2" charset="2"/>
              <a:buChar char="Ø"/>
            </a:pPr>
            <a:r>
              <a:rPr lang="en-US" sz="2800" dirty="0" smtClean="0">
                <a:solidFill>
                  <a:schemeClr val="bg2">
                    <a:lumMod val="10000"/>
                  </a:schemeClr>
                </a:solidFill>
              </a:rPr>
              <a:t>Save</a:t>
            </a:r>
          </a:p>
        </p:txBody>
      </p:sp>
      <p:sp>
        <p:nvSpPr>
          <p:cNvPr id="4" name="Text Placeholder 3"/>
          <p:cNvSpPr>
            <a:spLocks noGrp="1"/>
          </p:cNvSpPr>
          <p:nvPr>
            <p:ph type="body" sz="quarter" idx="11"/>
          </p:nvPr>
        </p:nvSpPr>
        <p:spPr>
          <a:xfrm>
            <a:off x="777240" y="1121994"/>
            <a:ext cx="14519275" cy="642620"/>
          </a:xfrm>
        </p:spPr>
        <p:txBody>
          <a:bodyPr>
            <a:normAutofit fontScale="92500" lnSpcReduction="10000"/>
          </a:bodyPr>
          <a:lstStyle/>
          <a:p>
            <a:r>
              <a:rPr lang="en-US" dirty="0" smtClean="0"/>
              <a:t>Registry &gt; Accounts &gt; User Accounts &gt; Wrench User</a:t>
            </a:r>
            <a:endParaRPr lang="en-US" dirty="0"/>
          </a:p>
        </p:txBody>
      </p:sp>
      <p:sp>
        <p:nvSpPr>
          <p:cNvPr id="9" name="TextBox 8"/>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
        <p:nvSpPr>
          <p:cNvPr id="14" name="Oval 13"/>
          <p:cNvSpPr/>
          <p:nvPr/>
        </p:nvSpPr>
        <p:spPr>
          <a:xfrm>
            <a:off x="4653076" y="4212115"/>
            <a:ext cx="5699226" cy="3169587"/>
          </a:xfrm>
          <a:prstGeom prst="ellipse">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5027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4"/>
          </p:nvPr>
        </p:nvSpPr>
        <p:spPr/>
        <p:txBody>
          <a:bodyPr/>
          <a:lstStyle/>
          <a:p>
            <a:fld id="{59FBCBD5-A728-384D-A41B-B8C6FE40EEBE}" type="slidenum">
              <a:rPr lang="en-US" smtClean="0"/>
              <a:pPr/>
              <a:t>62</a:t>
            </a:fld>
            <a:endParaRPr lang="en-US" dirty="0"/>
          </a:p>
        </p:txBody>
      </p:sp>
      <p:sp>
        <p:nvSpPr>
          <p:cNvPr id="2" name="Title 1"/>
          <p:cNvSpPr>
            <a:spLocks noGrp="1"/>
          </p:cNvSpPr>
          <p:nvPr>
            <p:ph type="title"/>
          </p:nvPr>
        </p:nvSpPr>
        <p:spPr/>
        <p:txBody>
          <a:bodyPr>
            <a:normAutofit/>
          </a:bodyPr>
          <a:lstStyle/>
          <a:p>
            <a:r>
              <a:rPr lang="en-US" dirty="0" smtClean="0"/>
              <a:t>User Policies: Bulk Align</a:t>
            </a:r>
            <a:endParaRPr lang="en-US" dirty="0"/>
          </a:p>
        </p:txBody>
      </p:sp>
      <p:sp>
        <p:nvSpPr>
          <p:cNvPr id="3" name="Content Placeholder 2"/>
          <p:cNvSpPr>
            <a:spLocks noGrp="1"/>
          </p:cNvSpPr>
          <p:nvPr>
            <p:ph sz="quarter" idx="10"/>
          </p:nvPr>
        </p:nvSpPr>
        <p:spPr>
          <a:xfrm>
            <a:off x="777241" y="6170022"/>
            <a:ext cx="8590190" cy="3055420"/>
          </a:xfrm>
        </p:spPr>
        <p:txBody>
          <a:bodyPr>
            <a:normAutofit/>
          </a:bodyPr>
          <a:lstStyle/>
          <a:p>
            <a:r>
              <a:rPr lang="en-US" dirty="0" smtClean="0"/>
              <a:t>Select the desired User Accounts</a:t>
            </a:r>
            <a:endParaRPr lang="en-US" i="1" dirty="0" smtClean="0"/>
          </a:p>
          <a:p>
            <a:r>
              <a:rPr lang="en-US" dirty="0" smtClean="0"/>
              <a:t>Use the Select Actions drop down to choose the User Policy</a:t>
            </a:r>
          </a:p>
          <a:p>
            <a:r>
              <a:rPr lang="en-US" dirty="0" smtClean="0"/>
              <a:t>Hit </a:t>
            </a:r>
            <a:r>
              <a:rPr lang="en-US" b="1" dirty="0" smtClean="0"/>
              <a:t>[Go]</a:t>
            </a:r>
            <a:endParaRPr lang="en-US" dirty="0" smtClean="0"/>
          </a:p>
          <a:p>
            <a:endParaRPr lang="en-US" dirty="0"/>
          </a:p>
        </p:txBody>
      </p:sp>
      <p:sp>
        <p:nvSpPr>
          <p:cNvPr id="4" name="Text Placeholder 3"/>
          <p:cNvSpPr>
            <a:spLocks noGrp="1"/>
          </p:cNvSpPr>
          <p:nvPr>
            <p:ph type="body" sz="quarter" idx="11"/>
          </p:nvPr>
        </p:nvSpPr>
        <p:spPr>
          <a:xfrm>
            <a:off x="777243" y="1080301"/>
            <a:ext cx="14519275" cy="642620"/>
          </a:xfrm>
        </p:spPr>
        <p:txBody>
          <a:bodyPr>
            <a:normAutofit fontScale="92500" lnSpcReduction="10000"/>
          </a:bodyPr>
          <a:lstStyle/>
          <a:p>
            <a:r>
              <a:rPr lang="en-US" dirty="0" smtClean="0"/>
              <a:t>Registry &gt; Accounts &gt; User Accounts &gt; Select Actions</a:t>
            </a:r>
            <a:endParaRPr lang="en-US" dirty="0"/>
          </a:p>
        </p:txBody>
      </p:sp>
      <p:pic>
        <p:nvPicPr>
          <p:cNvPr id="5" name="Picture 4"/>
          <p:cNvPicPr>
            <a:picLocks noChangeAspect="1"/>
          </p:cNvPicPr>
          <p:nvPr/>
        </p:nvPicPr>
        <p:blipFill>
          <a:blip r:embed="rId2"/>
          <a:stretch>
            <a:fillRect/>
          </a:stretch>
        </p:blipFill>
        <p:spPr>
          <a:xfrm>
            <a:off x="10949952" y="5268708"/>
            <a:ext cx="4015740" cy="1858010"/>
          </a:xfrm>
          <a:prstGeom prst="rect">
            <a:avLst/>
          </a:prstGeom>
        </p:spPr>
      </p:pic>
      <p:pic>
        <p:nvPicPr>
          <p:cNvPr id="7" name="Picture 6"/>
          <p:cNvPicPr>
            <a:picLocks noChangeAspect="1"/>
          </p:cNvPicPr>
          <p:nvPr/>
        </p:nvPicPr>
        <p:blipFill>
          <a:blip r:embed="rId3"/>
          <a:stretch>
            <a:fillRect/>
          </a:stretch>
        </p:blipFill>
        <p:spPr>
          <a:xfrm>
            <a:off x="777242" y="2360800"/>
            <a:ext cx="14188450" cy="3075067"/>
          </a:xfrm>
          <a:prstGeom prst="rect">
            <a:avLst/>
          </a:prstGeom>
        </p:spPr>
      </p:pic>
      <p:sp>
        <p:nvSpPr>
          <p:cNvPr id="9" name="TextBox 8"/>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8852768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59FBCBD5-A728-384D-A41B-B8C6FE40EEBE}" type="slidenum">
              <a:rPr lang="en-US" smtClean="0"/>
              <a:pPr/>
              <a:t>63</a:t>
            </a:fld>
            <a:endParaRPr lang="en-US" dirty="0"/>
          </a:p>
        </p:txBody>
      </p:sp>
      <p:sp>
        <p:nvSpPr>
          <p:cNvPr id="2" name="Title 1"/>
          <p:cNvSpPr>
            <a:spLocks noGrp="1"/>
          </p:cNvSpPr>
          <p:nvPr>
            <p:ph type="title"/>
          </p:nvPr>
        </p:nvSpPr>
        <p:spPr/>
        <p:txBody>
          <a:bodyPr/>
          <a:lstStyle/>
          <a:p>
            <a:r>
              <a:rPr lang="en-US" dirty="0" smtClean="0"/>
              <a:t>User Policies: Delete</a:t>
            </a:r>
            <a:endParaRPr lang="en-US" dirty="0"/>
          </a:p>
        </p:txBody>
      </p:sp>
      <p:sp>
        <p:nvSpPr>
          <p:cNvPr id="6" name="Content Placeholder 2"/>
          <p:cNvSpPr txBox="1">
            <a:spLocks noGrp="1"/>
          </p:cNvSpPr>
          <p:nvPr>
            <p:ph sz="quarter" idx="10"/>
          </p:nvPr>
        </p:nvSpPr>
        <p:spPr>
          <a:xfrm>
            <a:off x="777239" y="6296190"/>
            <a:ext cx="14519275" cy="349324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ctr">
              <a:buNone/>
            </a:pPr>
            <a:r>
              <a:rPr lang="en-US" dirty="0">
                <a:solidFill>
                  <a:schemeClr val="tx1">
                    <a:lumMod val="50000"/>
                  </a:schemeClr>
                </a:solidFill>
              </a:rPr>
              <a:t>When a User Policy is deleted the User Accounts aligned to it are not deleted:</a:t>
            </a:r>
          </a:p>
          <a:p>
            <a:pPr fontAlgn="ctr"/>
            <a:r>
              <a:rPr lang="en-US" dirty="0">
                <a:solidFill>
                  <a:schemeClr val="tx1">
                    <a:lumMod val="50000"/>
                  </a:schemeClr>
                </a:solidFill>
              </a:rPr>
              <a:t>User Account is changed from “Policy Member” to “Individual”</a:t>
            </a:r>
          </a:p>
          <a:p>
            <a:pPr fontAlgn="ctr"/>
            <a:r>
              <a:rPr lang="en-US" dirty="0">
                <a:solidFill>
                  <a:schemeClr val="tx1">
                    <a:lumMod val="50000"/>
                  </a:schemeClr>
                </a:solidFill>
              </a:rPr>
              <a:t>User Account key alignment are kept as they were from the User Policy</a:t>
            </a:r>
          </a:p>
          <a:p>
            <a:pPr fontAlgn="ctr"/>
            <a:r>
              <a:rPr lang="en-US" dirty="0">
                <a:solidFill>
                  <a:schemeClr val="tx1">
                    <a:lumMod val="50000"/>
                  </a:schemeClr>
                </a:solidFill>
              </a:rPr>
              <a:t>All fields are active, none are greyed out</a:t>
            </a:r>
          </a:p>
          <a:p>
            <a:pPr lvl="1" fontAlgn="ctr"/>
            <a:endParaRPr lang="en-US" sz="2600" dirty="0"/>
          </a:p>
        </p:txBody>
      </p:sp>
      <p:sp>
        <p:nvSpPr>
          <p:cNvPr id="4" name="Text Placeholder 3"/>
          <p:cNvSpPr>
            <a:spLocks noGrp="1"/>
          </p:cNvSpPr>
          <p:nvPr>
            <p:ph type="body" sz="quarter" idx="11"/>
          </p:nvPr>
        </p:nvSpPr>
        <p:spPr>
          <a:xfrm>
            <a:off x="777238" y="1076323"/>
            <a:ext cx="14519275" cy="642620"/>
          </a:xfrm>
        </p:spPr>
        <p:txBody>
          <a:bodyPr>
            <a:normAutofit fontScale="92500" lnSpcReduction="10000"/>
          </a:bodyPr>
          <a:lstStyle/>
          <a:p>
            <a:r>
              <a:rPr lang="en-US" dirty="0" smtClean="0"/>
              <a:t>Registry &gt; Accounts &gt; User Policies</a:t>
            </a:r>
            <a:endParaRPr lang="en-US" dirty="0"/>
          </a:p>
        </p:txBody>
      </p:sp>
      <p:pic>
        <p:nvPicPr>
          <p:cNvPr id="7" name="Picture 6"/>
          <p:cNvPicPr>
            <a:picLocks noChangeAspect="1"/>
          </p:cNvPicPr>
          <p:nvPr/>
        </p:nvPicPr>
        <p:blipFill>
          <a:blip r:embed="rId2"/>
          <a:stretch>
            <a:fillRect/>
          </a:stretch>
        </p:blipFill>
        <p:spPr>
          <a:xfrm>
            <a:off x="777241" y="2438056"/>
            <a:ext cx="13746798" cy="3223425"/>
          </a:xfrm>
          <a:prstGeom prst="rect">
            <a:avLst/>
          </a:prstGeom>
        </p:spPr>
      </p:pic>
      <p:sp>
        <p:nvSpPr>
          <p:cNvPr id="8" name="Oval 7"/>
          <p:cNvSpPr/>
          <p:nvPr/>
        </p:nvSpPr>
        <p:spPr>
          <a:xfrm>
            <a:off x="10932034" y="5311500"/>
            <a:ext cx="2558702" cy="699961"/>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9" name="TextBox 8"/>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25128034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US" dirty="0" smtClean="0">
                <a:latin typeface="+mj-lt"/>
              </a:rPr>
              <a:t>Create two User Policies with these settings:</a:t>
            </a:r>
            <a:endParaRPr lang="en-US" dirty="0">
              <a:latin typeface="+mj-lt"/>
            </a:endParaRPr>
          </a:p>
        </p:txBody>
      </p:sp>
      <p:sp>
        <p:nvSpPr>
          <p:cNvPr id="3" name="Slide Number Placeholder 2"/>
          <p:cNvSpPr>
            <a:spLocks noGrp="1"/>
          </p:cNvSpPr>
          <p:nvPr>
            <p:ph type="sldNum" sz="quarter" idx="4"/>
          </p:nvPr>
        </p:nvSpPr>
        <p:spPr/>
        <p:txBody>
          <a:bodyPr/>
          <a:lstStyle/>
          <a:p>
            <a:fld id="{59FBCBD5-A728-384D-A41B-B8C6FE40EEBE}" type="slidenum">
              <a:rPr lang="en-US" smtClean="0">
                <a:latin typeface="+mj-lt"/>
              </a:rPr>
              <a:pPr/>
              <a:t>64</a:t>
            </a:fld>
            <a:endParaRPr lang="en-US" dirty="0">
              <a:latin typeface="+mj-lt"/>
            </a:endParaRPr>
          </a:p>
        </p:txBody>
      </p:sp>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4533" y="87194"/>
            <a:ext cx="1010625" cy="868036"/>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40334114"/>
              </p:ext>
            </p:extLst>
          </p:nvPr>
        </p:nvGraphicFramePr>
        <p:xfrm>
          <a:off x="315399" y="2547354"/>
          <a:ext cx="14913998" cy="3602736"/>
        </p:xfrm>
        <a:graphic>
          <a:graphicData uri="http://schemas.openxmlformats.org/drawingml/2006/table">
            <a:tbl>
              <a:tblPr firstRow="1" bandRow="1">
                <a:tableStyleId>{5C22544A-7EE6-4342-B048-85BDC9FD1C3A}</a:tableStyleId>
              </a:tblPr>
              <a:tblGrid>
                <a:gridCol w="3330677"/>
                <a:gridCol w="3179757"/>
                <a:gridCol w="2600800"/>
                <a:gridCol w="5802764"/>
              </a:tblGrid>
              <a:tr h="525506">
                <a:tc>
                  <a:txBody>
                    <a:bodyPr/>
                    <a:lstStyle/>
                    <a:p>
                      <a:pPr algn="ctr">
                        <a:lnSpc>
                          <a:spcPct val="150000"/>
                        </a:lnSpc>
                      </a:pPr>
                      <a:r>
                        <a:rPr lang="en-US" sz="2000" dirty="0" smtClean="0">
                          <a:latin typeface="Futura Lt BT" panose="020B0402020204020303"/>
                        </a:rPr>
                        <a:t>Name</a:t>
                      </a:r>
                      <a:endParaRPr lang="en-US" sz="2000" dirty="0">
                        <a:latin typeface="Futura Lt BT" panose="020B0402020204020303"/>
                      </a:endParaRPr>
                    </a:p>
                  </a:txBody>
                  <a:tcPr marL="155448" marR="155448" marT="67056" marB="67056"/>
                </a:tc>
                <a:tc>
                  <a:txBody>
                    <a:bodyPr/>
                    <a:lstStyle/>
                    <a:p>
                      <a:pPr algn="ctr">
                        <a:lnSpc>
                          <a:spcPct val="150000"/>
                        </a:lnSpc>
                      </a:pPr>
                      <a:r>
                        <a:rPr lang="en-US" sz="2000" dirty="0" smtClean="0">
                          <a:latin typeface="Futura Lt BT" panose="020B0402020204020303"/>
                        </a:rPr>
                        <a:t>Account Type</a:t>
                      </a:r>
                      <a:endParaRPr lang="en-US" sz="2000" dirty="0">
                        <a:latin typeface="Futura Lt BT" panose="020B0402020204020303"/>
                      </a:endParaRPr>
                    </a:p>
                  </a:txBody>
                  <a:tcPr marL="155448" marR="155448" marT="67056" marB="67056"/>
                </a:tc>
                <a:tc>
                  <a:txBody>
                    <a:bodyPr/>
                    <a:lstStyle/>
                    <a:p>
                      <a:pPr algn="ctr">
                        <a:lnSpc>
                          <a:spcPct val="150000"/>
                        </a:lnSpc>
                      </a:pPr>
                      <a:r>
                        <a:rPr lang="en-US" sz="2000" dirty="0" smtClean="0">
                          <a:latin typeface="Futura Lt BT" panose="020B0402020204020303"/>
                        </a:rPr>
                        <a:t>Login State</a:t>
                      </a:r>
                      <a:endParaRPr lang="en-US" sz="2000" dirty="0">
                        <a:latin typeface="Futura Lt BT" panose="020B0402020204020303"/>
                      </a:endParaRPr>
                    </a:p>
                  </a:txBody>
                  <a:tcPr marL="155448" marR="155448" marT="67056" marB="67056"/>
                </a:tc>
                <a:tc>
                  <a:txBody>
                    <a:bodyPr/>
                    <a:lstStyle/>
                    <a:p>
                      <a:pPr algn="ctr">
                        <a:lnSpc>
                          <a:spcPct val="150000"/>
                        </a:lnSpc>
                      </a:pPr>
                      <a:r>
                        <a:rPr lang="en-US" sz="2000" dirty="0" smtClean="0">
                          <a:latin typeface="Futura Lt BT" panose="020B0402020204020303"/>
                        </a:rPr>
                        <a:t>Privilege</a:t>
                      </a:r>
                      <a:r>
                        <a:rPr lang="en-US" sz="2000" baseline="0" dirty="0" smtClean="0">
                          <a:latin typeface="Futura Lt BT" panose="020B0402020204020303"/>
                        </a:rPr>
                        <a:t> Keys</a:t>
                      </a:r>
                      <a:endParaRPr lang="en-US" sz="2000" dirty="0">
                        <a:latin typeface="Futura Lt BT" panose="020B0402020204020303"/>
                      </a:endParaRPr>
                    </a:p>
                  </a:txBody>
                  <a:tcPr marL="155448" marR="155448" marT="67056" marB="67056"/>
                </a:tc>
              </a:tr>
              <a:tr h="2279904">
                <a:tc>
                  <a:txBody>
                    <a:bodyPr/>
                    <a:lstStyle/>
                    <a:p>
                      <a:pPr algn="l"/>
                      <a:r>
                        <a:rPr lang="en-US" sz="1800" dirty="0" smtClean="0">
                          <a:solidFill>
                            <a:schemeClr val="tx1">
                              <a:lumMod val="50000"/>
                            </a:schemeClr>
                          </a:solidFill>
                          <a:latin typeface="Futura Lt BT" panose="020B0402020204020303"/>
                        </a:rPr>
                        <a:t>Customer</a:t>
                      </a:r>
                      <a:endParaRPr lang="en-US" sz="1800" dirty="0">
                        <a:solidFill>
                          <a:schemeClr val="tx1">
                            <a:lumMod val="50000"/>
                          </a:schemeClr>
                        </a:solidFill>
                        <a:latin typeface="Futura Lt BT" panose="020B0402020204020303"/>
                      </a:endParaRPr>
                    </a:p>
                  </a:txBody>
                  <a:tcPr marL="155448" marR="155448" marT="67056" marB="67056"/>
                </a:tc>
                <a:tc>
                  <a:txBody>
                    <a:bodyPr/>
                    <a:lstStyle/>
                    <a:p>
                      <a:pPr algn="l"/>
                      <a:r>
                        <a:rPr lang="en-US" sz="1800" dirty="0" smtClean="0">
                          <a:solidFill>
                            <a:schemeClr val="tx1">
                              <a:lumMod val="50000"/>
                            </a:schemeClr>
                          </a:solidFill>
                          <a:latin typeface="Futura Lt BT" panose="020B0402020204020303"/>
                        </a:rPr>
                        <a:t>User</a:t>
                      </a:r>
                      <a:endParaRPr lang="en-US" sz="1800" dirty="0">
                        <a:solidFill>
                          <a:schemeClr val="tx1">
                            <a:lumMod val="50000"/>
                          </a:schemeClr>
                        </a:solidFill>
                        <a:latin typeface="Futura Lt BT" panose="020B0402020204020303"/>
                      </a:endParaRPr>
                    </a:p>
                  </a:txBody>
                  <a:tcPr marL="155448" marR="155448" marT="67056" marB="67056"/>
                </a:tc>
                <a:tc>
                  <a:txBody>
                    <a:bodyPr/>
                    <a:lstStyle/>
                    <a:p>
                      <a:pPr algn="l"/>
                      <a:r>
                        <a:rPr lang="en-US" sz="1800" dirty="0" smtClean="0">
                          <a:solidFill>
                            <a:schemeClr val="tx1">
                              <a:lumMod val="50000"/>
                            </a:schemeClr>
                          </a:solidFill>
                          <a:latin typeface="Futura Lt BT" panose="020B0402020204020303"/>
                        </a:rPr>
                        <a:t>Active</a:t>
                      </a:r>
                      <a:endParaRPr lang="en-US" sz="1800" dirty="0">
                        <a:solidFill>
                          <a:schemeClr val="tx1">
                            <a:lumMod val="50000"/>
                          </a:schemeClr>
                        </a:solidFill>
                        <a:latin typeface="Futura Lt BT" panose="020B0402020204020303"/>
                      </a:endParaRPr>
                    </a:p>
                  </a:txBody>
                  <a:tcPr marL="155448" marR="155448" marT="67056" marB="67056"/>
                </a:tc>
                <a:tc>
                  <a:txBody>
                    <a:bodyPr/>
                    <a:lstStyle/>
                    <a:p>
                      <a:pPr marL="285750" indent="-285750" algn="l">
                        <a:buFont typeface="Arial" panose="020B0604020202020204" pitchFamily="34" charset="0"/>
                        <a:buChar char="•"/>
                      </a:pPr>
                      <a:r>
                        <a:rPr lang="en-US" sz="1800" dirty="0" smtClean="0">
                          <a:solidFill>
                            <a:schemeClr val="tx1">
                              <a:lumMod val="50000"/>
                            </a:schemeClr>
                          </a:solidFill>
                          <a:latin typeface="Futura Lt BT" panose="020B0402020204020303"/>
                        </a:rPr>
                        <a:t>Basic User Privileges</a:t>
                      </a:r>
                    </a:p>
                    <a:p>
                      <a:pPr marL="285750" indent="-285750" algn="l">
                        <a:buFont typeface="Arial" panose="020B0604020202020204" pitchFamily="34" charset="0"/>
                        <a:buChar char="•"/>
                      </a:pPr>
                      <a:r>
                        <a:rPr lang="en-US" sz="1800" dirty="0" smtClean="0">
                          <a:solidFill>
                            <a:schemeClr val="tx1">
                              <a:lumMod val="50000"/>
                            </a:schemeClr>
                          </a:solidFill>
                          <a:latin typeface="Futura Lt BT" panose="020B0402020204020303"/>
                        </a:rPr>
                        <a:t>Ticketing End User</a:t>
                      </a:r>
                    </a:p>
                    <a:p>
                      <a:pPr marL="285750" indent="-285750" algn="l">
                        <a:buFont typeface="Arial" panose="020B0604020202020204" pitchFamily="34" charset="0"/>
                        <a:buChar char="•"/>
                      </a:pPr>
                      <a:r>
                        <a:rPr lang="en-US" sz="1800" dirty="0" smtClean="0">
                          <a:solidFill>
                            <a:schemeClr val="tx1">
                              <a:lumMod val="50000"/>
                            </a:schemeClr>
                          </a:solidFill>
                          <a:latin typeface="Futura Lt BT" panose="020B0402020204020303"/>
                        </a:rPr>
                        <a:t>Dashboard View</a:t>
                      </a:r>
                    </a:p>
                    <a:p>
                      <a:pPr marL="285750" indent="-285750" algn="l">
                        <a:buFont typeface="Arial" panose="020B0604020202020204" pitchFamily="34" charset="0"/>
                        <a:buChar char="•"/>
                      </a:pPr>
                      <a:r>
                        <a:rPr lang="en-US" sz="1800" dirty="0" smtClean="0">
                          <a:solidFill>
                            <a:schemeClr val="tx1">
                              <a:lumMod val="50000"/>
                            </a:schemeClr>
                          </a:solidFill>
                          <a:latin typeface="Futura Lt BT" panose="020B0402020204020303"/>
                        </a:rPr>
                        <a:t>Asset View </a:t>
                      </a:r>
                    </a:p>
                    <a:p>
                      <a:pPr marL="285750" indent="-285750" algn="l">
                        <a:buFont typeface="Arial" panose="020B0604020202020204" pitchFamily="34" charset="0"/>
                        <a:buChar char="•"/>
                      </a:pPr>
                      <a:r>
                        <a:rPr lang="en-US" sz="1800" dirty="0" smtClean="0">
                          <a:solidFill>
                            <a:schemeClr val="tx1">
                              <a:lumMod val="50000"/>
                            </a:schemeClr>
                          </a:solidFill>
                          <a:latin typeface="Futura Lt BT" panose="020B0402020204020303"/>
                        </a:rPr>
                        <a:t>Org/User/Vendor View</a:t>
                      </a:r>
                    </a:p>
                    <a:p>
                      <a:pPr marL="285750" indent="-285750" algn="l">
                        <a:buFont typeface="Arial" panose="020B0604020202020204" pitchFamily="34" charset="0"/>
                        <a:buChar char="•"/>
                      </a:pPr>
                      <a:r>
                        <a:rPr lang="en-US" sz="1800" dirty="0" smtClean="0">
                          <a:solidFill>
                            <a:schemeClr val="tx1">
                              <a:lumMod val="50000"/>
                            </a:schemeClr>
                          </a:solidFill>
                          <a:latin typeface="Futura Lt BT" panose="020B0402020204020303"/>
                        </a:rPr>
                        <a:t>Reporting-Run</a:t>
                      </a:r>
                      <a:r>
                        <a:rPr lang="en-US" sz="1800" baseline="0" dirty="0" smtClean="0">
                          <a:solidFill>
                            <a:schemeClr val="tx1">
                              <a:lumMod val="50000"/>
                            </a:schemeClr>
                          </a:solidFill>
                          <a:latin typeface="Futura Lt BT" panose="020B0402020204020303"/>
                        </a:rPr>
                        <a:t> </a:t>
                      </a:r>
                      <a:r>
                        <a:rPr lang="en-US" sz="1800" dirty="0" smtClean="0">
                          <a:solidFill>
                            <a:schemeClr val="tx1">
                              <a:lumMod val="50000"/>
                            </a:schemeClr>
                          </a:solidFill>
                          <a:latin typeface="Futura Lt BT" panose="020B0402020204020303"/>
                        </a:rPr>
                        <a:t>Quick Reports</a:t>
                      </a:r>
                    </a:p>
                    <a:p>
                      <a:pPr marL="285750" indent="-285750" algn="l">
                        <a:buFont typeface="Arial" panose="020B0604020202020204" pitchFamily="34" charset="0"/>
                        <a:buChar char="•"/>
                      </a:pPr>
                      <a:r>
                        <a:rPr lang="en-US" sz="1800" dirty="0" smtClean="0">
                          <a:solidFill>
                            <a:schemeClr val="tx1">
                              <a:lumMod val="50000"/>
                            </a:schemeClr>
                          </a:solidFill>
                          <a:latin typeface="Futura Lt BT" panose="020B0402020204020303"/>
                        </a:rPr>
                        <a:t>Events view</a:t>
                      </a:r>
                    </a:p>
                    <a:p>
                      <a:pPr marL="285750" indent="-285750" algn="l">
                        <a:buFont typeface="Arial" panose="020B0604020202020204" pitchFamily="34" charset="0"/>
                        <a:buChar char="•"/>
                      </a:pPr>
                      <a:r>
                        <a:rPr lang="en-US" sz="1800" dirty="0" smtClean="0">
                          <a:solidFill>
                            <a:schemeClr val="tx1">
                              <a:lumMod val="50000"/>
                            </a:schemeClr>
                          </a:solidFill>
                          <a:latin typeface="Futura Lt BT" panose="020B0402020204020303"/>
                        </a:rPr>
                        <a:t>Devices-Information</a:t>
                      </a:r>
                      <a:r>
                        <a:rPr lang="en-US" sz="1800" baseline="0" dirty="0" smtClean="0">
                          <a:solidFill>
                            <a:schemeClr val="tx1">
                              <a:lumMod val="50000"/>
                            </a:schemeClr>
                          </a:solidFill>
                          <a:latin typeface="Futura Lt BT" panose="020B0402020204020303"/>
                        </a:rPr>
                        <a:t> View</a:t>
                      </a:r>
                      <a:endParaRPr lang="en-US" sz="1800" dirty="0">
                        <a:solidFill>
                          <a:schemeClr val="tx1">
                            <a:lumMod val="50000"/>
                          </a:schemeClr>
                        </a:solidFill>
                        <a:latin typeface="Futura Lt BT" panose="020B0402020204020303"/>
                      </a:endParaRPr>
                    </a:p>
                  </a:txBody>
                  <a:tcPr marL="155448" marR="155448" marT="67056" marB="67056"/>
                </a:tc>
              </a:tr>
              <a:tr h="674670">
                <a:tc>
                  <a:txBody>
                    <a:bodyPr/>
                    <a:lstStyle/>
                    <a:p>
                      <a:pPr algn="l"/>
                      <a:r>
                        <a:rPr lang="en-US" sz="1800" dirty="0" smtClean="0">
                          <a:solidFill>
                            <a:schemeClr val="tx1">
                              <a:lumMod val="50000"/>
                            </a:schemeClr>
                          </a:solidFill>
                          <a:latin typeface="Futura Lt BT" panose="020B0402020204020303"/>
                        </a:rPr>
                        <a:t>Operations</a:t>
                      </a:r>
                      <a:endParaRPr lang="en-US" sz="18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Futura Lt BT" panose="020B0402020204020303"/>
                        </a:rPr>
                        <a:t>User</a:t>
                      </a:r>
                    </a:p>
                    <a:p>
                      <a:pPr algn="l"/>
                      <a:endParaRPr lang="en-US" sz="1800" dirty="0">
                        <a:solidFill>
                          <a:schemeClr val="tx1">
                            <a:lumMod val="50000"/>
                          </a:schemeClr>
                        </a:solidFill>
                        <a:latin typeface="Futura Lt BT" panose="020B0402020204020303"/>
                      </a:endParaRPr>
                    </a:p>
                  </a:txBody>
                  <a:tcPr marL="155448" marR="155448" marT="67056" marB="67056"/>
                </a:tc>
                <a:tc>
                  <a:txBody>
                    <a:bodyPr/>
                    <a:lstStyle/>
                    <a:p>
                      <a:pPr algn="l"/>
                      <a:r>
                        <a:rPr lang="en-US" sz="1800" dirty="0" smtClean="0">
                          <a:solidFill>
                            <a:schemeClr val="tx1">
                              <a:lumMod val="50000"/>
                            </a:schemeClr>
                          </a:solidFill>
                          <a:latin typeface="Futura Lt BT" panose="020B0402020204020303"/>
                        </a:rPr>
                        <a:t>Active</a:t>
                      </a:r>
                      <a:endParaRPr lang="en-US" sz="1800" dirty="0">
                        <a:solidFill>
                          <a:schemeClr val="tx1">
                            <a:lumMod val="50000"/>
                          </a:schemeClr>
                        </a:solidFill>
                        <a:latin typeface="Futura Lt BT" panose="020B0402020204020303"/>
                      </a:endParaRPr>
                    </a:p>
                  </a:txBody>
                  <a:tcPr marL="155448" marR="155448" marT="67056" marB="67056"/>
                </a:tc>
                <a:tc>
                  <a:txBody>
                    <a:bodyPr/>
                    <a:lstStyle/>
                    <a:p>
                      <a:pPr marL="285750" indent="-285750" algn="l">
                        <a:buFont typeface="Arial" panose="020B0604020202020204" pitchFamily="34" charset="0"/>
                        <a:buChar char="•"/>
                      </a:pPr>
                      <a:r>
                        <a:rPr lang="en-US" sz="1800" dirty="0" smtClean="0">
                          <a:solidFill>
                            <a:schemeClr val="tx1">
                              <a:lumMod val="50000"/>
                            </a:schemeClr>
                          </a:solidFill>
                          <a:latin typeface="Futura Lt BT" panose="020B0402020204020303"/>
                        </a:rPr>
                        <a:t>Grant All</a:t>
                      </a:r>
                      <a:endParaRPr lang="en-US" sz="1800" dirty="0">
                        <a:solidFill>
                          <a:schemeClr val="tx1">
                            <a:lumMod val="50000"/>
                          </a:schemeClr>
                        </a:solidFill>
                        <a:latin typeface="Futura Lt BT" panose="020B0402020204020303"/>
                      </a:endParaRPr>
                    </a:p>
                  </a:txBody>
                  <a:tcPr marL="155448" marR="155448" marT="67056" marB="67056"/>
                </a:tc>
              </a:tr>
            </a:tbl>
          </a:graphicData>
        </a:graphic>
      </p:graphicFrame>
      <p:sp>
        <p:nvSpPr>
          <p:cNvPr id="7" name="TextBox 6"/>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
        <p:nvSpPr>
          <p:cNvPr id="10" name="Content Placeholder 2"/>
          <p:cNvSpPr txBox="1">
            <a:spLocks/>
          </p:cNvSpPr>
          <p:nvPr/>
        </p:nvSpPr>
        <p:spPr>
          <a:xfrm>
            <a:off x="475969" y="6277466"/>
            <a:ext cx="14519275" cy="1800406"/>
          </a:xfrm>
          <a:prstGeom prst="rect">
            <a:avLst/>
          </a:prstGeom>
        </p:spPr>
        <p:txBody>
          <a:bodyPr>
            <a:normAutofit/>
          </a:bodyPr>
          <a:lstStyle>
            <a:lvl1pPr marL="342900" indent="-342900" algn="l" defTabSz="914400" rtl="0" eaLnBrk="1" latinLnBrk="0" hangingPunct="1">
              <a:lnSpc>
                <a:spcPct val="110000"/>
              </a:lnSpc>
              <a:spcBef>
                <a:spcPct val="20000"/>
              </a:spcBef>
              <a:buClr>
                <a:schemeClr val="accent1"/>
              </a:buClr>
              <a:buFont typeface="Arial" pitchFamily="34" charset="0"/>
              <a:buChar char="•"/>
              <a:defRPr sz="3200" b="0" i="0" kern="1200">
                <a:solidFill>
                  <a:schemeClr val="tx1"/>
                </a:solidFill>
                <a:latin typeface="+mn-lt"/>
                <a:ea typeface="+mn-ea"/>
                <a:cs typeface="+mn-cs"/>
              </a:defRPr>
            </a:lvl1pPr>
            <a:lvl2pPr marL="742950" indent="-285750" algn="l" defTabSz="914400" rtl="0" eaLnBrk="1" latinLnBrk="0" hangingPunct="1">
              <a:lnSpc>
                <a:spcPct val="90000"/>
              </a:lnSpc>
              <a:spcBef>
                <a:spcPct val="20000"/>
              </a:spcBef>
              <a:buClr>
                <a:schemeClr val="accent2"/>
              </a:buClr>
              <a:buFont typeface="Arial" pitchFamily="34" charset="0"/>
              <a:buChar char="–"/>
              <a:defRPr sz="2800" b="0" i="0" kern="1200">
                <a:solidFill>
                  <a:schemeClr val="tx1"/>
                </a:solidFill>
                <a:latin typeface="+mn-lt"/>
                <a:ea typeface="+mn-ea"/>
                <a:cs typeface="+mn-cs"/>
              </a:defRPr>
            </a:lvl2pPr>
            <a:lvl3pPr marL="1143000" indent="-228600" algn="l" defTabSz="914400" rtl="0" eaLnBrk="1" latinLnBrk="0" hangingPunct="1">
              <a:lnSpc>
                <a:spcPct val="110000"/>
              </a:lnSpc>
              <a:spcBef>
                <a:spcPct val="20000"/>
              </a:spcBef>
              <a:buClr>
                <a:schemeClr val="accent4"/>
              </a:buClr>
              <a:buFont typeface="Arial" pitchFamily="34" charset="0"/>
              <a:buChar char="•"/>
              <a:defRPr sz="2400" b="0" i="0" kern="1200">
                <a:solidFill>
                  <a:schemeClr val="tx1"/>
                </a:solidFill>
                <a:latin typeface="+mn-lt"/>
                <a:ea typeface="+mn-ea"/>
                <a:cs typeface="+mn-cs"/>
              </a:defRPr>
            </a:lvl3pPr>
            <a:lvl4pPr marL="1600200" indent="-228600" algn="l" defTabSz="914400" rtl="0" eaLnBrk="1" latinLnBrk="0" hangingPunct="1">
              <a:lnSpc>
                <a:spcPct val="110000"/>
              </a:lnSpc>
              <a:spcBef>
                <a:spcPct val="20000"/>
              </a:spcBef>
              <a:buClr>
                <a:schemeClr val="accent4"/>
              </a:buClr>
              <a:buFont typeface="Arial" pitchFamily="34" charset="0"/>
              <a:buChar char="–"/>
              <a:defRPr sz="2000" b="0" i="0" kern="1200">
                <a:solidFill>
                  <a:schemeClr val="tx1"/>
                </a:solidFill>
                <a:latin typeface="+mn-lt"/>
                <a:ea typeface="+mn-ea"/>
                <a:cs typeface="+mn-cs"/>
              </a:defRPr>
            </a:lvl4pPr>
            <a:lvl5pPr marL="2057400" indent="-228600" algn="l" defTabSz="914400" rtl="0" eaLnBrk="1" latinLnBrk="0" hangingPunct="1">
              <a:lnSpc>
                <a:spcPct val="110000"/>
              </a:lnSpc>
              <a:spcBef>
                <a:spcPct val="20000"/>
              </a:spcBef>
              <a:buClr>
                <a:schemeClr val="accent4"/>
              </a:buClr>
              <a:buFont typeface="Arial" pitchFamily="34" charset="0"/>
              <a:buChar char="»"/>
              <a:defRPr sz="2000" b="0" i="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ctr">
              <a:buFont typeface="Arial" pitchFamily="34" charset="0"/>
              <a:buNone/>
            </a:pPr>
            <a:r>
              <a:rPr lang="en-US" dirty="0" smtClean="0">
                <a:solidFill>
                  <a:schemeClr val="tx1">
                    <a:lumMod val="50000"/>
                  </a:schemeClr>
                </a:solidFill>
                <a:latin typeface="+mj-lt"/>
              </a:rPr>
              <a:t>Leave the rest of the fields with their default settings.</a:t>
            </a:r>
          </a:p>
        </p:txBody>
      </p:sp>
    </p:spTree>
    <p:extLst>
      <p:ext uri="{BB962C8B-B14F-4D97-AF65-F5344CB8AC3E}">
        <p14:creationId xmlns:p14="http://schemas.microsoft.com/office/powerpoint/2010/main" val="8558547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387025"/>
            <a:ext cx="14291592" cy="6804682"/>
          </a:xfrm>
        </p:spPr>
        <p:txBody>
          <a:bodyPr>
            <a:noAutofit/>
          </a:bodyPr>
          <a:lstStyle/>
          <a:p>
            <a:pPr marL="0" indent="0">
              <a:buNone/>
            </a:pPr>
            <a:r>
              <a:rPr lang="en-US" sz="3200" dirty="0"/>
              <a:t>The LDAP/AD Authentication feature allows EM7 to query a specified Directory server to </a:t>
            </a:r>
            <a:r>
              <a:rPr lang="en-US" sz="3200" dirty="0" smtClean="0"/>
              <a:t>authenticate </a:t>
            </a:r>
            <a:r>
              <a:rPr lang="en-US" sz="3200" dirty="0"/>
              <a:t>a </a:t>
            </a:r>
            <a:r>
              <a:rPr lang="en-US" sz="3200" dirty="0" smtClean="0"/>
              <a:t>user.</a:t>
            </a:r>
            <a:endParaRPr lang="en-US" sz="3200" dirty="0"/>
          </a:p>
          <a:p>
            <a:pPr marL="0" indent="0">
              <a:buNone/>
            </a:pPr>
            <a:endParaRPr lang="en-US" sz="3200" dirty="0" smtClean="0"/>
          </a:p>
          <a:p>
            <a:r>
              <a:rPr lang="en-US" sz="3200" dirty="0"/>
              <a:t>S</a:t>
            </a:r>
            <a:r>
              <a:rPr lang="en-US" sz="3200" dirty="0" smtClean="0"/>
              <a:t>ervices a single domain</a:t>
            </a:r>
          </a:p>
          <a:p>
            <a:r>
              <a:rPr lang="en-US" sz="3200" dirty="0" smtClean="0"/>
              <a:t>Credential can have multiple authentication servers listed (comma separated list)</a:t>
            </a:r>
          </a:p>
          <a:p>
            <a:r>
              <a:rPr lang="en-US" sz="3200" dirty="0" smtClean="0"/>
              <a:t>Can synchronize user account attributes from LDAP/AD to ScienceLogic and/or ScienceLogic to LDAP/AD</a:t>
            </a:r>
          </a:p>
          <a:p>
            <a:r>
              <a:rPr lang="en-US" sz="3200" dirty="0" smtClean="0"/>
              <a:t>Based on a single attribute value a User Policy can be aligned upon login</a:t>
            </a:r>
          </a:p>
          <a:p>
            <a:r>
              <a:rPr lang="en-US" sz="3200" dirty="0" smtClean="0"/>
              <a:t>Automatically creates user accounts that match policy alignment</a:t>
            </a:r>
          </a:p>
          <a:p>
            <a:pPr marL="0" indent="0">
              <a:buNone/>
            </a:pPr>
            <a:endParaRPr lang="en-US" sz="3200" dirty="0" smtClean="0"/>
          </a:p>
          <a:p>
            <a:pPr marL="0" indent="0">
              <a:buNone/>
            </a:pPr>
            <a:r>
              <a:rPr lang="en-US" sz="3200" dirty="0" smtClean="0"/>
              <a:t>Administrators of ScienceLogic systems will need to decide what Attribute of a User Account record in Active Directory will determine User Policy membership in ScienceLogic.</a:t>
            </a:r>
            <a:endParaRPr lang="en-US" sz="3200" dirty="0"/>
          </a:p>
          <a:p>
            <a:endParaRPr lang="en-US" sz="3200" dirty="0"/>
          </a:p>
        </p:txBody>
      </p:sp>
      <p:sp>
        <p:nvSpPr>
          <p:cNvPr id="3" name="Title 2"/>
          <p:cNvSpPr>
            <a:spLocks noGrp="1"/>
          </p:cNvSpPr>
          <p:nvPr>
            <p:ph type="title"/>
          </p:nvPr>
        </p:nvSpPr>
        <p:spPr/>
        <p:txBody>
          <a:bodyPr/>
          <a:lstStyle/>
          <a:p>
            <a:r>
              <a:rPr lang="en-US" dirty="0" smtClean="0"/>
              <a:t>LDAP/AD Authentication</a:t>
            </a:r>
            <a:endParaRPr lang="en-US" dirty="0"/>
          </a:p>
        </p:txBody>
      </p:sp>
      <p:sp>
        <p:nvSpPr>
          <p:cNvPr id="6" name="Slide Number Placeholder 5"/>
          <p:cNvSpPr>
            <a:spLocks noGrp="1"/>
          </p:cNvSpPr>
          <p:nvPr>
            <p:ph type="sldNum" sz="quarter" idx="4"/>
          </p:nvPr>
        </p:nvSpPr>
        <p:spPr/>
        <p:txBody>
          <a:bodyPr/>
          <a:lstStyle/>
          <a:p>
            <a:fld id="{59FBCBD5-A728-384D-A41B-B8C6FE40EEBE}" type="slidenum">
              <a:rPr lang="en-US" smtClean="0"/>
              <a:pPr/>
              <a:t>65</a:t>
            </a:fld>
            <a:endParaRPr lang="en-US" dirty="0"/>
          </a:p>
        </p:txBody>
      </p:sp>
      <p:sp>
        <p:nvSpPr>
          <p:cNvPr id="5" name="TextBox 4"/>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39850282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j-lt"/>
              </a:rPr>
              <a:t>Use Case</a:t>
            </a:r>
            <a:endParaRPr lang="en-US" dirty="0">
              <a:latin typeface="+mj-lt"/>
            </a:endParaRPr>
          </a:p>
        </p:txBody>
      </p:sp>
      <p:sp>
        <p:nvSpPr>
          <p:cNvPr id="8" name="Slide Number Placeholder 7"/>
          <p:cNvSpPr>
            <a:spLocks noGrp="1"/>
          </p:cNvSpPr>
          <p:nvPr>
            <p:ph type="sldNum" sz="quarter" idx="4"/>
          </p:nvPr>
        </p:nvSpPr>
        <p:spPr/>
        <p:txBody>
          <a:bodyPr/>
          <a:lstStyle/>
          <a:p>
            <a:fld id="{59FBCBD5-A728-384D-A41B-B8C6FE40EEBE}" type="slidenum">
              <a:rPr lang="en-US" smtClean="0">
                <a:latin typeface="+mj-lt"/>
              </a:rPr>
              <a:pPr/>
              <a:t>66</a:t>
            </a:fld>
            <a:endParaRPr lang="en-US" dirty="0">
              <a:latin typeface="+mj-lt"/>
            </a:endParaRPr>
          </a:p>
        </p:txBody>
      </p:sp>
      <p:sp>
        <p:nvSpPr>
          <p:cNvPr id="4" name="Rounded Rectangle 3"/>
          <p:cNvSpPr/>
          <p:nvPr/>
        </p:nvSpPr>
        <p:spPr>
          <a:xfrm>
            <a:off x="475970" y="1341121"/>
            <a:ext cx="14417807" cy="2292513"/>
          </a:xfrm>
          <a:prstGeom prst="roundRect">
            <a:avLst/>
          </a:prstGeom>
        </p:spPr>
        <p:style>
          <a:lnRef idx="2">
            <a:schemeClr val="accent4"/>
          </a:lnRef>
          <a:fillRef idx="1">
            <a:schemeClr val="lt1"/>
          </a:fillRef>
          <a:effectRef idx="0">
            <a:schemeClr val="accent4"/>
          </a:effectRef>
          <a:fontRef idx="minor">
            <a:schemeClr val="dk1"/>
          </a:fontRef>
        </p:style>
        <p:txBody>
          <a:bodyPr lIns="146304" tIns="73152" rIns="146304" bIns="73152" rtlCol="0" anchor="ctr"/>
          <a:lstStyle/>
          <a:p>
            <a:r>
              <a:rPr lang="en-US" b="1" dirty="0" smtClean="0">
                <a:solidFill>
                  <a:schemeClr val="tx1">
                    <a:lumMod val="50000"/>
                  </a:schemeClr>
                </a:solidFill>
                <a:latin typeface="+mj-lt"/>
              </a:rPr>
              <a:t>The Challenge: </a:t>
            </a:r>
          </a:p>
          <a:p>
            <a:r>
              <a:rPr lang="en-US" dirty="0" smtClean="0">
                <a:solidFill>
                  <a:schemeClr val="tx1">
                    <a:lumMod val="50000"/>
                  </a:schemeClr>
                </a:solidFill>
                <a:latin typeface="+mj-lt"/>
              </a:rPr>
              <a:t>Having an authentication integration where end users in the environment can login and receive an account auto created with the appropriate EM7 permissions.</a:t>
            </a:r>
          </a:p>
        </p:txBody>
      </p:sp>
      <p:sp>
        <p:nvSpPr>
          <p:cNvPr id="5" name="Rounded Rectangle 4"/>
          <p:cNvSpPr/>
          <p:nvPr/>
        </p:nvSpPr>
        <p:spPr>
          <a:xfrm>
            <a:off x="475969" y="3889709"/>
            <a:ext cx="14417807" cy="2292513"/>
          </a:xfrm>
          <a:prstGeom prst="roundRect">
            <a:avLst/>
          </a:prstGeom>
        </p:spPr>
        <p:style>
          <a:lnRef idx="2">
            <a:schemeClr val="accent2"/>
          </a:lnRef>
          <a:fillRef idx="1">
            <a:schemeClr val="lt1"/>
          </a:fillRef>
          <a:effectRef idx="0">
            <a:schemeClr val="accent2"/>
          </a:effectRef>
          <a:fontRef idx="minor">
            <a:schemeClr val="dk1"/>
          </a:fontRef>
        </p:style>
        <p:txBody>
          <a:bodyPr lIns="146304" tIns="73152" rIns="146304" bIns="73152" rtlCol="0" anchor="ctr"/>
          <a:lstStyle/>
          <a:p>
            <a:r>
              <a:rPr lang="en-US" b="1" dirty="0" smtClean="0">
                <a:solidFill>
                  <a:schemeClr val="tx1">
                    <a:lumMod val="50000"/>
                  </a:schemeClr>
                </a:solidFill>
                <a:latin typeface="+mj-lt"/>
              </a:rPr>
              <a:t>The Solution:</a:t>
            </a:r>
          </a:p>
          <a:p>
            <a:pPr marL="457200" indent="-457200">
              <a:buFont typeface="Arial" panose="020B0604020202020204" pitchFamily="34" charset="0"/>
              <a:buChar char="•"/>
            </a:pPr>
            <a:r>
              <a:rPr lang="en-US" dirty="0" smtClean="0">
                <a:solidFill>
                  <a:schemeClr val="tx1">
                    <a:lumMod val="50000"/>
                  </a:schemeClr>
                </a:solidFill>
                <a:latin typeface="+mj-lt"/>
              </a:rPr>
              <a:t>Create an Active Directory credential for the corporate Active Directory system</a:t>
            </a:r>
          </a:p>
          <a:p>
            <a:pPr marL="457200" indent="-457200">
              <a:buFont typeface="Arial" panose="020B0604020202020204" pitchFamily="34" charset="0"/>
              <a:buChar char="•"/>
            </a:pPr>
            <a:r>
              <a:rPr lang="en-US" dirty="0" smtClean="0">
                <a:solidFill>
                  <a:schemeClr val="tx1">
                    <a:lumMod val="50000"/>
                  </a:schemeClr>
                </a:solidFill>
                <a:latin typeface="+mj-lt"/>
              </a:rPr>
              <a:t>Create User Policies set to LDAP/AD authentication</a:t>
            </a:r>
          </a:p>
          <a:p>
            <a:pPr marL="457200" indent="-457200">
              <a:buFont typeface="Arial" panose="020B0604020202020204" pitchFamily="34" charset="0"/>
              <a:buChar char="•"/>
            </a:pPr>
            <a:r>
              <a:rPr lang="en-US" dirty="0" smtClean="0">
                <a:solidFill>
                  <a:schemeClr val="tx1">
                    <a:lumMod val="50000"/>
                  </a:schemeClr>
                </a:solidFill>
                <a:latin typeface="+mj-lt"/>
              </a:rPr>
              <a:t>Enable EM7 LDAP/AD features to create accounts, align User Policies, import user data, and authenticate users</a:t>
            </a:r>
            <a:endParaRPr lang="en-US" dirty="0">
              <a:solidFill>
                <a:schemeClr val="tx1">
                  <a:lumMod val="50000"/>
                </a:schemeClr>
              </a:solidFill>
              <a:latin typeface="+mj-lt"/>
            </a:endParaRPr>
          </a:p>
        </p:txBody>
      </p:sp>
      <p:sp>
        <p:nvSpPr>
          <p:cNvPr id="6" name="Rounded Rectangle 5"/>
          <p:cNvSpPr/>
          <p:nvPr/>
        </p:nvSpPr>
        <p:spPr>
          <a:xfrm>
            <a:off x="475969" y="6510971"/>
            <a:ext cx="14417807" cy="2292513"/>
          </a:xfrm>
          <a:prstGeom prst="roundRect">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r>
              <a:rPr lang="en-US" b="1" dirty="0" smtClean="0">
                <a:solidFill>
                  <a:schemeClr val="tx1">
                    <a:lumMod val="50000"/>
                  </a:schemeClr>
                </a:solidFill>
                <a:latin typeface="+mj-lt"/>
              </a:rPr>
              <a:t>The Result:</a:t>
            </a:r>
          </a:p>
          <a:p>
            <a:r>
              <a:rPr lang="en-US" dirty="0" smtClean="0">
                <a:solidFill>
                  <a:schemeClr val="tx1">
                    <a:lumMod val="50000"/>
                  </a:schemeClr>
                </a:solidFill>
                <a:latin typeface="+mj-lt"/>
              </a:rPr>
              <a:t>Any user in the environment can now login with their domain credentials and be placed in the appropriate user policy which enforces access rights.</a:t>
            </a:r>
            <a:endParaRPr lang="en-US" dirty="0">
              <a:solidFill>
                <a:schemeClr val="tx1">
                  <a:lumMod val="50000"/>
                </a:schemeClr>
              </a:solidFill>
              <a:latin typeface="+mj-lt"/>
            </a:endParaRPr>
          </a:p>
        </p:txBody>
      </p:sp>
      <p:sp>
        <p:nvSpPr>
          <p:cNvPr id="7" name="TextBox 6"/>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Tree>
    <p:extLst>
      <p:ext uri="{BB962C8B-B14F-4D97-AF65-F5344CB8AC3E}">
        <p14:creationId xmlns:p14="http://schemas.microsoft.com/office/powerpoint/2010/main" val="4678909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j-lt"/>
              </a:rPr>
              <a:t>Active Directory Authentication Options</a:t>
            </a:r>
            <a:endParaRPr lang="en-US" dirty="0">
              <a:latin typeface="+mj-lt"/>
            </a:endParaRPr>
          </a:p>
        </p:txBody>
      </p:sp>
      <p:sp>
        <p:nvSpPr>
          <p:cNvPr id="2" name="Slide Number Placeholder 1"/>
          <p:cNvSpPr>
            <a:spLocks noGrp="1"/>
          </p:cNvSpPr>
          <p:nvPr>
            <p:ph type="sldNum" sz="quarter" idx="4"/>
          </p:nvPr>
        </p:nvSpPr>
        <p:spPr/>
        <p:txBody>
          <a:bodyPr/>
          <a:lstStyle/>
          <a:p>
            <a:fld id="{59FBCBD5-A728-384D-A41B-B8C6FE40EEBE}" type="slidenum">
              <a:rPr lang="en-US" smtClean="0">
                <a:latin typeface="+mj-lt"/>
              </a:rPr>
              <a:pPr/>
              <a:t>67</a:t>
            </a:fld>
            <a:endParaRPr lang="en-US" dirty="0">
              <a:latin typeface="+mj-lt"/>
            </a:endParaRPr>
          </a:p>
        </p:txBody>
      </p:sp>
      <p:sp>
        <p:nvSpPr>
          <p:cNvPr id="5" name="Rounded Rectangle 4"/>
          <p:cNvSpPr/>
          <p:nvPr/>
        </p:nvSpPr>
        <p:spPr>
          <a:xfrm>
            <a:off x="475971" y="1341121"/>
            <a:ext cx="4168832" cy="7223760"/>
          </a:xfrm>
          <a:prstGeom prst="roundRect">
            <a:avLst/>
          </a:prstGeom>
        </p:spPr>
        <p:style>
          <a:lnRef idx="3">
            <a:schemeClr val="lt1"/>
          </a:lnRef>
          <a:fillRef idx="1">
            <a:schemeClr val="accent1"/>
          </a:fillRef>
          <a:effectRef idx="1">
            <a:schemeClr val="accent1"/>
          </a:effectRef>
          <a:fontRef idx="minor">
            <a:schemeClr val="lt1"/>
          </a:fontRef>
        </p:style>
        <p:txBody>
          <a:bodyPr lIns="146304" tIns="73152" rIns="146304" bIns="73152" rtlCol="0" anchor="t"/>
          <a:lstStyle/>
          <a:p>
            <a:pPr algn="ctr"/>
            <a:r>
              <a:rPr lang="en-US" sz="2000" b="1" dirty="0">
                <a:solidFill>
                  <a:schemeClr val="bg1"/>
                </a:solidFill>
                <a:latin typeface="+mj-lt"/>
              </a:rPr>
              <a:t>Do not import new users from directory</a:t>
            </a:r>
          </a:p>
          <a:p>
            <a:pPr algn="ctr"/>
            <a:endParaRPr lang="en-US" sz="2000" b="1" dirty="0">
              <a:solidFill>
                <a:schemeClr val="bg1"/>
              </a:solidFill>
              <a:latin typeface="+mj-lt"/>
            </a:endParaRPr>
          </a:p>
          <a:p>
            <a:pPr marL="457200" indent="-457200">
              <a:buFont typeface="Arial" panose="020B0604020202020204" pitchFamily="34" charset="0"/>
              <a:buChar char="•"/>
            </a:pPr>
            <a:r>
              <a:rPr lang="en-US" sz="2000" dirty="0">
                <a:solidFill>
                  <a:schemeClr val="bg1"/>
                </a:solidFill>
                <a:latin typeface="+mj-lt"/>
              </a:rPr>
              <a:t>User account must already exist in EM7</a:t>
            </a:r>
          </a:p>
          <a:p>
            <a:pPr marL="457200" indent="-457200">
              <a:buFont typeface="Arial" panose="020B0604020202020204" pitchFamily="34" charset="0"/>
              <a:buChar char="•"/>
            </a:pPr>
            <a:r>
              <a:rPr lang="en-US" sz="2000" dirty="0">
                <a:solidFill>
                  <a:schemeClr val="bg1"/>
                </a:solidFill>
                <a:latin typeface="+mj-lt"/>
              </a:rPr>
              <a:t>User Account Authentication Method is set to “LDAP/Active Directory”</a:t>
            </a:r>
          </a:p>
          <a:p>
            <a:pPr marL="457200" indent="-457200">
              <a:buFont typeface="Arial" panose="020B0604020202020204" pitchFamily="34" charset="0"/>
              <a:buChar char="•"/>
            </a:pPr>
            <a:r>
              <a:rPr lang="en-US" sz="2000" dirty="0">
                <a:solidFill>
                  <a:schemeClr val="bg1"/>
                </a:solidFill>
                <a:latin typeface="+mj-lt"/>
              </a:rPr>
              <a:t>AD Credential must exist in EM7</a:t>
            </a:r>
          </a:p>
          <a:p>
            <a:pPr marL="457200" indent="-457200">
              <a:buFont typeface="Arial" panose="020B0604020202020204" pitchFamily="34" charset="0"/>
              <a:buChar char="•"/>
            </a:pPr>
            <a:r>
              <a:rPr lang="en-US" sz="2000" dirty="0">
                <a:solidFill>
                  <a:schemeClr val="bg1"/>
                </a:solidFill>
                <a:latin typeface="+mj-lt"/>
              </a:rPr>
              <a:t>AD settings type is “Do not import new users from directory”</a:t>
            </a:r>
          </a:p>
          <a:p>
            <a:r>
              <a:rPr lang="en-US" sz="2000" dirty="0">
                <a:solidFill>
                  <a:schemeClr val="bg1"/>
                </a:solidFill>
                <a:latin typeface="+mj-lt"/>
              </a:rPr>
              <a:t>AD used for authentication and the User Account settings are determined by User Account</a:t>
            </a:r>
          </a:p>
        </p:txBody>
      </p:sp>
      <p:sp>
        <p:nvSpPr>
          <p:cNvPr id="6" name="Rounded Rectangle 5"/>
          <p:cNvSpPr/>
          <p:nvPr/>
        </p:nvSpPr>
        <p:spPr>
          <a:xfrm>
            <a:off x="5610466" y="1379396"/>
            <a:ext cx="4168832" cy="7223760"/>
          </a:xfrm>
          <a:prstGeom prst="roundRect">
            <a:avLst/>
          </a:prstGeom>
        </p:spPr>
        <p:style>
          <a:lnRef idx="3">
            <a:schemeClr val="lt1"/>
          </a:lnRef>
          <a:fillRef idx="1">
            <a:schemeClr val="accent2"/>
          </a:fillRef>
          <a:effectRef idx="1">
            <a:schemeClr val="accent2"/>
          </a:effectRef>
          <a:fontRef idx="minor">
            <a:schemeClr val="lt1"/>
          </a:fontRef>
        </p:style>
        <p:txBody>
          <a:bodyPr lIns="146304" tIns="73152" rIns="146304" bIns="73152" rtlCol="0" anchor="t"/>
          <a:lstStyle/>
          <a:p>
            <a:pPr algn="ctr"/>
            <a:r>
              <a:rPr lang="en-US" sz="2000" b="1" dirty="0">
                <a:solidFill>
                  <a:schemeClr val="bg1"/>
                </a:solidFill>
                <a:latin typeface="+mj-lt"/>
              </a:rPr>
              <a:t>Static Policy Alignment</a:t>
            </a:r>
          </a:p>
          <a:p>
            <a:endParaRPr lang="en-US" sz="2000" dirty="0">
              <a:solidFill>
                <a:schemeClr val="bg1"/>
              </a:solidFill>
              <a:latin typeface="+mj-lt"/>
            </a:endParaRPr>
          </a:p>
          <a:p>
            <a:pPr marL="457200" indent="-457200">
              <a:buFont typeface="Arial" panose="020B0604020202020204" pitchFamily="34" charset="0"/>
              <a:buChar char="•"/>
            </a:pPr>
            <a:r>
              <a:rPr lang="en-US" sz="2000" dirty="0">
                <a:solidFill>
                  <a:schemeClr val="bg1"/>
                </a:solidFill>
                <a:latin typeface="+mj-lt"/>
              </a:rPr>
              <a:t>User Account does not need to exist in EM7</a:t>
            </a:r>
          </a:p>
          <a:p>
            <a:pPr marL="457200" indent="-457200">
              <a:buFont typeface="Arial" panose="020B0604020202020204" pitchFamily="34" charset="0"/>
              <a:buChar char="•"/>
            </a:pPr>
            <a:r>
              <a:rPr lang="en-US" sz="2000" dirty="0">
                <a:solidFill>
                  <a:schemeClr val="bg1"/>
                </a:solidFill>
                <a:latin typeface="+mj-lt"/>
              </a:rPr>
              <a:t>Single User Policy with Authentication Method set to “LDAP/Active Directory”</a:t>
            </a:r>
          </a:p>
          <a:p>
            <a:pPr marL="457200" indent="-457200">
              <a:buFont typeface="Arial" panose="020B0604020202020204" pitchFamily="34" charset="0"/>
              <a:buChar char="•"/>
            </a:pPr>
            <a:r>
              <a:rPr lang="en-US" sz="2000" dirty="0">
                <a:solidFill>
                  <a:schemeClr val="bg1"/>
                </a:solidFill>
                <a:latin typeface="+mj-lt"/>
              </a:rPr>
              <a:t>AD Credential must exist in EM7</a:t>
            </a:r>
          </a:p>
          <a:p>
            <a:pPr marL="457200" indent="-457200">
              <a:buFont typeface="Arial" panose="020B0604020202020204" pitchFamily="34" charset="0"/>
              <a:buChar char="•"/>
            </a:pPr>
            <a:r>
              <a:rPr lang="en-US" sz="2000" dirty="0">
                <a:solidFill>
                  <a:schemeClr val="bg1"/>
                </a:solidFill>
                <a:latin typeface="+mj-lt"/>
              </a:rPr>
              <a:t>AD Setting type is “Static Policy Alignment”</a:t>
            </a:r>
          </a:p>
          <a:p>
            <a:pPr marL="457200" indent="-457200">
              <a:buFont typeface="Arial" panose="020B0604020202020204" pitchFamily="34" charset="0"/>
              <a:buChar char="•"/>
            </a:pPr>
            <a:r>
              <a:rPr lang="en-US" sz="2000" dirty="0">
                <a:solidFill>
                  <a:schemeClr val="bg1"/>
                </a:solidFill>
                <a:latin typeface="+mj-lt"/>
              </a:rPr>
              <a:t>If user does not exist it is automatically created in EM7 upon first successful login</a:t>
            </a:r>
          </a:p>
          <a:p>
            <a:r>
              <a:rPr lang="en-US" sz="2000" dirty="0">
                <a:solidFill>
                  <a:schemeClr val="bg1"/>
                </a:solidFill>
                <a:latin typeface="+mj-lt"/>
              </a:rPr>
              <a:t>AD used for authentication and the User Account settings are determined by the aligned User Policy. </a:t>
            </a:r>
          </a:p>
          <a:p>
            <a:pPr marL="457200" indent="-457200">
              <a:buFont typeface="Arial" panose="020B0604020202020204" pitchFamily="34" charset="0"/>
              <a:buChar char="•"/>
            </a:pPr>
            <a:endParaRPr lang="en-US" sz="2000" dirty="0" smtClean="0">
              <a:solidFill>
                <a:schemeClr val="bg1"/>
              </a:solidFill>
              <a:latin typeface="+mj-lt"/>
            </a:endParaRPr>
          </a:p>
          <a:p>
            <a:pPr marL="457200" indent="-457200" algn="ctr">
              <a:buFont typeface="Arial" panose="020B0604020202020204" pitchFamily="34" charset="0"/>
              <a:buChar char="•"/>
            </a:pPr>
            <a:endParaRPr lang="en-US" sz="2000" dirty="0">
              <a:solidFill>
                <a:schemeClr val="bg1"/>
              </a:solidFill>
              <a:latin typeface="+mj-lt"/>
            </a:endParaRPr>
          </a:p>
        </p:txBody>
      </p:sp>
      <p:sp>
        <p:nvSpPr>
          <p:cNvPr id="7" name="Rounded Rectangle 6"/>
          <p:cNvSpPr/>
          <p:nvPr/>
        </p:nvSpPr>
        <p:spPr>
          <a:xfrm>
            <a:off x="10691965" y="1341119"/>
            <a:ext cx="4168832" cy="7223760"/>
          </a:xfrm>
          <a:prstGeom prst="roundRect">
            <a:avLst/>
          </a:prstGeom>
        </p:spPr>
        <p:style>
          <a:lnRef idx="3">
            <a:schemeClr val="lt1"/>
          </a:lnRef>
          <a:fillRef idx="1">
            <a:schemeClr val="accent4"/>
          </a:fillRef>
          <a:effectRef idx="1">
            <a:schemeClr val="accent4"/>
          </a:effectRef>
          <a:fontRef idx="minor">
            <a:schemeClr val="lt1"/>
          </a:fontRef>
        </p:style>
        <p:txBody>
          <a:bodyPr lIns="146304" tIns="73152" rIns="146304" bIns="73152" rtlCol="0" anchor="t"/>
          <a:lstStyle/>
          <a:p>
            <a:pPr algn="ctr"/>
            <a:r>
              <a:rPr lang="en-US" sz="2000" b="1" dirty="0">
                <a:solidFill>
                  <a:schemeClr val="bg1"/>
                </a:solidFill>
                <a:latin typeface="+mj-lt"/>
              </a:rPr>
              <a:t>Dynamic Policy Alignment</a:t>
            </a:r>
          </a:p>
          <a:p>
            <a:pPr marL="457200" indent="-457200">
              <a:buFont typeface="Arial" panose="020B0604020202020204" pitchFamily="34" charset="0"/>
              <a:buChar char="•"/>
            </a:pPr>
            <a:endParaRPr lang="en-US" sz="2000" dirty="0">
              <a:solidFill>
                <a:schemeClr val="bg1"/>
              </a:solidFill>
              <a:latin typeface="+mj-lt"/>
            </a:endParaRPr>
          </a:p>
          <a:p>
            <a:pPr marL="457200" indent="-457200">
              <a:buFont typeface="Arial" panose="020B0604020202020204" pitchFamily="34" charset="0"/>
              <a:buChar char="•"/>
            </a:pPr>
            <a:r>
              <a:rPr lang="en-US" sz="2000" dirty="0">
                <a:solidFill>
                  <a:schemeClr val="bg1"/>
                </a:solidFill>
                <a:latin typeface="+mj-lt"/>
              </a:rPr>
              <a:t>User Account does not need to exist in EM7</a:t>
            </a:r>
          </a:p>
          <a:p>
            <a:pPr marL="457200" indent="-457200">
              <a:buFont typeface="Arial" panose="020B0604020202020204" pitchFamily="34" charset="0"/>
              <a:buChar char="•"/>
            </a:pPr>
            <a:r>
              <a:rPr lang="en-US" sz="2000" dirty="0">
                <a:solidFill>
                  <a:schemeClr val="bg1"/>
                </a:solidFill>
                <a:latin typeface="+mj-lt"/>
              </a:rPr>
              <a:t>Multiple User Policies with Authentication Method set to “LDAP/Active Directory”</a:t>
            </a:r>
          </a:p>
          <a:p>
            <a:pPr marL="457200" indent="-457200">
              <a:buFont typeface="Arial" panose="020B0604020202020204" pitchFamily="34" charset="0"/>
              <a:buChar char="•"/>
            </a:pPr>
            <a:r>
              <a:rPr lang="en-US" sz="2000" dirty="0">
                <a:solidFill>
                  <a:schemeClr val="bg1"/>
                </a:solidFill>
                <a:latin typeface="+mj-lt"/>
              </a:rPr>
              <a:t>AD Credential must exist in EM7</a:t>
            </a:r>
          </a:p>
          <a:p>
            <a:pPr marL="457200" indent="-457200">
              <a:buFont typeface="Arial" panose="020B0604020202020204" pitchFamily="34" charset="0"/>
              <a:buChar char="•"/>
            </a:pPr>
            <a:r>
              <a:rPr lang="en-US" sz="2000" dirty="0">
                <a:solidFill>
                  <a:schemeClr val="bg1"/>
                </a:solidFill>
                <a:latin typeface="+mj-lt"/>
              </a:rPr>
              <a:t>AD Setting type is “Dynamic Policy Alignment”</a:t>
            </a:r>
          </a:p>
          <a:p>
            <a:pPr marL="457200" indent="-457200">
              <a:buFont typeface="Arial" panose="020B0604020202020204" pitchFamily="34" charset="0"/>
              <a:buChar char="•"/>
            </a:pPr>
            <a:r>
              <a:rPr lang="en-US" sz="2000" dirty="0">
                <a:solidFill>
                  <a:schemeClr val="bg1"/>
                </a:solidFill>
                <a:latin typeface="+mj-lt"/>
              </a:rPr>
              <a:t>If user does not exist it is automatically created in EM7 upon first successful login</a:t>
            </a:r>
          </a:p>
          <a:p>
            <a:r>
              <a:rPr lang="en-US" sz="2000" dirty="0">
                <a:solidFill>
                  <a:schemeClr val="bg1"/>
                </a:solidFill>
                <a:latin typeface="+mj-lt"/>
              </a:rPr>
              <a:t>AD used for authentication and the User Account settings are determined by the first matching Attribute/Value mapped User Policy</a:t>
            </a:r>
          </a:p>
          <a:p>
            <a:pPr algn="ctr"/>
            <a:endParaRPr lang="en-US" sz="2000" dirty="0">
              <a:solidFill>
                <a:schemeClr val="bg1"/>
              </a:solidFill>
              <a:latin typeface="+mj-lt"/>
            </a:endParaRPr>
          </a:p>
        </p:txBody>
      </p:sp>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Tree>
    <p:extLst>
      <p:ext uri="{BB962C8B-B14F-4D97-AF65-F5344CB8AC3E}">
        <p14:creationId xmlns:p14="http://schemas.microsoft.com/office/powerpoint/2010/main" val="18011392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515197602"/>
              </p:ext>
            </p:extLst>
          </p:nvPr>
        </p:nvGraphicFramePr>
        <p:xfrm>
          <a:off x="474980" y="1387687"/>
          <a:ext cx="14292580" cy="7748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lstStyle/>
          <a:p>
            <a:r>
              <a:rPr lang="en-US" dirty="0">
                <a:latin typeface="+mj-lt"/>
              </a:rPr>
              <a:t>Active Directory Authentication</a:t>
            </a:r>
          </a:p>
        </p:txBody>
      </p:sp>
      <p:sp>
        <p:nvSpPr>
          <p:cNvPr id="3" name="Slide Number Placeholder 2"/>
          <p:cNvSpPr>
            <a:spLocks noGrp="1"/>
          </p:cNvSpPr>
          <p:nvPr>
            <p:ph type="sldNum" sz="quarter" idx="4"/>
          </p:nvPr>
        </p:nvSpPr>
        <p:spPr/>
        <p:txBody>
          <a:bodyPr/>
          <a:lstStyle/>
          <a:p>
            <a:fld id="{59FBCBD5-A728-384D-A41B-B8C6FE40EEBE}" type="slidenum">
              <a:rPr lang="en-US" smtClean="0">
                <a:latin typeface="+mj-lt"/>
              </a:rPr>
              <a:pPr/>
              <a:t>68</a:t>
            </a:fld>
            <a:endParaRPr lang="en-US" dirty="0">
              <a:latin typeface="+mj-lt"/>
            </a:endParaRPr>
          </a:p>
        </p:txBody>
      </p:sp>
      <p:sp>
        <p:nvSpPr>
          <p:cNvPr id="6" name="TextBox 5"/>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500" y="3543300"/>
            <a:ext cx="2171700" cy="990600"/>
          </a:xfrm>
          <a:prstGeom prst="rect">
            <a:avLst/>
          </a:prstGeom>
        </p:spPr>
      </p:pic>
    </p:spTree>
    <p:extLst>
      <p:ext uri="{BB962C8B-B14F-4D97-AF65-F5344CB8AC3E}">
        <p14:creationId xmlns:p14="http://schemas.microsoft.com/office/powerpoint/2010/main" val="3027764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Directory </a:t>
            </a:r>
            <a:r>
              <a:rPr lang="en-US" dirty="0" smtClean="0"/>
              <a:t>Authentication: Requirements</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69</a:t>
            </a:fld>
            <a:endParaRPr lang="en-US" dirty="0"/>
          </a:p>
        </p:txBody>
      </p:sp>
      <p:sp>
        <p:nvSpPr>
          <p:cNvPr id="5" name="Content Placeholder 7"/>
          <p:cNvSpPr txBox="1">
            <a:spLocks/>
          </p:cNvSpPr>
          <p:nvPr/>
        </p:nvSpPr>
        <p:spPr>
          <a:xfrm>
            <a:off x="475972" y="1397187"/>
            <a:ext cx="14291592" cy="1127985"/>
          </a:xfrm>
          <a:prstGeom prst="rect">
            <a:avLst/>
          </a:prstGeom>
        </p:spPr>
        <p:txBody>
          <a:bodyPr vert="horz" lIns="146304" tIns="73152" rIns="146304" bIns="73152" rtlCol="0">
            <a:normAutofit fontScale="77500" lnSpcReduction="2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500" dirty="0">
                <a:latin typeface="+mj-lt"/>
              </a:rPr>
              <a:t>Using Active Directory authentication with </a:t>
            </a:r>
            <a:r>
              <a:rPr lang="en-US" sz="4500" dirty="0" smtClean="0">
                <a:latin typeface="+mj-lt"/>
              </a:rPr>
              <a:t>ScienceLogic requires </a:t>
            </a:r>
            <a:r>
              <a:rPr lang="en-US" sz="4500" dirty="0">
                <a:latin typeface="+mj-lt"/>
              </a:rPr>
              <a:t>that the following components be configured:</a:t>
            </a:r>
          </a:p>
        </p:txBody>
      </p:sp>
      <p:graphicFrame>
        <p:nvGraphicFramePr>
          <p:cNvPr id="7" name="Table 6"/>
          <p:cNvGraphicFramePr>
            <a:graphicFrameLocks noGrp="1"/>
          </p:cNvGraphicFramePr>
          <p:nvPr>
            <p:extLst>
              <p:ext uri="{D42A27DB-BD31-4B8C-83A1-F6EECF244321}">
                <p14:modId xmlns:p14="http://schemas.microsoft.com/office/powerpoint/2010/main" val="2018476494"/>
              </p:ext>
            </p:extLst>
          </p:nvPr>
        </p:nvGraphicFramePr>
        <p:xfrm>
          <a:off x="597878" y="3002283"/>
          <a:ext cx="6768122" cy="6205218"/>
        </p:xfrm>
        <a:graphic>
          <a:graphicData uri="http://schemas.openxmlformats.org/drawingml/2006/table">
            <a:tbl>
              <a:tblPr firstRow="1" bandRow="1">
                <a:tableStyleId>{BC89EF96-8CEA-46FF-86C4-4CE0E7609802}</a:tableStyleId>
              </a:tblPr>
              <a:tblGrid>
                <a:gridCol w="6768122"/>
              </a:tblGrid>
              <a:tr h="751221">
                <a:tc>
                  <a:txBody>
                    <a:bodyPr/>
                    <a:lstStyle/>
                    <a:p>
                      <a:r>
                        <a:rPr lang="en-US" sz="2600" dirty="0" smtClean="0">
                          <a:solidFill>
                            <a:schemeClr val="bg2">
                              <a:lumMod val="10000"/>
                            </a:schemeClr>
                          </a:solidFill>
                        </a:rPr>
                        <a:t>ScienceLogic Configurations:</a:t>
                      </a:r>
                      <a:endParaRPr lang="en-US" sz="2600" i="0" dirty="0">
                        <a:solidFill>
                          <a:schemeClr val="bg2">
                            <a:lumMod val="10000"/>
                          </a:schemeClr>
                        </a:solidFill>
                        <a:latin typeface="+mj-lt"/>
                      </a:endParaRPr>
                    </a:p>
                  </a:txBody>
                  <a:tcPr marL="155448" marR="155448" marT="67056" marB="67056"/>
                </a:tc>
              </a:tr>
              <a:tr h="5453997">
                <a:tc>
                  <a:txBody>
                    <a:bodyPr/>
                    <a:lstStyle/>
                    <a:p>
                      <a:pPr marL="457200" indent="-457200">
                        <a:buFont typeface="Arial" panose="020B0604020202020204" pitchFamily="34" charset="0"/>
                        <a:buChar char="•"/>
                      </a:pPr>
                      <a:r>
                        <a:rPr lang="en-US" sz="2400" dirty="0" smtClean="0">
                          <a:solidFill>
                            <a:schemeClr val="bg2">
                              <a:lumMod val="10000"/>
                            </a:schemeClr>
                          </a:solidFill>
                        </a:rPr>
                        <a:t>A LDAP/AD Credential in ScienceLogic</a:t>
                      </a:r>
                    </a:p>
                    <a:p>
                      <a:pPr marL="457200" indent="-457200">
                        <a:buFont typeface="Arial" panose="020B0604020202020204" pitchFamily="34" charset="0"/>
                        <a:buChar char="•"/>
                      </a:pPr>
                      <a:r>
                        <a:rPr lang="en-US" sz="2400" dirty="0" smtClean="0">
                          <a:solidFill>
                            <a:schemeClr val="bg2">
                              <a:lumMod val="10000"/>
                            </a:schemeClr>
                          </a:solidFill>
                        </a:rPr>
                        <a:t>One or more User Policies with the setting Authentication Method = LDAP/Active Directory</a:t>
                      </a:r>
                    </a:p>
                    <a:p>
                      <a:pPr marL="457200" indent="-457200">
                        <a:buFont typeface="Arial" panose="020B0604020202020204" pitchFamily="34" charset="0"/>
                        <a:buChar char="•"/>
                      </a:pPr>
                      <a:r>
                        <a:rPr lang="en-US" sz="2400" dirty="0" smtClean="0">
                          <a:solidFill>
                            <a:schemeClr val="bg2">
                              <a:lumMod val="10000"/>
                            </a:schemeClr>
                          </a:solidFill>
                        </a:rPr>
                        <a:t>Define the ScienceLogic LDAP/AD settings</a:t>
                      </a:r>
                    </a:p>
                    <a:p>
                      <a:pPr marL="800100" lvl="1" indent="-342900">
                        <a:buFont typeface="Arial" panose="020B0604020202020204" pitchFamily="34" charset="0"/>
                        <a:buChar char="•"/>
                      </a:pPr>
                      <a:r>
                        <a:rPr lang="en-US" sz="2400" dirty="0" smtClean="0">
                          <a:solidFill>
                            <a:schemeClr val="bg2">
                              <a:lumMod val="10000"/>
                            </a:schemeClr>
                          </a:solidFill>
                        </a:rPr>
                        <a:t>Basic Settings</a:t>
                      </a:r>
                    </a:p>
                    <a:p>
                      <a:pPr marL="800100" lvl="1" indent="-342900">
                        <a:buFont typeface="Arial" panose="020B0604020202020204" pitchFamily="34" charset="0"/>
                        <a:buChar char="•"/>
                      </a:pPr>
                      <a:r>
                        <a:rPr lang="en-US" sz="2400" dirty="0" smtClean="0">
                          <a:solidFill>
                            <a:schemeClr val="bg2">
                              <a:lumMod val="10000"/>
                            </a:schemeClr>
                          </a:solidFill>
                        </a:rPr>
                        <a:t>Attribute Mapping</a:t>
                      </a:r>
                    </a:p>
                    <a:p>
                      <a:pPr marL="800100" lvl="1" indent="-342900">
                        <a:buFont typeface="Arial" panose="020B0604020202020204" pitchFamily="34" charset="0"/>
                        <a:buChar char="•"/>
                      </a:pPr>
                      <a:r>
                        <a:rPr lang="en-US" sz="2400" dirty="0" smtClean="0">
                          <a:solidFill>
                            <a:schemeClr val="bg2">
                              <a:lumMod val="10000"/>
                            </a:schemeClr>
                          </a:solidFill>
                        </a:rPr>
                        <a:t>Importing Users – Policy Alignment</a:t>
                      </a:r>
                    </a:p>
                    <a:p>
                      <a:pPr marL="342900" lvl="0" indent="-342900">
                        <a:buFont typeface="Arial" panose="020B0604020202020204" pitchFamily="34" charset="0"/>
                        <a:buChar char="•"/>
                      </a:pPr>
                      <a:r>
                        <a:rPr lang="en-US" sz="2400" dirty="0" smtClean="0">
                          <a:solidFill>
                            <a:schemeClr val="bg2">
                              <a:lumMod val="10000"/>
                            </a:schemeClr>
                          </a:solidFill>
                        </a:rPr>
                        <a:t>Access</a:t>
                      </a:r>
                      <a:r>
                        <a:rPr lang="en-US" sz="2400" baseline="0" dirty="0" smtClean="0">
                          <a:solidFill>
                            <a:schemeClr val="bg2">
                              <a:lumMod val="10000"/>
                            </a:schemeClr>
                          </a:solidFill>
                        </a:rPr>
                        <a:t> to TCP port 389 on the Active Directory server from one of these ScienceLogic appliances:</a:t>
                      </a:r>
                    </a:p>
                    <a:p>
                      <a:pPr marL="800100" lvl="1" indent="-342900">
                        <a:buFont typeface="Arial" panose="020B0604020202020204" pitchFamily="34" charset="0"/>
                        <a:buChar char="•"/>
                      </a:pPr>
                      <a:r>
                        <a:rPr lang="en-US" sz="2400" baseline="0" dirty="0" smtClean="0">
                          <a:solidFill>
                            <a:schemeClr val="bg2">
                              <a:lumMod val="10000"/>
                            </a:schemeClr>
                          </a:solidFill>
                        </a:rPr>
                        <a:t>All-In-One</a:t>
                      </a:r>
                    </a:p>
                    <a:p>
                      <a:pPr marL="800100" lvl="1" indent="-342900">
                        <a:buFont typeface="Arial" panose="020B0604020202020204" pitchFamily="34" charset="0"/>
                        <a:buChar char="•"/>
                      </a:pPr>
                      <a:r>
                        <a:rPr lang="en-US" sz="2400" baseline="0" dirty="0" smtClean="0">
                          <a:solidFill>
                            <a:schemeClr val="bg2">
                              <a:lumMod val="10000"/>
                            </a:schemeClr>
                          </a:solidFill>
                        </a:rPr>
                        <a:t>Administration Portal</a:t>
                      </a:r>
                    </a:p>
                    <a:p>
                      <a:pPr marL="800100" lvl="1" indent="-342900">
                        <a:buFont typeface="Arial" panose="020B0604020202020204" pitchFamily="34" charset="0"/>
                        <a:buChar char="•"/>
                      </a:pPr>
                      <a:r>
                        <a:rPr lang="en-US" sz="2400" baseline="0" dirty="0" smtClean="0">
                          <a:solidFill>
                            <a:schemeClr val="bg2">
                              <a:lumMod val="10000"/>
                            </a:schemeClr>
                          </a:solidFill>
                        </a:rPr>
                        <a:t>Database/Administration Portal </a:t>
                      </a:r>
                      <a:endParaRPr lang="en-US" sz="2400" i="0" dirty="0" smtClean="0">
                        <a:solidFill>
                          <a:schemeClr val="bg2">
                            <a:lumMod val="10000"/>
                          </a:schemeClr>
                        </a:solidFill>
                        <a:latin typeface="+mj-lt"/>
                      </a:endParaRPr>
                    </a:p>
                  </a:txBody>
                  <a:tcPr marL="155448" marR="155448" marT="67056" marB="67056"/>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56496678"/>
              </p:ext>
            </p:extLst>
          </p:nvPr>
        </p:nvGraphicFramePr>
        <p:xfrm>
          <a:off x="7905262" y="3002281"/>
          <a:ext cx="6470356" cy="6216408"/>
        </p:xfrm>
        <a:graphic>
          <a:graphicData uri="http://schemas.openxmlformats.org/drawingml/2006/table">
            <a:tbl>
              <a:tblPr firstRow="1" bandRow="1">
                <a:tableStyleId>{BC89EF96-8CEA-46FF-86C4-4CE0E7609802}</a:tableStyleId>
              </a:tblPr>
              <a:tblGrid>
                <a:gridCol w="6470356"/>
              </a:tblGrid>
              <a:tr h="726821">
                <a:tc>
                  <a:txBody>
                    <a:bodyPr/>
                    <a:lstStyle/>
                    <a:p>
                      <a:pPr marL="457200" indent="-457200" algn="l" defTabSz="777240" rtl="0" eaLnBrk="1" latinLnBrk="0" hangingPunct="1">
                        <a:buFont typeface="Arial" panose="020B0604020202020204" pitchFamily="34" charset="0"/>
                        <a:buChar char="•"/>
                      </a:pPr>
                      <a:r>
                        <a:rPr lang="en-US" sz="2400" kern="1200" dirty="0" smtClean="0">
                          <a:solidFill>
                            <a:schemeClr val="bg2">
                              <a:lumMod val="10000"/>
                            </a:schemeClr>
                          </a:solidFill>
                        </a:rPr>
                        <a:t>LDAP/AD Configurations:</a:t>
                      </a:r>
                      <a:endParaRPr lang="en-US" sz="2400" kern="1200" dirty="0">
                        <a:solidFill>
                          <a:schemeClr val="bg2">
                            <a:lumMod val="10000"/>
                          </a:schemeClr>
                        </a:solidFill>
                        <a:latin typeface="+mn-lt"/>
                        <a:ea typeface="+mn-ea"/>
                        <a:cs typeface="+mn-cs"/>
                      </a:endParaRPr>
                    </a:p>
                  </a:txBody>
                  <a:tcPr marL="155448" marR="155448" marT="67056" marB="67056"/>
                </a:tc>
              </a:tr>
              <a:tr h="5489587">
                <a:tc>
                  <a:txBody>
                    <a:bodyPr/>
                    <a:lstStyle/>
                    <a:p>
                      <a:pPr marL="457200" indent="-457200">
                        <a:buFont typeface="Arial" panose="020B0604020202020204" pitchFamily="34" charset="0"/>
                        <a:buChar char="•"/>
                      </a:pPr>
                      <a:r>
                        <a:rPr lang="en-US" sz="2400" dirty="0" smtClean="0">
                          <a:solidFill>
                            <a:schemeClr val="bg2">
                              <a:lumMod val="10000"/>
                            </a:schemeClr>
                          </a:solidFill>
                        </a:rPr>
                        <a:t>Valid user account</a:t>
                      </a:r>
                      <a:r>
                        <a:rPr lang="en-US" sz="2400" baseline="0" dirty="0" smtClean="0">
                          <a:solidFill>
                            <a:schemeClr val="bg2">
                              <a:lumMod val="10000"/>
                            </a:schemeClr>
                          </a:solidFill>
                        </a:rPr>
                        <a:t> in AD</a:t>
                      </a:r>
                      <a:endParaRPr lang="en-US" sz="2400" dirty="0" smtClean="0">
                        <a:solidFill>
                          <a:schemeClr val="bg2">
                            <a:lumMod val="10000"/>
                          </a:schemeClr>
                        </a:solidFill>
                      </a:endParaRPr>
                    </a:p>
                    <a:p>
                      <a:pPr marL="457200" indent="-457200">
                        <a:buFont typeface="Arial" panose="020B0604020202020204" pitchFamily="34" charset="0"/>
                        <a:buChar char="•"/>
                      </a:pPr>
                      <a:r>
                        <a:rPr lang="en-US" sz="2400" dirty="0" smtClean="0">
                          <a:solidFill>
                            <a:schemeClr val="bg2">
                              <a:lumMod val="10000"/>
                            </a:schemeClr>
                          </a:solidFill>
                        </a:rPr>
                        <a:t>Provide </a:t>
                      </a:r>
                      <a:r>
                        <a:rPr lang="en-US" sz="2400" baseline="0" dirty="0" smtClean="0">
                          <a:solidFill>
                            <a:schemeClr val="bg2">
                              <a:lumMod val="10000"/>
                            </a:schemeClr>
                          </a:solidFill>
                        </a:rPr>
                        <a:t>an Attribute Name that will be used to map to the User Policy</a:t>
                      </a:r>
                    </a:p>
                    <a:p>
                      <a:pPr marL="457200" indent="-457200">
                        <a:buFont typeface="Arial" panose="020B0604020202020204" pitchFamily="34" charset="0"/>
                        <a:buChar char="•"/>
                      </a:pPr>
                      <a:r>
                        <a:rPr lang="en-US" sz="2400" baseline="0" dirty="0" smtClean="0">
                          <a:solidFill>
                            <a:schemeClr val="bg2">
                              <a:lumMod val="10000"/>
                            </a:schemeClr>
                          </a:solidFill>
                        </a:rPr>
                        <a:t>Provide an Attribute value so that ScienceLogic can map a User Policy to it</a:t>
                      </a:r>
                      <a:endParaRPr lang="en-US" sz="2400" i="0" baseline="0" dirty="0" smtClean="0">
                        <a:solidFill>
                          <a:schemeClr val="bg2">
                            <a:lumMod val="10000"/>
                          </a:schemeClr>
                        </a:solidFill>
                        <a:latin typeface="+mj-lt"/>
                      </a:endParaRPr>
                    </a:p>
                  </a:txBody>
                  <a:tcPr marL="155448" marR="155448" marT="67056" marB="67056"/>
                </a:tc>
              </a:tr>
            </a:tbl>
          </a:graphicData>
        </a:graphic>
      </p:graphicFrame>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297483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777240" y="2899106"/>
            <a:ext cx="5861555" cy="560398"/>
          </a:xfrm>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nchor="ctr"/>
          <a:lstStyle/>
          <a:p>
            <a:pPr algn="ctr"/>
            <a:r>
              <a:rPr lang="en-US" dirty="0" smtClean="0"/>
              <a:t>EMBEDDED</a:t>
            </a:r>
            <a:endParaRPr lang="en-US" dirty="0"/>
          </a:p>
        </p:txBody>
      </p:sp>
      <p:sp>
        <p:nvSpPr>
          <p:cNvPr id="9" name="Content Placeholder 8"/>
          <p:cNvSpPr>
            <a:spLocks noGrp="1"/>
          </p:cNvSpPr>
          <p:nvPr>
            <p:ph sz="half" idx="2"/>
          </p:nvPr>
        </p:nvSpPr>
        <p:spPr>
          <a:xfrm>
            <a:off x="777240" y="3568691"/>
            <a:ext cx="5961763" cy="5471400"/>
          </a:xfrm>
        </p:spPr>
        <p:txBody>
          <a:bodyPr>
            <a:normAutofit lnSpcReduction="10000"/>
          </a:bodyPr>
          <a:lstStyle/>
          <a:p>
            <a:pPr marL="548640" lvl="1" indent="-548640">
              <a:lnSpc>
                <a:spcPct val="110000"/>
              </a:lnSpc>
              <a:buClr>
                <a:schemeClr val="accent1"/>
              </a:buClr>
            </a:pPr>
            <a:r>
              <a:rPr lang="en-US" sz="3200" dirty="0"/>
              <a:t>Custom fields associated with an embedded form appear in an existing page</a:t>
            </a:r>
            <a:r>
              <a:rPr lang="en-US" sz="3200" dirty="0" smtClean="0"/>
              <a:t>.</a:t>
            </a:r>
          </a:p>
          <a:p>
            <a:r>
              <a:rPr lang="en-US" dirty="0" smtClean="0"/>
              <a:t>You </a:t>
            </a:r>
            <a:r>
              <a:rPr lang="en-US" dirty="0"/>
              <a:t>can add embedded forms (custom fields) to the following pages:</a:t>
            </a:r>
          </a:p>
          <a:p>
            <a:pPr marL="1188720" lvl="1" indent="-457200">
              <a:lnSpc>
                <a:spcPct val="100000"/>
              </a:lnSpc>
            </a:pPr>
            <a:r>
              <a:rPr lang="en-US" sz="2800" dirty="0"/>
              <a:t>The Ticket Editor page, in the Ticket Properties pane.</a:t>
            </a:r>
          </a:p>
          <a:p>
            <a:pPr marL="1188720" lvl="1" indent="-457200">
              <a:lnSpc>
                <a:spcPct val="100000"/>
              </a:lnSpc>
            </a:pPr>
            <a:r>
              <a:rPr lang="en-US" sz="2800" dirty="0"/>
              <a:t>The Asset Configuration page, in the Custom Defined pane.</a:t>
            </a:r>
          </a:p>
          <a:p>
            <a:endParaRPr lang="en-US" dirty="0"/>
          </a:p>
        </p:txBody>
      </p:sp>
      <p:sp>
        <p:nvSpPr>
          <p:cNvPr id="10" name="Text Placeholder 9"/>
          <p:cNvSpPr>
            <a:spLocks noGrp="1"/>
          </p:cNvSpPr>
          <p:nvPr>
            <p:ph type="body" sz="quarter" idx="3"/>
          </p:nvPr>
        </p:nvSpPr>
        <p:spPr>
          <a:xfrm>
            <a:off x="8575712" y="2899106"/>
            <a:ext cx="6191848" cy="560398"/>
          </a:xfrm>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anchor="ctr">
            <a:noAutofit/>
          </a:bodyPr>
          <a:lstStyle/>
          <a:p>
            <a:pPr algn="ctr"/>
            <a:r>
              <a:rPr lang="en-US" dirty="0" smtClean="0"/>
              <a:t>TABBED</a:t>
            </a:r>
            <a:endParaRPr lang="en-US" dirty="0"/>
          </a:p>
        </p:txBody>
      </p:sp>
      <p:sp>
        <p:nvSpPr>
          <p:cNvPr id="11" name="Content Placeholder 10"/>
          <p:cNvSpPr>
            <a:spLocks noGrp="1"/>
          </p:cNvSpPr>
          <p:nvPr>
            <p:ph sz="quarter" idx="4"/>
          </p:nvPr>
        </p:nvSpPr>
        <p:spPr>
          <a:xfrm>
            <a:off x="8575711" y="3568691"/>
            <a:ext cx="6191849" cy="5471400"/>
          </a:xfrm>
        </p:spPr>
        <p:txBody>
          <a:bodyPr/>
          <a:lstStyle/>
          <a:p>
            <a:pPr marL="548640" lvl="1" indent="-548640">
              <a:lnSpc>
                <a:spcPct val="110000"/>
              </a:lnSpc>
              <a:buClr>
                <a:schemeClr val="accent1"/>
              </a:buClr>
            </a:pPr>
            <a:r>
              <a:rPr lang="en-US" sz="3200" dirty="0"/>
              <a:t>Custom fields associated with a tabbed form appear in that custom tab.</a:t>
            </a:r>
          </a:p>
          <a:p>
            <a:r>
              <a:rPr lang="en-US" dirty="0"/>
              <a:t>You can add tabbed forms (tabbed pages with custom fields) to the following panels:</a:t>
            </a:r>
          </a:p>
          <a:p>
            <a:pPr lvl="1"/>
            <a:r>
              <a:rPr lang="en-US" sz="2800" dirty="0"/>
              <a:t>Ticketing</a:t>
            </a:r>
          </a:p>
          <a:p>
            <a:pPr lvl="1"/>
            <a:r>
              <a:rPr lang="en-US" sz="2800" dirty="0"/>
              <a:t>Asset</a:t>
            </a:r>
          </a:p>
          <a:p>
            <a:pPr lvl="1"/>
            <a:r>
              <a:rPr lang="en-US" sz="2800" dirty="0"/>
              <a:t>Organization</a:t>
            </a:r>
          </a:p>
          <a:p>
            <a:pPr lvl="1"/>
            <a:r>
              <a:rPr lang="en-US" sz="2800" dirty="0"/>
              <a:t>Vendor </a:t>
            </a:r>
          </a:p>
          <a:p>
            <a:pPr marL="0" indent="0">
              <a:buNone/>
            </a:pPr>
            <a:endParaRPr lang="en-US" dirty="0"/>
          </a:p>
        </p:txBody>
      </p:sp>
      <p:sp>
        <p:nvSpPr>
          <p:cNvPr id="6" name="Slide Number Placeholder 5"/>
          <p:cNvSpPr>
            <a:spLocks noGrp="1"/>
          </p:cNvSpPr>
          <p:nvPr>
            <p:ph type="sldNum" sz="quarter" idx="10"/>
          </p:nvPr>
        </p:nvSpPr>
        <p:spPr/>
        <p:txBody>
          <a:bodyPr/>
          <a:lstStyle/>
          <a:p>
            <a:fld id="{59FBCBD5-A728-384D-A41B-B8C6FE40EEBE}" type="slidenum">
              <a:rPr lang="en-US" smtClean="0"/>
              <a:pPr/>
              <a:t>7</a:t>
            </a:fld>
            <a:endParaRPr lang="en-US" dirty="0"/>
          </a:p>
        </p:txBody>
      </p:sp>
      <p:sp>
        <p:nvSpPr>
          <p:cNvPr id="3" name="Title 2"/>
          <p:cNvSpPr>
            <a:spLocks noGrp="1"/>
          </p:cNvSpPr>
          <p:nvPr>
            <p:ph type="title"/>
          </p:nvPr>
        </p:nvSpPr>
        <p:spPr/>
        <p:txBody>
          <a:bodyPr/>
          <a:lstStyle/>
          <a:p>
            <a:r>
              <a:rPr lang="en-US" dirty="0" smtClean="0">
                <a:solidFill>
                  <a:schemeClr val="tx1">
                    <a:lumMod val="50000"/>
                  </a:schemeClr>
                </a:solidFill>
              </a:rPr>
              <a:t>Form Fields</a:t>
            </a:r>
            <a:endParaRPr lang="en-US" dirty="0">
              <a:solidFill>
                <a:schemeClr val="tx1">
                  <a:lumMod val="50000"/>
                </a:schemeClr>
              </a:solidFill>
            </a:endParaRPr>
          </a:p>
        </p:txBody>
      </p:sp>
      <p:sp>
        <p:nvSpPr>
          <p:cNvPr id="8" name="TextBox 7"/>
          <p:cNvSpPr txBox="1"/>
          <p:nvPr/>
        </p:nvSpPr>
        <p:spPr>
          <a:xfrm>
            <a:off x="6547193" y="9561089"/>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sp>
        <p:nvSpPr>
          <p:cNvPr id="14" name="TextBox 13"/>
          <p:cNvSpPr txBox="1"/>
          <p:nvPr/>
        </p:nvSpPr>
        <p:spPr>
          <a:xfrm>
            <a:off x="689368" y="1300890"/>
            <a:ext cx="13990321" cy="1077218"/>
          </a:xfrm>
          <a:prstGeom prst="rect">
            <a:avLst/>
          </a:prstGeom>
          <a:noFill/>
        </p:spPr>
        <p:txBody>
          <a:bodyPr wrap="square" rtlCol="0">
            <a:spAutoFit/>
          </a:bodyPr>
          <a:lstStyle/>
          <a:p>
            <a:r>
              <a:rPr lang="en-US" sz="3200" dirty="0">
                <a:solidFill>
                  <a:schemeClr val="tx1">
                    <a:lumMod val="50000"/>
                  </a:schemeClr>
                </a:solidFill>
              </a:rPr>
              <a:t>The ScienceLogic platform allows you to create custom fields that appear in different areas of the product. </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927" y="2487295"/>
            <a:ext cx="1733785" cy="1138237"/>
          </a:xfrm>
          <a:prstGeom prst="rect">
            <a:avLst/>
          </a:prstGeom>
        </p:spPr>
      </p:pic>
    </p:spTree>
    <p:extLst>
      <p:ext uri="{BB962C8B-B14F-4D97-AF65-F5344CB8AC3E}">
        <p14:creationId xmlns:p14="http://schemas.microsoft.com/office/powerpoint/2010/main" val="24900521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475972" y="1676492"/>
            <a:ext cx="5916651" cy="3626926"/>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p:txBody>
          <a:bodyPr/>
          <a:lstStyle/>
          <a:p>
            <a:r>
              <a:rPr lang="en-US" dirty="0">
                <a:latin typeface="+mj-lt"/>
              </a:rPr>
              <a:t>Active Directory Authentication: Requirements</a:t>
            </a:r>
          </a:p>
        </p:txBody>
      </p:sp>
      <p:sp>
        <p:nvSpPr>
          <p:cNvPr id="2" name="Slide Number Placeholder 1"/>
          <p:cNvSpPr>
            <a:spLocks noGrp="1"/>
          </p:cNvSpPr>
          <p:nvPr>
            <p:ph type="sldNum" sz="quarter" idx="4"/>
          </p:nvPr>
        </p:nvSpPr>
        <p:spPr/>
        <p:txBody>
          <a:bodyPr/>
          <a:lstStyle/>
          <a:p>
            <a:fld id="{59FBCBD5-A728-384D-A41B-B8C6FE40EEBE}" type="slidenum">
              <a:rPr lang="en-US" smtClean="0">
                <a:latin typeface="+mj-lt"/>
              </a:rPr>
              <a:pPr/>
              <a:t>70</a:t>
            </a:fld>
            <a:endParaRPr lang="en-US" dirty="0">
              <a:latin typeface="+mj-lt"/>
            </a:endParaRPr>
          </a:p>
        </p:txBody>
      </p:sp>
      <p:sp>
        <p:nvSpPr>
          <p:cNvPr id="6" name="Oval 5"/>
          <p:cNvSpPr/>
          <p:nvPr/>
        </p:nvSpPr>
        <p:spPr>
          <a:xfrm>
            <a:off x="4198246" y="4221373"/>
            <a:ext cx="1960765" cy="411479"/>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pic>
        <p:nvPicPr>
          <p:cNvPr id="7" name="Picture 6"/>
          <p:cNvPicPr>
            <a:picLocks noChangeAspect="1"/>
          </p:cNvPicPr>
          <p:nvPr/>
        </p:nvPicPr>
        <p:blipFill>
          <a:blip r:embed="rId3"/>
          <a:stretch>
            <a:fillRect/>
          </a:stretch>
        </p:blipFill>
        <p:spPr>
          <a:xfrm>
            <a:off x="7759860" y="1676493"/>
            <a:ext cx="6784658" cy="2780030"/>
          </a:xfrm>
          <a:prstGeom prst="rect">
            <a:avLst/>
          </a:prstGeom>
          <a:ln>
            <a:noFill/>
          </a:ln>
          <a:effectLst>
            <a:outerShdw blurRad="292100" dist="139700" dir="2700000" algn="tl" rotWithShape="0">
              <a:srgbClr val="333333">
                <a:alpha val="65000"/>
              </a:srgbClr>
            </a:outerShdw>
          </a:effectLst>
        </p:spPr>
      </p:pic>
      <p:cxnSp>
        <p:nvCxnSpPr>
          <p:cNvPr id="9" name="Straight Arrow Connector 8"/>
          <p:cNvCxnSpPr>
            <a:stCxn id="6" idx="6"/>
          </p:cNvCxnSpPr>
          <p:nvPr/>
        </p:nvCxnSpPr>
        <p:spPr>
          <a:xfrm flipV="1">
            <a:off x="6159011" y="3764281"/>
            <a:ext cx="1896984" cy="662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777240" y="5539307"/>
            <a:ext cx="3147288" cy="362041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8252993" y="6515114"/>
            <a:ext cx="6962775" cy="2626360"/>
          </a:xfrm>
          <a:prstGeom prst="rect">
            <a:avLst/>
          </a:prstGeom>
          <a:ln>
            <a:noFill/>
          </a:ln>
          <a:effectLst>
            <a:outerShdw blurRad="292100" dist="139700" dir="2700000" algn="tl" rotWithShape="0">
              <a:srgbClr val="333333">
                <a:alpha val="65000"/>
              </a:srgbClr>
            </a:outerShdw>
          </a:effectLst>
        </p:spPr>
      </p:pic>
      <p:sp>
        <p:nvSpPr>
          <p:cNvPr id="14" name="Content Placeholder 1"/>
          <p:cNvSpPr txBox="1">
            <a:spLocks/>
          </p:cNvSpPr>
          <p:nvPr/>
        </p:nvSpPr>
        <p:spPr>
          <a:xfrm>
            <a:off x="477309" y="1201770"/>
            <a:ext cx="5915313" cy="474722"/>
          </a:xfrm>
          <a:prstGeom prst="rect">
            <a:avLst/>
          </a:prstGeom>
        </p:spPr>
        <p:txBody>
          <a:bodyPr vert="horz" lIns="146304" tIns="73152" rIns="146304" bIns="73152" rtlCol="0">
            <a:normAutofit fontScale="85000" lnSpcReduction="2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dirty="0">
                <a:latin typeface="+mj-lt"/>
              </a:rPr>
              <a:t>AD: LDP tool to find Attribute Name</a:t>
            </a:r>
          </a:p>
        </p:txBody>
      </p:sp>
      <p:sp>
        <p:nvSpPr>
          <p:cNvPr id="17" name="Content Placeholder 1"/>
          <p:cNvSpPr txBox="1">
            <a:spLocks/>
          </p:cNvSpPr>
          <p:nvPr/>
        </p:nvSpPr>
        <p:spPr>
          <a:xfrm>
            <a:off x="7759858" y="1214821"/>
            <a:ext cx="6784658" cy="474722"/>
          </a:xfrm>
          <a:prstGeom prst="rect">
            <a:avLst/>
          </a:prstGeom>
        </p:spPr>
        <p:txBody>
          <a:bodyPr vert="horz" lIns="146304" tIns="73152" rIns="146304" bIns="73152" rtlCol="0">
            <a:normAutofit fontScale="85000" lnSpcReduction="2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dirty="0">
                <a:latin typeface="+mj-lt"/>
              </a:rPr>
              <a:t>AD: User Account populated with Attribute Value</a:t>
            </a:r>
          </a:p>
        </p:txBody>
      </p:sp>
      <p:sp>
        <p:nvSpPr>
          <p:cNvPr id="18" name="Oval 17"/>
          <p:cNvSpPr/>
          <p:nvPr/>
        </p:nvSpPr>
        <p:spPr>
          <a:xfrm>
            <a:off x="9185563" y="3439388"/>
            <a:ext cx="1307176" cy="441961"/>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sp>
        <p:nvSpPr>
          <p:cNvPr id="19" name="Content Placeholder 1"/>
          <p:cNvSpPr txBox="1">
            <a:spLocks/>
          </p:cNvSpPr>
          <p:nvPr/>
        </p:nvSpPr>
        <p:spPr>
          <a:xfrm>
            <a:off x="11202974" y="5303418"/>
            <a:ext cx="3864884" cy="1117629"/>
          </a:xfrm>
          <a:prstGeom prst="rect">
            <a:avLst/>
          </a:prstGeom>
        </p:spPr>
        <p:txBody>
          <a:bodyPr vert="horz" lIns="146304" tIns="73152" rIns="146304" bIns="73152" rtlCol="0">
            <a:normAutofit fontScale="925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dirty="0" smtClean="0">
                <a:latin typeface="+mj-lt"/>
              </a:rPr>
              <a:t>AD </a:t>
            </a:r>
            <a:r>
              <a:rPr lang="en-US" sz="2600" dirty="0">
                <a:latin typeface="+mj-lt"/>
              </a:rPr>
              <a:t>Settings - Define the Attribute Name and Value</a:t>
            </a:r>
          </a:p>
        </p:txBody>
      </p:sp>
      <p:sp>
        <p:nvSpPr>
          <p:cNvPr id="20" name="Oval 19"/>
          <p:cNvSpPr/>
          <p:nvPr/>
        </p:nvSpPr>
        <p:spPr>
          <a:xfrm>
            <a:off x="9026584" y="7386334"/>
            <a:ext cx="1307176" cy="441961"/>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sp>
        <p:nvSpPr>
          <p:cNvPr id="21" name="Oval 20"/>
          <p:cNvSpPr/>
          <p:nvPr/>
        </p:nvSpPr>
        <p:spPr>
          <a:xfrm>
            <a:off x="743410" y="8336281"/>
            <a:ext cx="1742344" cy="502921"/>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sp>
        <p:nvSpPr>
          <p:cNvPr id="22" name="Content Placeholder 1"/>
          <p:cNvSpPr txBox="1">
            <a:spLocks/>
          </p:cNvSpPr>
          <p:nvPr/>
        </p:nvSpPr>
        <p:spPr>
          <a:xfrm>
            <a:off x="4149845" y="6365554"/>
            <a:ext cx="2651006" cy="2077406"/>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dirty="0" smtClean="0">
                <a:latin typeface="+mj-lt"/>
              </a:rPr>
              <a:t>User </a:t>
            </a:r>
            <a:r>
              <a:rPr lang="en-US" sz="2600" dirty="0">
                <a:latin typeface="+mj-lt"/>
              </a:rPr>
              <a:t>Policy set Authentication Method</a:t>
            </a:r>
          </a:p>
        </p:txBody>
      </p:sp>
      <p:sp>
        <p:nvSpPr>
          <p:cNvPr id="23" name="Oval 22"/>
          <p:cNvSpPr/>
          <p:nvPr/>
        </p:nvSpPr>
        <p:spPr>
          <a:xfrm>
            <a:off x="9097243" y="7894319"/>
            <a:ext cx="1307176" cy="441961"/>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sp>
        <p:nvSpPr>
          <p:cNvPr id="24" name="Oval 23"/>
          <p:cNvSpPr/>
          <p:nvPr/>
        </p:nvSpPr>
        <p:spPr>
          <a:xfrm>
            <a:off x="11202974" y="7894318"/>
            <a:ext cx="1307176" cy="441961"/>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cxnSp>
        <p:nvCxnSpPr>
          <p:cNvPr id="26" name="Straight Arrow Connector 25"/>
          <p:cNvCxnSpPr>
            <a:endCxn id="20" idx="2"/>
          </p:cNvCxnSpPr>
          <p:nvPr/>
        </p:nvCxnSpPr>
        <p:spPr>
          <a:xfrm>
            <a:off x="5687984" y="4632852"/>
            <a:ext cx="3338599" cy="297446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23" idx="6"/>
          </p:cNvCxnSpPr>
          <p:nvPr/>
        </p:nvCxnSpPr>
        <p:spPr>
          <a:xfrm flipH="1">
            <a:off x="10404418" y="3773321"/>
            <a:ext cx="47457" cy="434197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37" idx="6"/>
            <a:endCxn id="24" idx="3"/>
          </p:cNvCxnSpPr>
          <p:nvPr/>
        </p:nvCxnSpPr>
        <p:spPr>
          <a:xfrm>
            <a:off x="2125569" y="6115847"/>
            <a:ext cx="9268837" cy="2155707"/>
          </a:xfrm>
          <a:prstGeom prst="bentConnector4">
            <a:avLst>
              <a:gd name="adj1" fmla="val 49729"/>
              <a:gd name="adj2" fmla="val 132520"/>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818393" y="5894867"/>
            <a:ext cx="1307176" cy="441961"/>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atin typeface="+mj-lt"/>
            </a:endParaRPr>
          </a:p>
        </p:txBody>
      </p:sp>
      <p:sp>
        <p:nvSpPr>
          <p:cNvPr id="25" name="TextBox 24"/>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Tree>
    <p:extLst>
      <p:ext uri="{BB962C8B-B14F-4D97-AF65-F5344CB8AC3E}">
        <p14:creationId xmlns:p14="http://schemas.microsoft.com/office/powerpoint/2010/main" val="7768286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2" y="1254804"/>
            <a:ext cx="14291592" cy="723625"/>
          </a:xfrm>
        </p:spPr>
        <p:txBody>
          <a:bodyPr>
            <a:normAutofit/>
          </a:bodyPr>
          <a:lstStyle/>
          <a:p>
            <a:pPr marL="0" indent="0">
              <a:buNone/>
            </a:pPr>
            <a:r>
              <a:rPr lang="en-US" sz="3200" dirty="0">
                <a:solidFill>
                  <a:schemeClr val="accent1"/>
                </a:solidFill>
              </a:rPr>
              <a:t>System&gt;Manage&gt;Credential&gt;Create&gt;LDAP/AD </a:t>
            </a:r>
            <a:r>
              <a:rPr lang="en-US" sz="3200" dirty="0" smtClean="0">
                <a:solidFill>
                  <a:schemeClr val="accent1"/>
                </a:solidFill>
              </a:rPr>
              <a:t>Credential</a:t>
            </a:r>
            <a:endParaRPr lang="en-US" sz="3200" dirty="0">
              <a:solidFill>
                <a:schemeClr val="accent1"/>
              </a:solidFill>
            </a:endParaRPr>
          </a:p>
        </p:txBody>
      </p:sp>
      <p:sp>
        <p:nvSpPr>
          <p:cNvPr id="3" name="Title 2"/>
          <p:cNvSpPr>
            <a:spLocks noGrp="1"/>
          </p:cNvSpPr>
          <p:nvPr>
            <p:ph type="title"/>
          </p:nvPr>
        </p:nvSpPr>
        <p:spPr/>
        <p:txBody>
          <a:bodyPr>
            <a:normAutofit/>
          </a:bodyPr>
          <a:lstStyle/>
          <a:p>
            <a:r>
              <a:rPr lang="en-US" dirty="0"/>
              <a:t>Active Directory </a:t>
            </a:r>
            <a:r>
              <a:rPr lang="en-US" dirty="0" smtClean="0"/>
              <a:t>Authentication: Credential</a:t>
            </a:r>
            <a:endParaRPr lang="en-US" dirty="0"/>
          </a:p>
        </p:txBody>
      </p:sp>
      <p:sp>
        <p:nvSpPr>
          <p:cNvPr id="7" name="Slide Number Placeholder 6"/>
          <p:cNvSpPr>
            <a:spLocks noGrp="1"/>
          </p:cNvSpPr>
          <p:nvPr>
            <p:ph type="sldNum" sz="quarter" idx="4"/>
          </p:nvPr>
        </p:nvSpPr>
        <p:spPr/>
        <p:txBody>
          <a:bodyPr/>
          <a:lstStyle/>
          <a:p>
            <a:fld id="{59FBCBD5-A728-384D-A41B-B8C6FE40EEBE}" type="slidenum">
              <a:rPr lang="en-US" smtClean="0"/>
              <a:pPr/>
              <a:t>71</a:t>
            </a:fld>
            <a:endParaRPr lang="en-US" dirty="0"/>
          </a:p>
        </p:txBody>
      </p:sp>
      <p:pic>
        <p:nvPicPr>
          <p:cNvPr id="4" name="Picture 3"/>
          <p:cNvPicPr>
            <a:picLocks noChangeAspect="1"/>
          </p:cNvPicPr>
          <p:nvPr/>
        </p:nvPicPr>
        <p:blipFill>
          <a:blip r:embed="rId3"/>
          <a:stretch>
            <a:fillRect/>
          </a:stretch>
        </p:blipFill>
        <p:spPr>
          <a:xfrm>
            <a:off x="475972" y="2360815"/>
            <a:ext cx="14678181" cy="533677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24205320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68" y="1103608"/>
            <a:ext cx="14636570" cy="1599700"/>
          </a:xfrm>
        </p:spPr>
        <p:txBody>
          <a:bodyPr>
            <a:normAutofit/>
          </a:bodyPr>
          <a:lstStyle/>
          <a:p>
            <a:pPr marL="0" indent="0">
              <a:buNone/>
            </a:pPr>
            <a:r>
              <a:rPr lang="en-US" sz="2400" dirty="0" smtClean="0">
                <a:latin typeface="+mj-lt"/>
              </a:rPr>
              <a:t>All Windows Active Directory servers include a tool that can be used to browse the directory tree. This tool is a good way to find and copy the text string that ScienceLogic will use to map to a Attribute and Value when mapping an account to a User Policy.</a:t>
            </a:r>
          </a:p>
        </p:txBody>
      </p:sp>
      <p:sp>
        <p:nvSpPr>
          <p:cNvPr id="3" name="Title 2"/>
          <p:cNvSpPr>
            <a:spLocks noGrp="1"/>
          </p:cNvSpPr>
          <p:nvPr>
            <p:ph type="title"/>
          </p:nvPr>
        </p:nvSpPr>
        <p:spPr/>
        <p:txBody>
          <a:bodyPr/>
          <a:lstStyle/>
          <a:p>
            <a:r>
              <a:rPr lang="en-US" dirty="0" smtClean="0">
                <a:latin typeface="+mj-lt"/>
              </a:rPr>
              <a:t>Active Directory Authentication: Ldp.exe</a:t>
            </a:r>
            <a:endParaRPr lang="en-US" dirty="0">
              <a:latin typeface="+mj-lt"/>
            </a:endParaRPr>
          </a:p>
        </p:txBody>
      </p:sp>
      <p:sp>
        <p:nvSpPr>
          <p:cNvPr id="10" name="Slide Number Placeholder 9"/>
          <p:cNvSpPr>
            <a:spLocks noGrp="1"/>
          </p:cNvSpPr>
          <p:nvPr>
            <p:ph type="sldNum" sz="quarter" idx="4"/>
          </p:nvPr>
        </p:nvSpPr>
        <p:spPr/>
        <p:txBody>
          <a:bodyPr/>
          <a:lstStyle/>
          <a:p>
            <a:fld id="{59FBCBD5-A728-384D-A41B-B8C6FE40EEBE}" type="slidenum">
              <a:rPr lang="en-US" smtClean="0">
                <a:latin typeface="+mj-lt"/>
              </a:rPr>
              <a:pPr/>
              <a:t>72</a:t>
            </a:fld>
            <a:endParaRPr lang="en-US" dirty="0">
              <a:latin typeface="+mj-lt"/>
            </a:endParaRPr>
          </a:p>
        </p:txBody>
      </p:sp>
      <p:grpSp>
        <p:nvGrpSpPr>
          <p:cNvPr id="16" name="Group 15"/>
          <p:cNvGrpSpPr/>
          <p:nvPr/>
        </p:nvGrpSpPr>
        <p:grpSpPr>
          <a:xfrm>
            <a:off x="475970" y="2682241"/>
            <a:ext cx="3852194" cy="4368310"/>
            <a:chOff x="279982" y="2149231"/>
            <a:chExt cx="2372120" cy="2978393"/>
          </a:xfrm>
        </p:grpSpPr>
        <p:pic>
          <p:nvPicPr>
            <p:cNvPr id="6" name="Picture 5"/>
            <p:cNvPicPr>
              <a:picLocks noChangeAspect="1"/>
            </p:cNvPicPr>
            <p:nvPr/>
          </p:nvPicPr>
          <p:blipFill>
            <a:blip r:embed="rId2"/>
            <a:stretch>
              <a:fillRect/>
            </a:stretch>
          </p:blipFill>
          <p:spPr>
            <a:xfrm>
              <a:off x="279982" y="2149231"/>
              <a:ext cx="2372120" cy="2978393"/>
            </a:xfrm>
            <a:prstGeom prst="rect">
              <a:avLst/>
            </a:prstGeom>
          </p:spPr>
        </p:pic>
        <p:sp>
          <p:nvSpPr>
            <p:cNvPr id="7" name="Content Placeholder 1"/>
            <p:cNvSpPr txBox="1">
              <a:spLocks/>
            </p:cNvSpPr>
            <p:nvPr/>
          </p:nvSpPr>
          <p:spPr>
            <a:xfrm>
              <a:off x="417164" y="2826907"/>
              <a:ext cx="2234938" cy="944803"/>
            </a:xfrm>
            <a:prstGeom prst="rect">
              <a:avLst/>
            </a:prstGeom>
          </p:spPr>
          <p:txBody>
            <a:bodyPr vert="horz" lIns="91440" tIns="45720" rIns="91440" bIns="45720" rtlCol="0">
              <a:no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latin typeface="+mj-lt"/>
                </a:rPr>
                <a:t>Use the Start button and search for the term “</a:t>
              </a:r>
              <a:r>
                <a:rPr lang="en-US" sz="2400" dirty="0" err="1" smtClean="0">
                  <a:latin typeface="+mj-lt"/>
                </a:rPr>
                <a:t>ldp</a:t>
              </a:r>
              <a:r>
                <a:rPr lang="en-US" sz="2400" dirty="0" smtClean="0">
                  <a:latin typeface="+mj-lt"/>
                </a:rPr>
                <a:t>”. Click to start the application</a:t>
              </a:r>
              <a:endParaRPr lang="en-US" sz="2400" dirty="0">
                <a:latin typeface="+mj-lt"/>
              </a:endParaRPr>
            </a:p>
          </p:txBody>
        </p:sp>
        <p:cxnSp>
          <p:nvCxnSpPr>
            <p:cNvPr id="9" name="Straight Arrow Connector 8"/>
            <p:cNvCxnSpPr/>
            <p:nvPr/>
          </p:nvCxnSpPr>
          <p:spPr>
            <a:xfrm flipH="1">
              <a:off x="537411" y="4133848"/>
              <a:ext cx="641684" cy="815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681789" y="2470484"/>
              <a:ext cx="352927" cy="2566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253730" y="2682240"/>
            <a:ext cx="4533900" cy="2514600"/>
            <a:chOff x="3088037" y="2149231"/>
            <a:chExt cx="2667000" cy="1714500"/>
          </a:xfrm>
        </p:grpSpPr>
        <p:pic>
          <p:nvPicPr>
            <p:cNvPr id="13" name="Picture 12"/>
            <p:cNvPicPr>
              <a:picLocks noChangeAspect="1"/>
            </p:cNvPicPr>
            <p:nvPr/>
          </p:nvPicPr>
          <p:blipFill>
            <a:blip r:embed="rId3"/>
            <a:stretch>
              <a:fillRect/>
            </a:stretch>
          </p:blipFill>
          <p:spPr>
            <a:xfrm>
              <a:off x="3088037" y="2149231"/>
              <a:ext cx="2667000" cy="1714500"/>
            </a:xfrm>
            <a:prstGeom prst="rect">
              <a:avLst/>
            </a:prstGeom>
          </p:spPr>
        </p:pic>
        <p:sp>
          <p:nvSpPr>
            <p:cNvPr id="14" name="Content Placeholder 1"/>
            <p:cNvSpPr txBox="1">
              <a:spLocks/>
            </p:cNvSpPr>
            <p:nvPr/>
          </p:nvSpPr>
          <p:spPr>
            <a:xfrm>
              <a:off x="4421537" y="2706090"/>
              <a:ext cx="1333500" cy="1036824"/>
            </a:xfrm>
            <a:prstGeom prst="rect">
              <a:avLst/>
            </a:prstGeom>
          </p:spPr>
          <p:txBody>
            <a:bodyPr vert="horz" lIns="91440" tIns="45720" rIns="91440" bIns="45720" rtlCol="0">
              <a:no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latin typeface="+mj-lt"/>
                </a:rPr>
                <a:t>Drop down the “Connection” menu and select “Connect”</a:t>
              </a:r>
            </a:p>
          </p:txBody>
        </p:sp>
      </p:grpSp>
      <p:grpSp>
        <p:nvGrpSpPr>
          <p:cNvPr id="22" name="Group 21"/>
          <p:cNvGrpSpPr/>
          <p:nvPr/>
        </p:nvGrpSpPr>
        <p:grpSpPr>
          <a:xfrm>
            <a:off x="10404956" y="2682240"/>
            <a:ext cx="4388168" cy="2910773"/>
            <a:chOff x="6205537" y="2600325"/>
            <a:chExt cx="2581275" cy="1984618"/>
          </a:xfrm>
        </p:grpSpPr>
        <p:grpSp>
          <p:nvGrpSpPr>
            <p:cNvPr id="21" name="Group 20"/>
            <p:cNvGrpSpPr/>
            <p:nvPr/>
          </p:nvGrpSpPr>
          <p:grpSpPr>
            <a:xfrm>
              <a:off x="6205537" y="2600325"/>
              <a:ext cx="2581275" cy="1984618"/>
              <a:chOff x="6205537" y="2149231"/>
              <a:chExt cx="2581275" cy="1984618"/>
            </a:xfrm>
          </p:grpSpPr>
          <p:pic>
            <p:nvPicPr>
              <p:cNvPr id="17" name="Picture 16"/>
              <p:cNvPicPr>
                <a:picLocks noChangeAspect="1"/>
              </p:cNvPicPr>
              <p:nvPr/>
            </p:nvPicPr>
            <p:blipFill>
              <a:blip r:embed="rId4"/>
              <a:stretch>
                <a:fillRect/>
              </a:stretch>
            </p:blipFill>
            <p:spPr>
              <a:xfrm>
                <a:off x="6205537" y="2149231"/>
                <a:ext cx="2581275" cy="1266825"/>
              </a:xfrm>
              <a:prstGeom prst="rect">
                <a:avLst/>
              </a:prstGeom>
            </p:spPr>
          </p:pic>
          <p:sp>
            <p:nvSpPr>
              <p:cNvPr id="18" name="Content Placeholder 1"/>
              <p:cNvSpPr txBox="1">
                <a:spLocks/>
              </p:cNvSpPr>
              <p:nvPr/>
            </p:nvSpPr>
            <p:spPr>
              <a:xfrm>
                <a:off x="6205537" y="3584420"/>
                <a:ext cx="2581275" cy="549429"/>
              </a:xfrm>
              <a:prstGeom prst="rect">
                <a:avLst/>
              </a:prstGeom>
            </p:spPr>
            <p:txBody>
              <a:bodyPr vert="horz" lIns="91440" tIns="45720" rIns="91440" bIns="45720" rtlCol="0">
                <a:normAutofit fontScale="92500" lnSpcReduction="2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dirty="0">
                    <a:latin typeface="+mj-lt"/>
                  </a:rPr>
                  <a:t>Enter Active Directory server IP or name here.</a:t>
                </a:r>
              </a:p>
            </p:txBody>
          </p:sp>
        </p:grpSp>
        <p:cxnSp>
          <p:nvCxnSpPr>
            <p:cNvPr id="20" name="Straight Arrow Connector 19"/>
            <p:cNvCxnSpPr/>
            <p:nvPr/>
          </p:nvCxnSpPr>
          <p:spPr>
            <a:xfrm flipH="1" flipV="1">
              <a:off x="7496174" y="3051420"/>
              <a:ext cx="255444" cy="984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5" name="Picture 4"/>
          <p:cNvPicPr>
            <a:picLocks noChangeAspect="1"/>
          </p:cNvPicPr>
          <p:nvPr/>
        </p:nvPicPr>
        <p:blipFill>
          <a:blip r:embed="rId5"/>
          <a:stretch>
            <a:fillRect/>
          </a:stretch>
        </p:blipFill>
        <p:spPr>
          <a:xfrm>
            <a:off x="5517863" y="6492057"/>
            <a:ext cx="3238500" cy="2025650"/>
          </a:xfrm>
          <a:prstGeom prst="rect">
            <a:avLst/>
          </a:prstGeom>
        </p:spPr>
      </p:pic>
      <p:pic>
        <p:nvPicPr>
          <p:cNvPr id="8" name="Picture 7"/>
          <p:cNvPicPr>
            <a:picLocks noChangeAspect="1"/>
          </p:cNvPicPr>
          <p:nvPr/>
        </p:nvPicPr>
        <p:blipFill>
          <a:blip r:embed="rId6"/>
          <a:stretch>
            <a:fillRect/>
          </a:stretch>
        </p:blipFill>
        <p:spPr>
          <a:xfrm>
            <a:off x="9664920" y="6492057"/>
            <a:ext cx="4792980" cy="2332990"/>
          </a:xfrm>
          <a:prstGeom prst="rect">
            <a:avLst/>
          </a:prstGeom>
        </p:spPr>
      </p:pic>
      <p:sp>
        <p:nvSpPr>
          <p:cNvPr id="23" name="Content Placeholder 1"/>
          <p:cNvSpPr txBox="1">
            <a:spLocks/>
          </p:cNvSpPr>
          <p:nvPr/>
        </p:nvSpPr>
        <p:spPr>
          <a:xfrm>
            <a:off x="1701617" y="7711878"/>
            <a:ext cx="3552113" cy="805829"/>
          </a:xfrm>
          <a:prstGeom prst="rect">
            <a:avLst/>
          </a:prstGeom>
        </p:spPr>
        <p:txBody>
          <a:bodyPr vert="horz" lIns="146304" tIns="73152" rIns="146304" bIns="73152" rtlCol="0">
            <a:no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latin typeface="+mj-lt"/>
              </a:rPr>
              <a:t>Once connected, enter the user/</a:t>
            </a:r>
            <a:r>
              <a:rPr lang="en-US" sz="2400" dirty="0" err="1">
                <a:latin typeface="+mj-lt"/>
              </a:rPr>
              <a:t>pwd</a:t>
            </a:r>
            <a:r>
              <a:rPr lang="en-US" sz="2400" dirty="0">
                <a:latin typeface="+mj-lt"/>
              </a:rPr>
              <a:t> into the Bind dialog</a:t>
            </a:r>
          </a:p>
        </p:txBody>
      </p:sp>
      <p:sp>
        <p:nvSpPr>
          <p:cNvPr id="24" name="TextBox 23"/>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Tree>
    <p:extLst>
      <p:ext uri="{BB962C8B-B14F-4D97-AF65-F5344CB8AC3E}">
        <p14:creationId xmlns:p14="http://schemas.microsoft.com/office/powerpoint/2010/main" val="17074732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2" y="3524435"/>
            <a:ext cx="7523124" cy="582746"/>
          </a:xfrm>
        </p:spPr>
        <p:txBody>
          <a:bodyPr>
            <a:normAutofit fontScale="92500" lnSpcReduction="20000"/>
          </a:bodyPr>
          <a:lstStyle/>
          <a:p>
            <a:pPr marL="0" indent="0">
              <a:buNone/>
            </a:pPr>
            <a:r>
              <a:rPr lang="en-US" dirty="0" smtClean="0">
                <a:latin typeface="+mj-lt"/>
              </a:rPr>
              <a:t>Use the “View” menu and select “Tree”</a:t>
            </a:r>
            <a:endParaRPr lang="en-US" dirty="0">
              <a:latin typeface="+mj-lt"/>
            </a:endParaRPr>
          </a:p>
        </p:txBody>
      </p:sp>
      <p:sp>
        <p:nvSpPr>
          <p:cNvPr id="3" name="Title 2"/>
          <p:cNvSpPr>
            <a:spLocks noGrp="1"/>
          </p:cNvSpPr>
          <p:nvPr>
            <p:ph type="title"/>
          </p:nvPr>
        </p:nvSpPr>
        <p:spPr/>
        <p:txBody>
          <a:bodyPr/>
          <a:lstStyle/>
          <a:p>
            <a:r>
              <a:rPr lang="en-US" dirty="0" smtClean="0">
                <a:latin typeface="+mj-lt"/>
              </a:rPr>
              <a:t>Active Directory Authentication: </a:t>
            </a:r>
            <a:r>
              <a:rPr lang="en-US" dirty="0" err="1" smtClean="0">
                <a:latin typeface="+mj-lt"/>
              </a:rPr>
              <a:t>Ldp</a:t>
            </a:r>
            <a:r>
              <a:rPr lang="en-US" dirty="0" smtClean="0">
                <a:latin typeface="+mj-lt"/>
              </a:rPr>
              <a:t> browser</a:t>
            </a:r>
            <a:endParaRPr lang="en-US" dirty="0">
              <a:latin typeface="+mj-lt"/>
            </a:endParaRPr>
          </a:p>
        </p:txBody>
      </p:sp>
      <p:sp>
        <p:nvSpPr>
          <p:cNvPr id="10" name="Slide Number Placeholder 9"/>
          <p:cNvSpPr>
            <a:spLocks noGrp="1"/>
          </p:cNvSpPr>
          <p:nvPr>
            <p:ph type="sldNum" sz="quarter" idx="4"/>
          </p:nvPr>
        </p:nvSpPr>
        <p:spPr/>
        <p:txBody>
          <a:bodyPr/>
          <a:lstStyle/>
          <a:p>
            <a:fld id="{59FBCBD5-A728-384D-A41B-B8C6FE40EEBE}" type="slidenum">
              <a:rPr lang="en-US" smtClean="0">
                <a:latin typeface="+mj-lt"/>
              </a:rPr>
              <a:pPr/>
              <a:t>73</a:t>
            </a:fld>
            <a:endParaRPr lang="en-US" dirty="0">
              <a:latin typeface="+mj-lt"/>
            </a:endParaRPr>
          </a:p>
        </p:txBody>
      </p:sp>
      <p:pic>
        <p:nvPicPr>
          <p:cNvPr id="5" name="Picture 4"/>
          <p:cNvPicPr>
            <a:picLocks noChangeAspect="1"/>
          </p:cNvPicPr>
          <p:nvPr/>
        </p:nvPicPr>
        <p:blipFill>
          <a:blip r:embed="rId2"/>
          <a:stretch>
            <a:fillRect/>
          </a:stretch>
        </p:blipFill>
        <p:spPr>
          <a:xfrm>
            <a:off x="475973" y="1458871"/>
            <a:ext cx="7945786" cy="2036590"/>
          </a:xfrm>
          <a:prstGeom prst="rect">
            <a:avLst/>
          </a:prstGeom>
        </p:spPr>
      </p:pic>
      <p:pic>
        <p:nvPicPr>
          <p:cNvPr id="6" name="Picture 5"/>
          <p:cNvPicPr>
            <a:picLocks noChangeAspect="1"/>
          </p:cNvPicPr>
          <p:nvPr/>
        </p:nvPicPr>
        <p:blipFill>
          <a:blip r:embed="rId3"/>
          <a:stretch>
            <a:fillRect/>
          </a:stretch>
        </p:blipFill>
        <p:spPr>
          <a:xfrm>
            <a:off x="9424036" y="1912641"/>
            <a:ext cx="5151406" cy="1129050"/>
          </a:xfrm>
          <a:prstGeom prst="rect">
            <a:avLst/>
          </a:prstGeom>
        </p:spPr>
      </p:pic>
      <p:sp>
        <p:nvSpPr>
          <p:cNvPr id="7" name="Content Placeholder 1"/>
          <p:cNvSpPr txBox="1">
            <a:spLocks/>
          </p:cNvSpPr>
          <p:nvPr/>
        </p:nvSpPr>
        <p:spPr>
          <a:xfrm>
            <a:off x="12322492" y="3324860"/>
            <a:ext cx="2465160" cy="544427"/>
          </a:xfrm>
          <a:prstGeom prst="rect">
            <a:avLst/>
          </a:prstGeom>
        </p:spPr>
        <p:txBody>
          <a:bodyPr vert="horz" lIns="146304" tIns="73152" rIns="146304" bIns="73152" rtlCol="0">
            <a:normAutofit lnSpcReduction="1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latin typeface="+mj-lt"/>
              </a:rPr>
              <a:t>Select “OK”</a:t>
            </a:r>
            <a:endParaRPr lang="en-US" dirty="0">
              <a:latin typeface="+mj-lt"/>
            </a:endParaRPr>
          </a:p>
        </p:txBody>
      </p:sp>
      <p:cxnSp>
        <p:nvCxnSpPr>
          <p:cNvPr id="9" name="Straight Arrow Connector 8"/>
          <p:cNvCxnSpPr/>
          <p:nvPr/>
        </p:nvCxnSpPr>
        <p:spPr>
          <a:xfrm flipV="1">
            <a:off x="13277851" y="2794001"/>
            <a:ext cx="372428" cy="6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Content Placeholder 1"/>
          <p:cNvSpPr txBox="1">
            <a:spLocks/>
          </p:cNvSpPr>
          <p:nvPr/>
        </p:nvSpPr>
        <p:spPr>
          <a:xfrm>
            <a:off x="475970" y="5176065"/>
            <a:ext cx="2765851" cy="3375008"/>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latin typeface="+mj-lt"/>
              </a:rPr>
              <a:t>Navigate to a User Account to get Attribute name and value</a:t>
            </a:r>
            <a:endParaRPr lang="en-US" dirty="0">
              <a:latin typeface="+mj-lt"/>
            </a:endParaRPr>
          </a:p>
        </p:txBody>
      </p:sp>
      <p:pic>
        <p:nvPicPr>
          <p:cNvPr id="8" name="Picture 7"/>
          <p:cNvPicPr>
            <a:picLocks noChangeAspect="1"/>
          </p:cNvPicPr>
          <p:nvPr/>
        </p:nvPicPr>
        <p:blipFill>
          <a:blip r:embed="rId4"/>
          <a:stretch>
            <a:fillRect/>
          </a:stretch>
        </p:blipFill>
        <p:spPr>
          <a:xfrm>
            <a:off x="3364579" y="4699891"/>
            <a:ext cx="11423074" cy="3851182"/>
          </a:xfrm>
          <a:prstGeom prst="rect">
            <a:avLst/>
          </a:prstGeom>
        </p:spPr>
      </p:pic>
      <p:sp>
        <p:nvSpPr>
          <p:cNvPr id="12" name="TextBox 11"/>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latin typeface="+mj-lt"/>
              </a:rPr>
              <a:t>Account Administration</a:t>
            </a:r>
            <a:endParaRPr lang="en-US" sz="1900" dirty="0">
              <a:solidFill>
                <a:prstClr val="white"/>
              </a:solidFill>
              <a:latin typeface="+mj-lt"/>
            </a:endParaRPr>
          </a:p>
        </p:txBody>
      </p:sp>
    </p:spTree>
    <p:extLst>
      <p:ext uri="{BB962C8B-B14F-4D97-AF65-F5344CB8AC3E}">
        <p14:creationId xmlns:p14="http://schemas.microsoft.com/office/powerpoint/2010/main" val="21994103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3" y="1085041"/>
            <a:ext cx="14291592" cy="1567553"/>
          </a:xfrm>
        </p:spPr>
        <p:txBody>
          <a:bodyPr>
            <a:normAutofit fontScale="92500"/>
          </a:bodyPr>
          <a:lstStyle/>
          <a:p>
            <a:pPr marL="0" indent="0">
              <a:buNone/>
            </a:pPr>
            <a:r>
              <a:rPr lang="en-US" dirty="0" smtClean="0">
                <a:solidFill>
                  <a:schemeClr val="accent1"/>
                </a:solidFill>
              </a:rPr>
              <a:t>System&gt;Settings&gt;LDAP/AD Authentication</a:t>
            </a:r>
          </a:p>
          <a:p>
            <a:pPr marL="0" indent="0">
              <a:buNone/>
            </a:pPr>
            <a:r>
              <a:rPr lang="en-US" sz="3500" dirty="0"/>
              <a:t>Once the Credential has been created, EM7 needs to be configured to use it.</a:t>
            </a:r>
          </a:p>
          <a:p>
            <a:pPr marL="0" indent="0">
              <a:buNone/>
            </a:pPr>
            <a:endParaRPr lang="en-US" dirty="0" smtClean="0">
              <a:solidFill>
                <a:schemeClr val="accent1"/>
              </a:solidFill>
            </a:endParaRPr>
          </a:p>
        </p:txBody>
      </p:sp>
      <p:sp>
        <p:nvSpPr>
          <p:cNvPr id="3" name="Title 2"/>
          <p:cNvSpPr>
            <a:spLocks noGrp="1"/>
          </p:cNvSpPr>
          <p:nvPr>
            <p:ph type="title"/>
          </p:nvPr>
        </p:nvSpPr>
        <p:spPr/>
        <p:txBody>
          <a:bodyPr/>
          <a:lstStyle/>
          <a:p>
            <a:r>
              <a:rPr lang="en-US" dirty="0"/>
              <a:t>Active Directory </a:t>
            </a:r>
            <a:r>
              <a:rPr lang="en-US" dirty="0" smtClean="0"/>
              <a:t>Authentication: Settings</a:t>
            </a:r>
            <a:endParaRPr lang="en-US" dirty="0"/>
          </a:p>
        </p:txBody>
      </p:sp>
      <p:sp>
        <p:nvSpPr>
          <p:cNvPr id="7" name="Slide Number Placeholder 6"/>
          <p:cNvSpPr>
            <a:spLocks noGrp="1"/>
          </p:cNvSpPr>
          <p:nvPr>
            <p:ph type="sldNum" sz="quarter" idx="4"/>
          </p:nvPr>
        </p:nvSpPr>
        <p:spPr/>
        <p:txBody>
          <a:bodyPr/>
          <a:lstStyle/>
          <a:p>
            <a:fld id="{59FBCBD5-A728-384D-A41B-B8C6FE40EEBE}" type="slidenum">
              <a:rPr lang="en-US" smtClean="0"/>
              <a:pPr/>
              <a:t>74</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62533099"/>
              </p:ext>
            </p:extLst>
          </p:nvPr>
        </p:nvGraphicFramePr>
        <p:xfrm>
          <a:off x="641182" y="2652595"/>
          <a:ext cx="14192084" cy="6394928"/>
        </p:xfrm>
        <a:graphic>
          <a:graphicData uri="http://schemas.openxmlformats.org/drawingml/2006/table">
            <a:tbl>
              <a:tblPr firstRow="1" bandRow="1">
                <a:tableStyleId>{BC89EF96-8CEA-46FF-86C4-4CE0E7609802}</a:tableStyleId>
              </a:tblPr>
              <a:tblGrid>
                <a:gridCol w="3548021"/>
                <a:gridCol w="3548021"/>
                <a:gridCol w="3548021"/>
                <a:gridCol w="3548021"/>
              </a:tblGrid>
              <a:tr h="691162">
                <a:tc>
                  <a:txBody>
                    <a:bodyPr/>
                    <a:lstStyle/>
                    <a:p>
                      <a:r>
                        <a:rPr lang="en-US" sz="2400" dirty="0" smtClean="0">
                          <a:solidFill>
                            <a:schemeClr val="bg1"/>
                          </a:solidFill>
                        </a:rPr>
                        <a:t>EM7 Field</a:t>
                      </a:r>
                      <a:endParaRPr lang="en-US" sz="2400" dirty="0">
                        <a:solidFill>
                          <a:schemeClr val="bg1"/>
                        </a:solidFill>
                      </a:endParaRPr>
                    </a:p>
                  </a:txBody>
                  <a:tcPr marL="155448" marR="155448" marT="67056" marB="67056">
                    <a:solidFill>
                      <a:schemeClr val="accent1"/>
                    </a:solidFill>
                  </a:tcPr>
                </a:tc>
                <a:tc>
                  <a:txBody>
                    <a:bodyPr/>
                    <a:lstStyle/>
                    <a:p>
                      <a:r>
                        <a:rPr lang="en-US" sz="2400" dirty="0" smtClean="0">
                          <a:solidFill>
                            <a:schemeClr val="bg1"/>
                          </a:solidFill>
                        </a:rPr>
                        <a:t>AD Attribute</a:t>
                      </a:r>
                      <a:endParaRPr lang="en-US" sz="2400" dirty="0">
                        <a:solidFill>
                          <a:schemeClr val="bg1"/>
                        </a:solidFill>
                      </a:endParaRPr>
                    </a:p>
                  </a:txBody>
                  <a:tcPr marL="155448" marR="155448" marT="67056" marB="67056">
                    <a:solidFill>
                      <a:schemeClr val="accent1"/>
                    </a:solidFill>
                  </a:tcPr>
                </a:tc>
                <a:tc>
                  <a:txBody>
                    <a:bodyPr/>
                    <a:lstStyle/>
                    <a:p>
                      <a:r>
                        <a:rPr lang="en-US" sz="2400" dirty="0" smtClean="0">
                          <a:solidFill>
                            <a:schemeClr val="bg1"/>
                          </a:solidFill>
                        </a:rPr>
                        <a:t>EM7 Field</a:t>
                      </a:r>
                      <a:endParaRPr lang="en-US" sz="2400" dirty="0">
                        <a:solidFill>
                          <a:schemeClr val="bg1"/>
                        </a:solidFill>
                      </a:endParaRPr>
                    </a:p>
                  </a:txBody>
                  <a:tcPr marL="155448" marR="155448" marT="67056" marB="67056">
                    <a:solidFill>
                      <a:schemeClr val="accent1"/>
                    </a:solidFill>
                  </a:tcPr>
                </a:tc>
                <a:tc>
                  <a:txBody>
                    <a:bodyPr/>
                    <a:lstStyle/>
                    <a:p>
                      <a:r>
                        <a:rPr lang="en-US" sz="2400" dirty="0" smtClean="0">
                          <a:solidFill>
                            <a:schemeClr val="bg1"/>
                          </a:solidFill>
                        </a:rPr>
                        <a:t>AD Attribute</a:t>
                      </a:r>
                      <a:endParaRPr lang="en-US" sz="2400" dirty="0">
                        <a:solidFill>
                          <a:schemeClr val="bg1"/>
                        </a:solidFill>
                      </a:endParaRPr>
                    </a:p>
                  </a:txBody>
                  <a:tcPr marL="155448" marR="155448" marT="67056" marB="67056">
                    <a:solidFill>
                      <a:schemeClr val="accent1"/>
                    </a:solidFill>
                  </a:tcPr>
                </a:tc>
              </a:tr>
              <a:tr h="691162">
                <a:tc>
                  <a:txBody>
                    <a:bodyPr/>
                    <a:lstStyle/>
                    <a:p>
                      <a:r>
                        <a:rPr lang="en-US" sz="2400" dirty="0" smtClean="0">
                          <a:solidFill>
                            <a:schemeClr val="bg2">
                              <a:lumMod val="10000"/>
                            </a:schemeClr>
                          </a:solidFill>
                        </a:rPr>
                        <a:t>First Name</a:t>
                      </a:r>
                      <a:endParaRPr lang="en-US" sz="2400" dirty="0">
                        <a:solidFill>
                          <a:schemeClr val="bg2">
                            <a:lumMod val="10000"/>
                          </a:schemeClr>
                        </a:solidFill>
                      </a:endParaRPr>
                    </a:p>
                  </a:txBody>
                  <a:tcPr marL="155448" marR="155448" marT="67056" marB="67056"/>
                </a:tc>
                <a:tc>
                  <a:txBody>
                    <a:bodyPr/>
                    <a:lstStyle/>
                    <a:p>
                      <a:r>
                        <a:rPr lang="en-US" sz="2400" dirty="0" err="1" smtClean="0">
                          <a:solidFill>
                            <a:schemeClr val="bg2">
                              <a:lumMod val="10000"/>
                            </a:schemeClr>
                          </a:solidFill>
                        </a:rPr>
                        <a:t>givenname</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Primary Email</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mail</a:t>
                      </a:r>
                      <a:endParaRPr lang="en-US" sz="2400" dirty="0">
                        <a:solidFill>
                          <a:schemeClr val="bg2">
                            <a:lumMod val="10000"/>
                          </a:schemeClr>
                        </a:solidFill>
                      </a:endParaRPr>
                    </a:p>
                  </a:txBody>
                  <a:tcPr marL="155448" marR="155448" marT="67056" marB="67056"/>
                </a:tc>
              </a:tr>
              <a:tr h="691162">
                <a:tc>
                  <a:txBody>
                    <a:bodyPr/>
                    <a:lstStyle/>
                    <a:p>
                      <a:r>
                        <a:rPr lang="en-US" sz="2400" dirty="0" smtClean="0">
                          <a:solidFill>
                            <a:schemeClr val="bg2">
                              <a:lumMod val="10000"/>
                            </a:schemeClr>
                          </a:solidFill>
                        </a:rPr>
                        <a:t>Last Name</a:t>
                      </a:r>
                      <a:endParaRPr lang="en-US" sz="2400" dirty="0">
                        <a:solidFill>
                          <a:schemeClr val="bg2">
                            <a:lumMod val="10000"/>
                          </a:schemeClr>
                        </a:solidFill>
                      </a:endParaRPr>
                    </a:p>
                  </a:txBody>
                  <a:tcPr marL="155448" marR="155448" marT="67056" marB="67056"/>
                </a:tc>
                <a:tc>
                  <a:txBody>
                    <a:bodyPr/>
                    <a:lstStyle/>
                    <a:p>
                      <a:r>
                        <a:rPr lang="en-US" sz="2400" dirty="0" err="1" smtClean="0">
                          <a:solidFill>
                            <a:schemeClr val="bg2">
                              <a:lumMod val="10000"/>
                            </a:schemeClr>
                          </a:solidFill>
                        </a:rPr>
                        <a:t>sn</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Secondary Email</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blank</a:t>
                      </a:r>
                      <a:endParaRPr lang="en-US" sz="2400" dirty="0">
                        <a:solidFill>
                          <a:schemeClr val="bg2">
                            <a:lumMod val="10000"/>
                          </a:schemeClr>
                        </a:solidFill>
                      </a:endParaRPr>
                    </a:p>
                  </a:txBody>
                  <a:tcPr marL="155448" marR="155448" marT="67056" marB="67056"/>
                </a:tc>
              </a:tr>
              <a:tr h="691162">
                <a:tc>
                  <a:txBody>
                    <a:bodyPr/>
                    <a:lstStyle/>
                    <a:p>
                      <a:r>
                        <a:rPr lang="en-US" sz="2400" dirty="0" smtClean="0">
                          <a:solidFill>
                            <a:schemeClr val="bg2">
                              <a:lumMod val="10000"/>
                            </a:schemeClr>
                          </a:solidFill>
                        </a:rPr>
                        <a:t>Title</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blank</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Street</a:t>
                      </a:r>
                      <a:r>
                        <a:rPr lang="en-US" sz="2400" baseline="0" dirty="0" smtClean="0">
                          <a:solidFill>
                            <a:schemeClr val="bg2">
                              <a:lumMod val="10000"/>
                            </a:schemeClr>
                          </a:solidFill>
                        </a:rPr>
                        <a:t> Address</a:t>
                      </a:r>
                      <a:endParaRPr lang="en-US" sz="2400" dirty="0">
                        <a:solidFill>
                          <a:schemeClr val="bg2">
                            <a:lumMod val="10000"/>
                          </a:schemeClr>
                        </a:solidFill>
                      </a:endParaRPr>
                    </a:p>
                  </a:txBody>
                  <a:tcPr marL="155448" marR="155448" marT="67056" marB="67056"/>
                </a:tc>
                <a:tc>
                  <a:txBody>
                    <a:bodyPr/>
                    <a:lstStyle/>
                    <a:p>
                      <a:r>
                        <a:rPr lang="en-US" sz="2400" dirty="0" err="1" smtClean="0">
                          <a:solidFill>
                            <a:schemeClr val="bg2">
                              <a:lumMod val="10000"/>
                            </a:schemeClr>
                          </a:solidFill>
                        </a:rPr>
                        <a:t>streetaddress</a:t>
                      </a:r>
                      <a:endParaRPr lang="en-US" sz="2400" dirty="0">
                        <a:solidFill>
                          <a:schemeClr val="bg2">
                            <a:lumMod val="10000"/>
                          </a:schemeClr>
                        </a:solidFill>
                      </a:endParaRPr>
                    </a:p>
                  </a:txBody>
                  <a:tcPr marL="155448" marR="155448" marT="67056" marB="67056"/>
                </a:tc>
              </a:tr>
              <a:tr h="691162">
                <a:tc>
                  <a:txBody>
                    <a:bodyPr/>
                    <a:lstStyle/>
                    <a:p>
                      <a:r>
                        <a:rPr lang="en-US" sz="2400" dirty="0" smtClean="0">
                          <a:solidFill>
                            <a:schemeClr val="bg2">
                              <a:lumMod val="10000"/>
                            </a:schemeClr>
                          </a:solidFill>
                        </a:rPr>
                        <a:t>Department</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department</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Suite/Building</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blank</a:t>
                      </a:r>
                      <a:endParaRPr lang="en-US" sz="2400" dirty="0">
                        <a:solidFill>
                          <a:schemeClr val="bg2">
                            <a:lumMod val="10000"/>
                          </a:schemeClr>
                        </a:solidFill>
                      </a:endParaRPr>
                    </a:p>
                  </a:txBody>
                  <a:tcPr marL="155448" marR="155448" marT="67056" marB="67056"/>
                </a:tc>
              </a:tr>
              <a:tr h="691162">
                <a:tc>
                  <a:txBody>
                    <a:bodyPr/>
                    <a:lstStyle/>
                    <a:p>
                      <a:r>
                        <a:rPr lang="en-US" sz="2400" dirty="0" smtClean="0">
                          <a:solidFill>
                            <a:schemeClr val="bg2">
                              <a:lumMod val="10000"/>
                            </a:schemeClr>
                          </a:solidFill>
                        </a:rPr>
                        <a:t>Phone</a:t>
                      </a:r>
                      <a:endParaRPr lang="en-US" sz="2400" dirty="0">
                        <a:solidFill>
                          <a:schemeClr val="bg2">
                            <a:lumMod val="10000"/>
                          </a:schemeClr>
                        </a:solidFill>
                      </a:endParaRPr>
                    </a:p>
                  </a:txBody>
                  <a:tcPr marL="155448" marR="155448" marT="67056" marB="67056"/>
                </a:tc>
                <a:tc>
                  <a:txBody>
                    <a:bodyPr/>
                    <a:lstStyle/>
                    <a:p>
                      <a:r>
                        <a:rPr lang="en-US" sz="2400" dirty="0" err="1" smtClean="0">
                          <a:solidFill>
                            <a:schemeClr val="bg2">
                              <a:lumMod val="10000"/>
                            </a:schemeClr>
                          </a:solidFill>
                        </a:rPr>
                        <a:t>telephonenumber</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City</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l</a:t>
                      </a:r>
                      <a:endParaRPr lang="en-US" sz="2400" dirty="0">
                        <a:solidFill>
                          <a:schemeClr val="bg2">
                            <a:lumMod val="10000"/>
                          </a:schemeClr>
                        </a:solidFill>
                      </a:endParaRPr>
                    </a:p>
                  </a:txBody>
                  <a:tcPr marL="155448" marR="155448" marT="67056" marB="67056"/>
                </a:tc>
              </a:tr>
              <a:tr h="762608">
                <a:tc>
                  <a:txBody>
                    <a:bodyPr/>
                    <a:lstStyle/>
                    <a:p>
                      <a:r>
                        <a:rPr lang="en-US" sz="2400" dirty="0" smtClean="0">
                          <a:solidFill>
                            <a:schemeClr val="bg2">
                              <a:lumMod val="10000"/>
                            </a:schemeClr>
                          </a:solidFill>
                        </a:rPr>
                        <a:t>Fax</a:t>
                      </a:r>
                      <a:endParaRPr lang="en-US" sz="2400" dirty="0">
                        <a:solidFill>
                          <a:schemeClr val="bg2">
                            <a:lumMod val="10000"/>
                          </a:schemeClr>
                        </a:solidFill>
                      </a:endParaRPr>
                    </a:p>
                  </a:txBody>
                  <a:tcPr marL="155448" marR="155448" marT="67056" marB="67056"/>
                </a:tc>
                <a:tc>
                  <a:txBody>
                    <a:bodyPr/>
                    <a:lstStyle/>
                    <a:p>
                      <a:r>
                        <a:rPr lang="en-US" sz="2400" dirty="0" err="1" smtClean="0">
                          <a:solidFill>
                            <a:schemeClr val="bg2">
                              <a:lumMod val="10000"/>
                            </a:schemeClr>
                          </a:solidFill>
                        </a:rPr>
                        <a:t>facsimiletelephonenumber</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State</a:t>
                      </a:r>
                      <a:endParaRPr lang="en-US" sz="2400" dirty="0">
                        <a:solidFill>
                          <a:schemeClr val="bg2">
                            <a:lumMod val="10000"/>
                          </a:schemeClr>
                        </a:solidFill>
                      </a:endParaRPr>
                    </a:p>
                  </a:txBody>
                  <a:tcPr marL="155448" marR="155448" marT="67056" marB="67056"/>
                </a:tc>
                <a:tc>
                  <a:txBody>
                    <a:bodyPr/>
                    <a:lstStyle/>
                    <a:p>
                      <a:r>
                        <a:rPr lang="en-US" sz="2400" dirty="0" err="1" smtClean="0">
                          <a:solidFill>
                            <a:schemeClr val="bg2">
                              <a:lumMod val="10000"/>
                            </a:schemeClr>
                          </a:solidFill>
                        </a:rPr>
                        <a:t>st</a:t>
                      </a:r>
                      <a:endParaRPr lang="en-US" sz="2400" dirty="0">
                        <a:solidFill>
                          <a:schemeClr val="bg2">
                            <a:lumMod val="10000"/>
                          </a:schemeClr>
                        </a:solidFill>
                      </a:endParaRPr>
                    </a:p>
                  </a:txBody>
                  <a:tcPr marL="155448" marR="155448" marT="67056" marB="67056"/>
                </a:tc>
              </a:tr>
              <a:tr h="691162">
                <a:tc>
                  <a:txBody>
                    <a:bodyPr/>
                    <a:lstStyle/>
                    <a:p>
                      <a:r>
                        <a:rPr lang="en-US" sz="2400" dirty="0" smtClean="0">
                          <a:solidFill>
                            <a:schemeClr val="bg2">
                              <a:lumMod val="10000"/>
                            </a:schemeClr>
                          </a:solidFill>
                        </a:rPr>
                        <a:t>Mobile</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mobile</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Postal</a:t>
                      </a:r>
                      <a:r>
                        <a:rPr lang="en-US" sz="2400" baseline="0" dirty="0" smtClean="0">
                          <a:solidFill>
                            <a:schemeClr val="bg2">
                              <a:lumMod val="10000"/>
                            </a:schemeClr>
                          </a:solidFill>
                        </a:rPr>
                        <a:t> Code</a:t>
                      </a:r>
                      <a:endParaRPr lang="en-US" sz="2400" dirty="0">
                        <a:solidFill>
                          <a:schemeClr val="bg2">
                            <a:lumMod val="10000"/>
                          </a:schemeClr>
                        </a:solidFill>
                      </a:endParaRPr>
                    </a:p>
                  </a:txBody>
                  <a:tcPr marL="155448" marR="155448" marT="67056" marB="67056"/>
                </a:tc>
                <a:tc>
                  <a:txBody>
                    <a:bodyPr/>
                    <a:lstStyle/>
                    <a:p>
                      <a:r>
                        <a:rPr lang="en-US" sz="2400" dirty="0" err="1" smtClean="0">
                          <a:solidFill>
                            <a:schemeClr val="bg2">
                              <a:lumMod val="10000"/>
                            </a:schemeClr>
                          </a:solidFill>
                        </a:rPr>
                        <a:t>postalcode</a:t>
                      </a:r>
                      <a:endParaRPr lang="en-US" sz="2400" dirty="0">
                        <a:solidFill>
                          <a:schemeClr val="bg2">
                            <a:lumMod val="10000"/>
                          </a:schemeClr>
                        </a:solidFill>
                      </a:endParaRPr>
                    </a:p>
                  </a:txBody>
                  <a:tcPr marL="155448" marR="155448" marT="67056" marB="67056"/>
                </a:tc>
              </a:tr>
              <a:tr h="691162">
                <a:tc>
                  <a:txBody>
                    <a:bodyPr/>
                    <a:lstStyle/>
                    <a:p>
                      <a:r>
                        <a:rPr lang="en-US" sz="2400" dirty="0" smtClean="0">
                          <a:solidFill>
                            <a:schemeClr val="bg2">
                              <a:lumMod val="10000"/>
                            </a:schemeClr>
                          </a:solidFill>
                        </a:rPr>
                        <a:t>Pager</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pager</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Country</a:t>
                      </a:r>
                      <a:endParaRPr lang="en-US" sz="2400" dirty="0">
                        <a:solidFill>
                          <a:schemeClr val="bg2">
                            <a:lumMod val="10000"/>
                          </a:schemeClr>
                        </a:solidFill>
                      </a:endParaRPr>
                    </a:p>
                  </a:txBody>
                  <a:tcPr marL="155448" marR="155448" marT="67056" marB="67056"/>
                </a:tc>
                <a:tc>
                  <a:txBody>
                    <a:bodyPr/>
                    <a:lstStyle/>
                    <a:p>
                      <a:r>
                        <a:rPr lang="en-US" sz="2400" dirty="0" smtClean="0">
                          <a:solidFill>
                            <a:schemeClr val="bg2">
                              <a:lumMod val="10000"/>
                            </a:schemeClr>
                          </a:solidFill>
                        </a:rPr>
                        <a:t>c</a:t>
                      </a:r>
                      <a:endParaRPr lang="en-US" sz="2400" dirty="0">
                        <a:solidFill>
                          <a:schemeClr val="bg2">
                            <a:lumMod val="10000"/>
                          </a:schemeClr>
                        </a:solidFill>
                      </a:endParaRPr>
                    </a:p>
                  </a:txBody>
                  <a:tcPr marL="155448" marR="155448" marT="67056" marB="67056"/>
                </a:tc>
              </a:tr>
            </a:tbl>
          </a:graphicData>
        </a:graphic>
      </p:graphicFrame>
      <p:sp>
        <p:nvSpPr>
          <p:cNvPr id="6" name="TextBox 5"/>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9377133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69" y="1085045"/>
            <a:ext cx="14291592" cy="1774533"/>
          </a:xfrm>
        </p:spPr>
        <p:txBody>
          <a:bodyPr>
            <a:normAutofit/>
          </a:bodyPr>
          <a:lstStyle/>
          <a:p>
            <a:pPr marL="0" indent="0">
              <a:buNone/>
            </a:pPr>
            <a:r>
              <a:rPr lang="en-US" dirty="0">
                <a:solidFill>
                  <a:schemeClr val="accent1"/>
                </a:solidFill>
              </a:rPr>
              <a:t>System&gt;Settings&gt;LDAP/AD Authentication</a:t>
            </a:r>
          </a:p>
          <a:p>
            <a:pPr marL="0" indent="0">
              <a:buNone/>
            </a:pPr>
            <a:r>
              <a:rPr lang="en-US" sz="2800" dirty="0" smtClean="0"/>
              <a:t>When ScienceLogic creates a new user account it will need to put it into a User Policy. This is configured in the “Importing Users – Policy Alignment” section of the page.</a:t>
            </a:r>
          </a:p>
        </p:txBody>
      </p:sp>
      <p:sp>
        <p:nvSpPr>
          <p:cNvPr id="3" name="Title 2"/>
          <p:cNvSpPr>
            <a:spLocks noGrp="1"/>
          </p:cNvSpPr>
          <p:nvPr>
            <p:ph type="title"/>
          </p:nvPr>
        </p:nvSpPr>
        <p:spPr>
          <a:xfrm>
            <a:off x="475971" y="11675"/>
            <a:ext cx="13952230" cy="1073370"/>
          </a:xfrm>
        </p:spPr>
        <p:txBody>
          <a:bodyPr>
            <a:noAutofit/>
          </a:bodyPr>
          <a:lstStyle/>
          <a:p>
            <a:r>
              <a:rPr lang="en-US" sz="3200" dirty="0"/>
              <a:t>Active Directory Authentication: Importing Users – Policy Alignment</a:t>
            </a:r>
          </a:p>
        </p:txBody>
      </p:sp>
      <p:sp>
        <p:nvSpPr>
          <p:cNvPr id="4" name="Slide Number Placeholder 3"/>
          <p:cNvSpPr>
            <a:spLocks noGrp="1"/>
          </p:cNvSpPr>
          <p:nvPr>
            <p:ph type="sldNum" sz="quarter" idx="4"/>
          </p:nvPr>
        </p:nvSpPr>
        <p:spPr/>
        <p:txBody>
          <a:bodyPr/>
          <a:lstStyle/>
          <a:p>
            <a:fld id="{59FBCBD5-A728-384D-A41B-B8C6FE40EEBE}" type="slidenum">
              <a:rPr lang="en-US" smtClean="0"/>
              <a:pPr/>
              <a:t>75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70" y="2859578"/>
            <a:ext cx="8632699" cy="480967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7837" y="5545820"/>
            <a:ext cx="6123062" cy="294058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0" name="Straight Arrow Connector 9"/>
          <p:cNvCxnSpPr/>
          <p:nvPr/>
        </p:nvCxnSpPr>
        <p:spPr>
          <a:xfrm>
            <a:off x="3821737" y="5066166"/>
            <a:ext cx="4432577" cy="18177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396669" y="5242757"/>
            <a:ext cx="6404431" cy="1118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90832" y="4841154"/>
            <a:ext cx="1605837" cy="528893"/>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1" name="TextBox 10"/>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17415868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475969" y="2205398"/>
            <a:ext cx="14291592" cy="6930876"/>
          </a:xfrm>
        </p:spPr>
        <p:txBody>
          <a:bodyPr>
            <a:normAutofit/>
          </a:bodyPr>
          <a:lstStyle/>
          <a:p>
            <a:r>
              <a:rPr lang="pt-BR" sz="3800" dirty="0">
                <a:solidFill>
                  <a:srgbClr val="4C5455"/>
                </a:solidFill>
              </a:rPr>
              <a:t>Organizations and Users Manual</a:t>
            </a:r>
          </a:p>
          <a:p>
            <a:r>
              <a:rPr lang="pt-BR" sz="3800" dirty="0">
                <a:solidFill>
                  <a:srgbClr val="4C5455"/>
                </a:solidFill>
              </a:rPr>
              <a:t>Active Directory and LDAP Configuration</a:t>
            </a:r>
          </a:p>
          <a:p>
            <a:r>
              <a:rPr lang="pt-BR" sz="3800" dirty="0">
                <a:solidFill>
                  <a:srgbClr val="4C5455"/>
                </a:solidFill>
              </a:rPr>
              <a:t>Guide Button</a:t>
            </a:r>
          </a:p>
          <a:p>
            <a:r>
              <a:rPr lang="pt-BR" sz="3800" dirty="0">
                <a:solidFill>
                  <a:srgbClr val="4C5455"/>
                </a:solidFill>
              </a:rPr>
              <a:t>Reports and Dashboard Widgets</a:t>
            </a:r>
          </a:p>
          <a:p>
            <a:r>
              <a:rPr lang="pt-BR" sz="3800" dirty="0">
                <a:solidFill>
                  <a:srgbClr val="4C5455"/>
                </a:solidFill>
              </a:rPr>
              <a:t>Access Hooks and Keys</a:t>
            </a:r>
          </a:p>
          <a:p>
            <a:r>
              <a:rPr lang="pt-BR" sz="3800" dirty="0">
                <a:solidFill>
                  <a:srgbClr val="4C5455"/>
                </a:solidFill>
              </a:rPr>
              <a:t>API</a:t>
            </a:r>
          </a:p>
          <a:p>
            <a:pPr marL="0" indent="0">
              <a:buClr>
                <a:srgbClr val="C00000"/>
              </a:buClr>
              <a:buSzPct val="100000"/>
              <a:buNone/>
            </a:pPr>
            <a:endParaRPr lang="en-US" sz="3800" dirty="0">
              <a:solidFill>
                <a:srgbClr val="4C5455"/>
              </a:solidFill>
            </a:endParaRPr>
          </a:p>
          <a:p>
            <a:pPr marL="0" indent="0">
              <a:buNone/>
            </a:pPr>
            <a:r>
              <a:rPr lang="en-US" sz="3800" dirty="0">
                <a:solidFill>
                  <a:srgbClr val="4C5455"/>
                </a:solidFill>
                <a:ea typeface="ＭＳ ゴシック" pitchFamily="26" charset="-128"/>
              </a:rPr>
              <a:t>All manuals are available on the Customer Portal:</a:t>
            </a:r>
          </a:p>
          <a:p>
            <a:pPr marL="0" indent="0">
              <a:buNone/>
            </a:pPr>
            <a:r>
              <a:rPr lang="en-US" sz="3800" dirty="0">
                <a:solidFill>
                  <a:srgbClr val="4C5455"/>
                </a:solidFill>
                <a:ea typeface="ＭＳ ゴシック" pitchFamily="26" charset="-128"/>
              </a:rPr>
              <a:t>http://portal.sciencelogic.com</a:t>
            </a:r>
          </a:p>
          <a:p>
            <a:pPr marL="0" indent="0">
              <a:buNone/>
            </a:pPr>
            <a:endParaRPr lang="en-US" sz="3800"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t>Resources and Questions</a:t>
            </a:r>
          </a:p>
        </p:txBody>
      </p:sp>
      <p:sp>
        <p:nvSpPr>
          <p:cNvPr id="6" name="Slide Number Placeholder 5"/>
          <p:cNvSpPr>
            <a:spLocks noGrp="1"/>
          </p:cNvSpPr>
          <p:nvPr>
            <p:ph type="sldNum" sz="quarter" idx="4"/>
          </p:nvPr>
        </p:nvSpPr>
        <p:spPr/>
        <p:txBody>
          <a:bodyPr/>
          <a:lstStyle/>
          <a:p>
            <a:fld id="{59FBCBD5-A728-384D-A41B-B8C6FE40EEBE}" type="slidenum">
              <a:rPr lang="en-US" smtClean="0"/>
              <a:pPr/>
              <a:t>76</a:t>
            </a:fld>
            <a:endParaRPr lang="en-US" dirty="0"/>
          </a:p>
        </p:txBody>
      </p:sp>
      <p:sp>
        <p:nvSpPr>
          <p:cNvPr id="2" name="Text Placeholder 1"/>
          <p:cNvSpPr>
            <a:spLocks noGrp="1"/>
          </p:cNvSpPr>
          <p:nvPr>
            <p:ph type="body" sz="quarter" idx="4294967295"/>
          </p:nvPr>
        </p:nvSpPr>
        <p:spPr>
          <a:xfrm>
            <a:off x="639940" y="1280795"/>
            <a:ext cx="13963650" cy="619125"/>
          </a:xfrm>
        </p:spPr>
        <p:txBody>
          <a:bodyPr>
            <a:normAutofit fontScale="925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p>
        </p:txBody>
      </p:sp>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634468" y="1594443"/>
            <a:ext cx="1748790" cy="1676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3589" y="4391197"/>
            <a:ext cx="2760822" cy="2371299"/>
          </a:xfrm>
          <a:prstGeom prst="rect">
            <a:avLst/>
          </a:prstGeom>
        </p:spPr>
      </p:pic>
      <p:sp>
        <p:nvSpPr>
          <p:cNvPr id="8" name="TextBox 7"/>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744861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95605455"/>
              </p:ext>
            </p:extLst>
          </p:nvPr>
        </p:nvGraphicFramePr>
        <p:xfrm>
          <a:off x="475971" y="1457998"/>
          <a:ext cx="14292581" cy="7586251"/>
        </p:xfrm>
        <a:graphic>
          <a:graphicData uri="http://schemas.openxmlformats.org/drawingml/2006/table">
            <a:tbl>
              <a:tblPr firstRow="1" bandRow="1">
                <a:tableStyleId>{BC89EF96-8CEA-46FF-86C4-4CE0E7609802}</a:tableStyleId>
              </a:tblPr>
              <a:tblGrid>
                <a:gridCol w="2127321"/>
                <a:gridCol w="3452709"/>
                <a:gridCol w="8712551"/>
              </a:tblGrid>
              <a:tr h="686627">
                <a:tc>
                  <a:txBody>
                    <a:bodyPr/>
                    <a:lstStyle/>
                    <a:p>
                      <a:pPr>
                        <a:lnSpc>
                          <a:spcPct val="150000"/>
                        </a:lnSpc>
                      </a:pPr>
                      <a:r>
                        <a:rPr lang="en-US" sz="2000" dirty="0" smtClean="0"/>
                        <a:t>Type</a:t>
                      </a:r>
                      <a:endParaRPr lang="en-US" sz="2000" dirty="0">
                        <a:latin typeface="+mj-lt"/>
                      </a:endParaRPr>
                    </a:p>
                  </a:txBody>
                  <a:tcPr marL="155448" marR="155448" marT="67056" marB="67056"/>
                </a:tc>
                <a:tc>
                  <a:txBody>
                    <a:bodyPr/>
                    <a:lstStyle/>
                    <a:p>
                      <a:pPr>
                        <a:lnSpc>
                          <a:spcPct val="150000"/>
                        </a:lnSpc>
                      </a:pPr>
                      <a:r>
                        <a:rPr lang="en-US" sz="2000" dirty="0" smtClean="0"/>
                        <a:t>Name</a:t>
                      </a:r>
                      <a:endParaRPr lang="en-US" sz="2000" dirty="0">
                        <a:latin typeface="+mj-lt"/>
                      </a:endParaRPr>
                    </a:p>
                  </a:txBody>
                  <a:tcPr marL="155448" marR="155448" marT="67056" marB="67056"/>
                </a:tc>
                <a:tc>
                  <a:txBody>
                    <a:bodyPr/>
                    <a:lstStyle/>
                    <a:p>
                      <a:pPr>
                        <a:lnSpc>
                          <a:spcPct val="150000"/>
                        </a:lnSpc>
                      </a:pPr>
                      <a:r>
                        <a:rPr lang="en-US" sz="2000" dirty="0" smtClean="0"/>
                        <a:t>Description</a:t>
                      </a:r>
                      <a:endParaRPr lang="en-US" sz="2000" dirty="0">
                        <a:latin typeface="+mj-lt"/>
                      </a:endParaRPr>
                    </a:p>
                  </a:txBody>
                  <a:tcPr marL="155448" marR="155448" marT="67056" marB="67056"/>
                </a:tc>
              </a:tr>
              <a:tr h="1217324">
                <a:tc>
                  <a:txBody>
                    <a:bodyPr/>
                    <a:lstStyle/>
                    <a:p>
                      <a:r>
                        <a:rPr lang="en-US" sz="2100" dirty="0" smtClean="0"/>
                        <a:t>Embedded Report</a:t>
                      </a:r>
                      <a:endParaRPr lang="en-US" sz="2100" dirty="0">
                        <a:solidFill>
                          <a:schemeClr val="tx1">
                            <a:lumMod val="50000"/>
                          </a:schemeClr>
                        </a:solidFill>
                        <a:latin typeface="+mj-lt"/>
                      </a:endParaRPr>
                    </a:p>
                  </a:txBody>
                  <a:tcPr marL="155448" marR="155448" marT="67056" marB="67056"/>
                </a:tc>
                <a:tc>
                  <a:txBody>
                    <a:bodyPr/>
                    <a:lstStyle/>
                    <a:p>
                      <a:r>
                        <a:rPr lang="en-US" sz="2100" dirty="0" smtClean="0"/>
                        <a:t>Organization Registry Report</a:t>
                      </a:r>
                      <a:r>
                        <a:rPr lang="en-US" sz="2100" baseline="0" dirty="0" smtClean="0"/>
                        <a:t> button</a:t>
                      </a:r>
                      <a:endParaRPr lang="en-US" sz="21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t>Provides report </a:t>
                      </a:r>
                      <a:r>
                        <a:rPr lang="en-US" sz="2100" baseline="0" dirty="0" smtClean="0"/>
                        <a:t>of the current Organization registry page taking into account any sort criteria as an </a:t>
                      </a:r>
                      <a:r>
                        <a:rPr lang="en-US" sz="2100" dirty="0" smtClean="0"/>
                        <a:t>Excel</a:t>
                      </a:r>
                      <a:r>
                        <a:rPr lang="en-US" sz="2100" baseline="0" dirty="0" smtClean="0"/>
                        <a:t> spreadsheet</a:t>
                      </a:r>
                      <a:endParaRPr lang="en-US" sz="2100" dirty="0">
                        <a:solidFill>
                          <a:schemeClr val="tx1">
                            <a:lumMod val="50000"/>
                          </a:schemeClr>
                        </a:solidFill>
                        <a:latin typeface="+mj-lt"/>
                      </a:endParaRPr>
                    </a:p>
                  </a:txBody>
                  <a:tcPr marL="155448" marR="155448" marT="67056" marB="67056"/>
                </a:tc>
              </a:tr>
              <a:tr h="947050">
                <a:tc>
                  <a:txBody>
                    <a:bodyPr/>
                    <a:lstStyle/>
                    <a:p>
                      <a:r>
                        <a:rPr lang="en-US" sz="2100" dirty="0" smtClean="0"/>
                        <a:t>Embedded Report</a:t>
                      </a:r>
                      <a:endParaRPr lang="en-US" sz="2100" dirty="0">
                        <a:solidFill>
                          <a:schemeClr val="tx1">
                            <a:lumMod val="50000"/>
                          </a:schemeClr>
                        </a:solidFill>
                        <a:latin typeface="+mj-lt"/>
                      </a:endParaRPr>
                    </a:p>
                  </a:txBody>
                  <a:tcPr marL="155448" marR="155448" marT="67056" marB="67056"/>
                </a:tc>
                <a:tc>
                  <a:txBody>
                    <a:bodyPr/>
                    <a:lstStyle/>
                    <a:p>
                      <a:r>
                        <a:rPr lang="en-US" sz="2100" dirty="0" smtClean="0"/>
                        <a:t>Organization Registry</a:t>
                      </a:r>
                      <a:r>
                        <a:rPr lang="en-US" sz="2100" baseline="0" dirty="0" smtClean="0"/>
                        <a:t> Printer icon</a:t>
                      </a:r>
                      <a:endParaRPr lang="en-US" sz="2100" dirty="0">
                        <a:solidFill>
                          <a:schemeClr val="tx1">
                            <a:lumMod val="50000"/>
                          </a:schemeClr>
                        </a:solidFill>
                        <a:latin typeface="+mj-lt"/>
                      </a:endParaRPr>
                    </a:p>
                  </a:txBody>
                  <a:tcPr marL="155448" marR="155448" marT="67056" marB="67056"/>
                </a:tc>
                <a:tc>
                  <a:txBody>
                    <a:bodyPr/>
                    <a:lstStyle/>
                    <a:p>
                      <a:r>
                        <a:rPr lang="en-US" sz="2100" dirty="0" smtClean="0"/>
                        <a:t>Provides</a:t>
                      </a:r>
                      <a:r>
                        <a:rPr lang="en-US" sz="2100" baseline="0" dirty="0" smtClean="0"/>
                        <a:t> report on the specific Organization in-line with the Printer icon HTML, Excel, ODF, or PDF output</a:t>
                      </a:r>
                      <a:endParaRPr lang="en-US" sz="2100" dirty="0">
                        <a:solidFill>
                          <a:schemeClr val="tx1">
                            <a:lumMod val="50000"/>
                          </a:schemeClr>
                        </a:solidFill>
                        <a:latin typeface="+mj-lt"/>
                      </a:endParaRPr>
                    </a:p>
                  </a:txBody>
                  <a:tcPr marL="155448" marR="155448" marT="67056" marB="67056"/>
                </a:tc>
              </a:tr>
              <a:tr h="947050">
                <a:tc>
                  <a:txBody>
                    <a:bodyPr/>
                    <a:lstStyle/>
                    <a:p>
                      <a:r>
                        <a:rPr lang="en-US" sz="2100" dirty="0" smtClean="0"/>
                        <a:t>Embedded Report</a:t>
                      </a:r>
                      <a:endParaRPr lang="en-US" sz="2100" dirty="0">
                        <a:solidFill>
                          <a:schemeClr val="tx1">
                            <a:lumMod val="50000"/>
                          </a:schemeClr>
                        </a:solidFill>
                        <a:latin typeface="+mj-lt"/>
                      </a:endParaRPr>
                    </a:p>
                  </a:txBody>
                  <a:tcPr marL="155448" marR="155448" marT="67056" marB="67056"/>
                </a:tc>
                <a:tc>
                  <a:txBody>
                    <a:bodyPr/>
                    <a:lstStyle/>
                    <a:p>
                      <a:r>
                        <a:rPr lang="en-US" sz="2100" dirty="0" smtClean="0"/>
                        <a:t>User Accounts</a:t>
                      </a:r>
                      <a:r>
                        <a:rPr lang="en-US" sz="2100" baseline="0" dirty="0" smtClean="0"/>
                        <a:t> </a:t>
                      </a:r>
                      <a:r>
                        <a:rPr lang="en-US" sz="2100" dirty="0" smtClean="0"/>
                        <a:t>Registry Report</a:t>
                      </a:r>
                      <a:r>
                        <a:rPr lang="en-US" sz="2100" baseline="0" dirty="0" smtClean="0"/>
                        <a:t> button</a:t>
                      </a:r>
                      <a:endParaRPr lang="en-US" sz="21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t>Provides report </a:t>
                      </a:r>
                      <a:r>
                        <a:rPr lang="en-US" sz="2100" baseline="0" dirty="0" smtClean="0"/>
                        <a:t>of the current User Accounts registry page taking into account any sort criteria as an </a:t>
                      </a:r>
                      <a:r>
                        <a:rPr lang="en-US" sz="2100" dirty="0" smtClean="0"/>
                        <a:t>Excel</a:t>
                      </a:r>
                      <a:r>
                        <a:rPr lang="en-US" sz="2100" baseline="0" dirty="0" smtClean="0"/>
                        <a:t> spreadsheet</a:t>
                      </a:r>
                      <a:endParaRPr lang="en-US" sz="2100" dirty="0">
                        <a:solidFill>
                          <a:schemeClr val="tx1">
                            <a:lumMod val="50000"/>
                          </a:schemeClr>
                        </a:solidFill>
                        <a:latin typeface="+mj-lt"/>
                      </a:endParaRPr>
                    </a:p>
                  </a:txBody>
                  <a:tcPr marL="155448" marR="155448" marT="67056" marB="67056"/>
                </a:tc>
              </a:tr>
              <a:tr h="947050">
                <a:tc>
                  <a:txBody>
                    <a:bodyPr/>
                    <a:lstStyle/>
                    <a:p>
                      <a:r>
                        <a:rPr lang="en-US" sz="2100" dirty="0" smtClean="0"/>
                        <a:t>Embedded Report</a:t>
                      </a:r>
                      <a:endParaRPr lang="en-US" sz="2100" dirty="0">
                        <a:solidFill>
                          <a:schemeClr val="tx1">
                            <a:lumMod val="50000"/>
                          </a:schemeClr>
                        </a:solidFill>
                        <a:latin typeface="+mj-lt"/>
                      </a:endParaRPr>
                    </a:p>
                  </a:txBody>
                  <a:tcPr marL="155448" marR="155448" marT="67056" marB="67056"/>
                </a:tc>
                <a:tc>
                  <a:txBody>
                    <a:bodyPr/>
                    <a:lstStyle/>
                    <a:p>
                      <a:r>
                        <a:rPr lang="en-US" sz="2100" dirty="0" smtClean="0"/>
                        <a:t>User Accounts Registry</a:t>
                      </a:r>
                      <a:r>
                        <a:rPr lang="en-US" sz="2100" baseline="0" dirty="0" smtClean="0"/>
                        <a:t> Printer icon</a:t>
                      </a:r>
                      <a:endParaRPr lang="en-US" sz="2100" dirty="0">
                        <a:solidFill>
                          <a:schemeClr val="tx1">
                            <a:lumMod val="50000"/>
                          </a:schemeClr>
                        </a:solidFill>
                        <a:latin typeface="+mj-lt"/>
                      </a:endParaRPr>
                    </a:p>
                  </a:txBody>
                  <a:tcPr marL="155448" marR="155448" marT="67056" marB="67056"/>
                </a:tc>
                <a:tc>
                  <a:txBody>
                    <a:bodyPr/>
                    <a:lstStyle/>
                    <a:p>
                      <a:r>
                        <a:rPr lang="en-US" sz="2100" dirty="0" smtClean="0"/>
                        <a:t>Provides</a:t>
                      </a:r>
                      <a:r>
                        <a:rPr lang="en-US" sz="2100" baseline="0" dirty="0" smtClean="0"/>
                        <a:t> report on the specific User Accounts in-line with the Printer icon HTML, Excel, ODF, or PDF output</a:t>
                      </a:r>
                      <a:endParaRPr lang="en-US" sz="2100" dirty="0">
                        <a:solidFill>
                          <a:schemeClr val="tx1">
                            <a:lumMod val="50000"/>
                          </a:schemeClr>
                        </a:solidFill>
                        <a:latin typeface="+mj-lt"/>
                      </a:endParaRPr>
                    </a:p>
                  </a:txBody>
                  <a:tcPr marL="155448" marR="155448" marT="67056" marB="67056"/>
                </a:tc>
              </a:tr>
              <a:tr h="947050">
                <a:tc>
                  <a:txBody>
                    <a:bodyPr/>
                    <a:lstStyle/>
                    <a:p>
                      <a:r>
                        <a:rPr lang="en-US" sz="2100" dirty="0" smtClean="0"/>
                        <a:t>Embedded Report</a:t>
                      </a:r>
                      <a:endParaRPr lang="en-US" sz="2100" dirty="0">
                        <a:solidFill>
                          <a:schemeClr val="tx1">
                            <a:lumMod val="50000"/>
                          </a:schemeClr>
                        </a:solidFill>
                        <a:latin typeface="+mj-lt"/>
                      </a:endParaRPr>
                    </a:p>
                  </a:txBody>
                  <a:tcPr marL="155448" marR="155448" marT="67056" marB="67056"/>
                </a:tc>
                <a:tc>
                  <a:txBody>
                    <a:bodyPr/>
                    <a:lstStyle/>
                    <a:p>
                      <a:r>
                        <a:rPr lang="en-US" sz="2100" dirty="0" smtClean="0"/>
                        <a:t>Access Keys Report</a:t>
                      </a:r>
                      <a:r>
                        <a:rPr lang="en-US" sz="2100" baseline="0" dirty="0" smtClean="0"/>
                        <a:t> button</a:t>
                      </a:r>
                      <a:endParaRPr lang="en-US" sz="21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t>Provides a report of the selected</a:t>
                      </a:r>
                      <a:r>
                        <a:rPr lang="en-US" sz="2100" baseline="0" dirty="0" smtClean="0"/>
                        <a:t> Access Key detailing the Hooks that included in it. Output is in Excel spreadsheet.</a:t>
                      </a:r>
                      <a:endParaRPr lang="en-US" sz="2100" dirty="0">
                        <a:solidFill>
                          <a:schemeClr val="tx1">
                            <a:lumMod val="50000"/>
                          </a:schemeClr>
                        </a:solidFill>
                        <a:latin typeface="+mj-lt"/>
                      </a:endParaRPr>
                    </a:p>
                  </a:txBody>
                  <a:tcPr marL="155448" marR="155448" marT="67056" marB="67056"/>
                </a:tc>
              </a:tr>
              <a:tr h="947050">
                <a:tc>
                  <a:txBody>
                    <a:bodyPr/>
                    <a:lstStyle/>
                    <a:p>
                      <a:r>
                        <a:rPr lang="en-US" sz="2100" dirty="0" smtClean="0"/>
                        <a:t>Dashboard</a:t>
                      </a:r>
                      <a:r>
                        <a:rPr lang="en-US" sz="2100" baseline="0" dirty="0" smtClean="0"/>
                        <a:t> Widget</a:t>
                      </a:r>
                      <a:endParaRPr lang="en-US" sz="2100" dirty="0" smtClean="0">
                        <a:solidFill>
                          <a:schemeClr val="tx1">
                            <a:lumMod val="50000"/>
                          </a:schemeClr>
                        </a:solidFill>
                        <a:latin typeface="+mj-lt"/>
                      </a:endParaRPr>
                    </a:p>
                  </a:txBody>
                  <a:tcPr marL="155448" marR="155448" marT="67056" marB="67056"/>
                </a:tc>
                <a:tc>
                  <a:txBody>
                    <a:bodyPr/>
                    <a:lstStyle/>
                    <a:p>
                      <a:r>
                        <a:rPr lang="en-US" sz="2100" dirty="0" smtClean="0"/>
                        <a:t>(base) Custom</a:t>
                      </a:r>
                      <a:r>
                        <a:rPr lang="en-US" sz="2100" baseline="0" dirty="0" smtClean="0"/>
                        <a:t> Table</a:t>
                      </a:r>
                      <a:endParaRPr lang="en-US" sz="2100" dirty="0">
                        <a:solidFill>
                          <a:schemeClr val="tx1">
                            <a:lumMod val="50000"/>
                          </a:schemeClr>
                        </a:solidFill>
                        <a:latin typeface="+mj-lt"/>
                      </a:endParaRPr>
                    </a:p>
                  </a:txBody>
                  <a:tcPr marL="155448" marR="155448" marT="67056" marB="67056"/>
                </a:tc>
                <a:tc>
                  <a:txBody>
                    <a:bodyPr/>
                    <a:lstStyle/>
                    <a:p>
                      <a:r>
                        <a:rPr lang="en-US" sz="2100" dirty="0" smtClean="0"/>
                        <a:t>Custom</a:t>
                      </a:r>
                      <a:r>
                        <a:rPr lang="en-US" sz="2100" baseline="0" dirty="0" smtClean="0"/>
                        <a:t> table widget of Entity Type “Organization”</a:t>
                      </a:r>
                      <a:endParaRPr lang="en-US" sz="2100" dirty="0">
                        <a:solidFill>
                          <a:schemeClr val="tx1">
                            <a:lumMod val="50000"/>
                          </a:schemeClr>
                        </a:solidFill>
                        <a:latin typeface="+mj-lt"/>
                      </a:endParaRPr>
                    </a:p>
                  </a:txBody>
                  <a:tcPr marL="155448" marR="155448" marT="67056" marB="67056"/>
                </a:tc>
              </a:tr>
              <a:tr h="947050">
                <a:tc>
                  <a:txBody>
                    <a:bodyPr/>
                    <a:lstStyle/>
                    <a:p>
                      <a:r>
                        <a:rPr lang="en-US" sz="2100" dirty="0" smtClean="0"/>
                        <a:t>Dashboard</a:t>
                      </a:r>
                      <a:r>
                        <a:rPr lang="en-US" sz="2100" baseline="0" dirty="0" smtClean="0"/>
                        <a:t> Widget</a:t>
                      </a:r>
                      <a:endParaRPr lang="en-US" sz="2100" dirty="0" smtClean="0">
                        <a:solidFill>
                          <a:schemeClr val="tx1">
                            <a:lumMod val="50000"/>
                          </a:schemeClr>
                        </a:solidFill>
                        <a:latin typeface="+mj-lt"/>
                      </a:endParaRPr>
                    </a:p>
                  </a:txBody>
                  <a:tcPr marL="155448" marR="155448" marT="67056" marB="67056"/>
                </a:tc>
                <a:tc>
                  <a:txBody>
                    <a:bodyPr/>
                    <a:lstStyle/>
                    <a:p>
                      <a:r>
                        <a:rPr lang="en-US" sz="2100" dirty="0" smtClean="0"/>
                        <a:t>(base) Custom</a:t>
                      </a:r>
                      <a:r>
                        <a:rPr lang="en-US" sz="2100" baseline="0" dirty="0" smtClean="0"/>
                        <a:t> Table</a:t>
                      </a:r>
                      <a:endParaRPr lang="en-US" sz="2100" dirty="0">
                        <a:solidFill>
                          <a:schemeClr val="tx1">
                            <a:lumMod val="50000"/>
                          </a:schemeClr>
                        </a:solidFill>
                        <a:latin typeface="+mj-lt"/>
                      </a:endParaRPr>
                    </a:p>
                  </a:txBody>
                  <a:tcPr marL="155448" marR="155448" marT="67056" marB="67056"/>
                </a:tc>
                <a:tc>
                  <a:txBody>
                    <a:bodyPr/>
                    <a:lstStyle/>
                    <a:p>
                      <a:r>
                        <a:rPr lang="en-US" sz="2100" dirty="0" smtClean="0"/>
                        <a:t>Custom</a:t>
                      </a:r>
                      <a:r>
                        <a:rPr lang="en-US" sz="2100" baseline="0" dirty="0" smtClean="0"/>
                        <a:t> table widget of Entity Type “Contact”</a:t>
                      </a:r>
                      <a:endParaRPr lang="en-US" sz="2100" dirty="0">
                        <a:solidFill>
                          <a:schemeClr val="tx1">
                            <a:lumMod val="50000"/>
                          </a:schemeClr>
                        </a:solidFill>
                        <a:latin typeface="+mj-lt"/>
                      </a:endParaRPr>
                    </a:p>
                  </a:txBody>
                  <a:tcPr marL="155448" marR="155448" marT="67056" marB="67056"/>
                </a:tc>
              </a:tr>
            </a:tbl>
          </a:graphicData>
        </a:graphic>
      </p:graphicFrame>
      <p:sp>
        <p:nvSpPr>
          <p:cNvPr id="3" name="Title 2"/>
          <p:cNvSpPr>
            <a:spLocks noGrp="1"/>
          </p:cNvSpPr>
          <p:nvPr>
            <p:ph type="title"/>
          </p:nvPr>
        </p:nvSpPr>
        <p:spPr/>
        <p:txBody>
          <a:bodyPr/>
          <a:lstStyle/>
          <a:p>
            <a:r>
              <a:rPr lang="en-US" dirty="0" smtClean="0"/>
              <a:t>Reports and Dashboard Widgets</a:t>
            </a:r>
            <a:endParaRPr lang="en-US" dirty="0"/>
          </a:p>
        </p:txBody>
      </p:sp>
      <p:sp>
        <p:nvSpPr>
          <p:cNvPr id="6" name="Slide Number Placeholder 5"/>
          <p:cNvSpPr>
            <a:spLocks noGrp="1"/>
          </p:cNvSpPr>
          <p:nvPr>
            <p:ph type="sldNum" sz="quarter" idx="4"/>
          </p:nvPr>
        </p:nvSpPr>
        <p:spPr/>
        <p:txBody>
          <a:bodyPr/>
          <a:lstStyle/>
          <a:p>
            <a:fld id="{59FBCBD5-A728-384D-A41B-B8C6FE40EEBE}" type="slidenum">
              <a:rPr lang="en-US" smtClean="0"/>
              <a:pPr/>
              <a:t>77</a:t>
            </a:fld>
            <a:endParaRPr lang="en-US" dirty="0"/>
          </a:p>
        </p:txBody>
      </p:sp>
      <p:sp>
        <p:nvSpPr>
          <p:cNvPr id="5" name="TextBox 4"/>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41668273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67977640"/>
              </p:ext>
            </p:extLst>
          </p:nvPr>
        </p:nvGraphicFramePr>
        <p:xfrm>
          <a:off x="475971" y="1360207"/>
          <a:ext cx="14292580" cy="7966678"/>
        </p:xfrm>
        <a:graphic>
          <a:graphicData uri="http://schemas.openxmlformats.org/drawingml/2006/table">
            <a:tbl>
              <a:tblPr firstRow="1" bandRow="1">
                <a:tableStyleId>{BC89EF96-8CEA-46FF-86C4-4CE0E7609802}</a:tableStyleId>
              </a:tblPr>
              <a:tblGrid>
                <a:gridCol w="3403227"/>
                <a:gridCol w="4089263"/>
                <a:gridCol w="6800090"/>
              </a:tblGrid>
              <a:tr h="645400">
                <a:tc>
                  <a:txBody>
                    <a:bodyPr/>
                    <a:lstStyle/>
                    <a:p>
                      <a:pPr>
                        <a:lnSpc>
                          <a:spcPct val="150000"/>
                        </a:lnSpc>
                      </a:pPr>
                      <a:r>
                        <a:rPr lang="en-US" sz="2000" dirty="0" err="1" smtClean="0"/>
                        <a:t>Hook_id</a:t>
                      </a:r>
                      <a:endParaRPr lang="en-US" sz="2000" dirty="0">
                        <a:latin typeface="+mj-lt"/>
                      </a:endParaRPr>
                    </a:p>
                  </a:txBody>
                  <a:tcPr marL="155448" marR="155448" marT="67056" marB="67056"/>
                </a:tc>
                <a:tc>
                  <a:txBody>
                    <a:bodyPr/>
                    <a:lstStyle/>
                    <a:p>
                      <a:pPr>
                        <a:lnSpc>
                          <a:spcPct val="150000"/>
                        </a:lnSpc>
                      </a:pPr>
                      <a:r>
                        <a:rPr lang="en-US" sz="2000" dirty="0" smtClean="0"/>
                        <a:t>Name</a:t>
                      </a:r>
                      <a:endParaRPr lang="en-US" sz="2000" dirty="0">
                        <a:latin typeface="+mj-lt"/>
                      </a:endParaRPr>
                    </a:p>
                  </a:txBody>
                  <a:tcPr marL="155448" marR="155448" marT="67056" marB="67056"/>
                </a:tc>
                <a:tc>
                  <a:txBody>
                    <a:bodyPr/>
                    <a:lstStyle/>
                    <a:p>
                      <a:pPr>
                        <a:lnSpc>
                          <a:spcPct val="150000"/>
                        </a:lnSpc>
                      </a:pPr>
                      <a:r>
                        <a:rPr lang="en-US" sz="2000" dirty="0" smtClean="0"/>
                        <a:t>Description</a:t>
                      </a:r>
                      <a:endParaRPr lang="en-US" sz="2000" dirty="0">
                        <a:latin typeface="+mj-lt"/>
                      </a:endParaRPr>
                    </a:p>
                  </a:txBody>
                  <a:tcPr marL="155448" marR="155448" marT="67056" marB="67056"/>
                </a:tc>
              </a:tr>
              <a:tr h="604575">
                <a:tc>
                  <a:txBody>
                    <a:bodyPr/>
                    <a:lstStyle/>
                    <a:p>
                      <a:pPr algn="l" fontAlgn="b"/>
                      <a:r>
                        <a:rPr lang="en-US" sz="1600" u="none" strike="noStrike" dirty="0">
                          <a:effectLst/>
                        </a:rPr>
                        <a:t>ORG_ADDREM</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err="1">
                          <a:effectLst/>
                        </a:rPr>
                        <a:t>Org:AddRem</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Create new orgs or delete orgs of which the user is a member</a:t>
                      </a:r>
                      <a:endParaRPr lang="en-US" sz="1600" b="0" i="0" u="none" strike="noStrike" dirty="0">
                        <a:solidFill>
                          <a:schemeClr val="tx1">
                            <a:lumMod val="50000"/>
                          </a:schemeClr>
                        </a:solidFill>
                        <a:effectLst/>
                        <a:latin typeface="+mj-lt"/>
                      </a:endParaRPr>
                    </a:p>
                  </a:txBody>
                  <a:tcPr marL="16193" marR="16193" marT="13970" marB="0" anchor="b"/>
                </a:tc>
              </a:tr>
              <a:tr h="604575">
                <a:tc>
                  <a:txBody>
                    <a:bodyPr/>
                    <a:lstStyle/>
                    <a:p>
                      <a:pPr algn="l" fontAlgn="b"/>
                      <a:r>
                        <a:rPr lang="en-US" sz="1600" u="none" strike="noStrike" dirty="0">
                          <a:effectLst/>
                        </a:rPr>
                        <a:t>ORG_ALT_LOCATIONS_EDIT</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err="1">
                          <a:effectLst/>
                        </a:rPr>
                        <a:t>Org:AltLocations:Edit</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Edit the alternate locations of an org</a:t>
                      </a:r>
                      <a:endParaRPr lang="en-US" sz="1600" b="0" i="0" u="none" strike="noStrike" dirty="0">
                        <a:solidFill>
                          <a:schemeClr val="tx1">
                            <a:lumMod val="50000"/>
                          </a:schemeClr>
                        </a:solidFill>
                        <a:effectLst/>
                        <a:latin typeface="+mj-lt"/>
                      </a:endParaRPr>
                    </a:p>
                  </a:txBody>
                  <a:tcPr marL="16193" marR="16193" marT="13970" marB="0" anchor="b"/>
                </a:tc>
              </a:tr>
              <a:tr h="604575">
                <a:tc>
                  <a:txBody>
                    <a:bodyPr/>
                    <a:lstStyle/>
                    <a:p>
                      <a:pPr algn="l" fontAlgn="b"/>
                      <a:r>
                        <a:rPr lang="en-US" sz="1600" u="none" strike="noStrike" dirty="0">
                          <a:effectLst/>
                        </a:rPr>
                        <a:t>ORG_CLEAR_LOGS</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Org:Logs:Clear</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Clear logs for an organization of which the user is a member</a:t>
                      </a:r>
                      <a:endParaRPr lang="en-US" sz="1600" b="0" i="0" u="none" strike="noStrike" dirty="0">
                        <a:solidFill>
                          <a:schemeClr val="tx1">
                            <a:lumMod val="50000"/>
                          </a:schemeClr>
                        </a:solidFill>
                        <a:effectLst/>
                        <a:latin typeface="+mj-lt"/>
                      </a:endParaRPr>
                    </a:p>
                  </a:txBody>
                  <a:tcPr marL="16193" marR="16193" marT="13970" marB="0" anchor="b"/>
                </a:tc>
              </a:tr>
              <a:tr h="604575">
                <a:tc>
                  <a:txBody>
                    <a:bodyPr/>
                    <a:lstStyle/>
                    <a:p>
                      <a:pPr algn="l" fontAlgn="b"/>
                      <a:r>
                        <a:rPr lang="en-US" sz="1600" u="none" strike="noStrike" dirty="0">
                          <a:effectLst/>
                        </a:rPr>
                        <a:t>ORG_EDIT</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Org:Edit</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Edit the properties of an org</a:t>
                      </a:r>
                      <a:endParaRPr lang="en-US" sz="1600" b="0" i="0" u="none" strike="noStrike" dirty="0">
                        <a:solidFill>
                          <a:schemeClr val="tx1">
                            <a:lumMod val="50000"/>
                          </a:schemeClr>
                        </a:solidFill>
                        <a:effectLst/>
                        <a:latin typeface="+mj-lt"/>
                      </a:endParaRPr>
                    </a:p>
                  </a:txBody>
                  <a:tcPr marL="16193" marR="16193" marT="13970" marB="0" anchor="b"/>
                </a:tc>
              </a:tr>
              <a:tr h="604575">
                <a:tc>
                  <a:txBody>
                    <a:bodyPr/>
                    <a:lstStyle/>
                    <a:p>
                      <a:pPr algn="l" fontAlgn="b"/>
                      <a:r>
                        <a:rPr lang="en-US" sz="1600" u="none" strike="noStrike" dirty="0">
                          <a:effectLst/>
                        </a:rPr>
                        <a:t>ORG_LOGS_VIEW</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Org:Logs:View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View logs for an org</a:t>
                      </a:r>
                      <a:endParaRPr lang="en-US" sz="1600" b="0" i="0" u="none" strike="noStrike" dirty="0">
                        <a:solidFill>
                          <a:schemeClr val="tx1">
                            <a:lumMod val="50000"/>
                          </a:schemeClr>
                        </a:solidFill>
                        <a:effectLst/>
                        <a:latin typeface="+mj-lt"/>
                      </a:endParaRPr>
                    </a:p>
                  </a:txBody>
                  <a:tcPr marL="16193" marR="16193" marT="13970" marB="0" anchor="b"/>
                </a:tc>
              </a:tr>
              <a:tr h="604575">
                <a:tc>
                  <a:txBody>
                    <a:bodyPr/>
                    <a:lstStyle/>
                    <a:p>
                      <a:pPr algn="l" fontAlgn="b"/>
                      <a:r>
                        <a:rPr lang="en-US" sz="1600" u="none" strike="noStrike" dirty="0">
                          <a:effectLst/>
                        </a:rPr>
                        <a:t>ORG_NOTE_ADDREM</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Org:Notes:Add/Rem</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Add/Remove notes for an org</a:t>
                      </a:r>
                      <a:endParaRPr lang="en-US" sz="1600" b="0" i="0" u="none" strike="noStrike" dirty="0">
                        <a:solidFill>
                          <a:schemeClr val="tx1">
                            <a:lumMod val="50000"/>
                          </a:schemeClr>
                        </a:solidFill>
                        <a:effectLst/>
                        <a:latin typeface="+mj-lt"/>
                      </a:endParaRPr>
                    </a:p>
                  </a:txBody>
                  <a:tcPr marL="16193" marR="16193" marT="13970" marB="0" anchor="b"/>
                </a:tc>
              </a:tr>
              <a:tr h="615638">
                <a:tc>
                  <a:txBody>
                    <a:bodyPr/>
                    <a:lstStyle/>
                    <a:p>
                      <a:pPr algn="l" fontAlgn="b"/>
                      <a:r>
                        <a:rPr lang="en-US" sz="1600" u="none" strike="noStrike" dirty="0">
                          <a:effectLst/>
                        </a:rPr>
                        <a:t>ORG_NOTE_EDIT</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err="1">
                          <a:effectLst/>
                        </a:rPr>
                        <a:t>Org:Notes:Edit</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Edit notes for an org</a:t>
                      </a:r>
                      <a:endParaRPr lang="en-US" sz="1600" b="0" i="0" u="none" strike="noStrike" dirty="0">
                        <a:solidFill>
                          <a:schemeClr val="tx1">
                            <a:lumMod val="50000"/>
                          </a:schemeClr>
                        </a:solidFill>
                        <a:effectLst/>
                        <a:latin typeface="+mj-lt"/>
                      </a:endParaRPr>
                    </a:p>
                  </a:txBody>
                  <a:tcPr marL="16193" marR="16193" marT="13970" marB="0" anchor="b"/>
                </a:tc>
              </a:tr>
              <a:tr h="615638">
                <a:tc>
                  <a:txBody>
                    <a:bodyPr/>
                    <a:lstStyle/>
                    <a:p>
                      <a:pPr algn="l" fontAlgn="b"/>
                      <a:r>
                        <a:rPr lang="en-US" sz="1600" u="none" strike="noStrike">
                          <a:effectLst/>
                        </a:rPr>
                        <a:t>ORG_NOTE_VIEW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err="1">
                          <a:effectLst/>
                        </a:rPr>
                        <a:t>Org:Notes:View</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View notes of an org</a:t>
                      </a:r>
                      <a:endParaRPr lang="en-US" sz="1600" b="0" i="0" u="none" strike="noStrike" dirty="0">
                        <a:solidFill>
                          <a:schemeClr val="tx1">
                            <a:lumMod val="50000"/>
                          </a:schemeClr>
                        </a:solidFill>
                        <a:effectLst/>
                        <a:latin typeface="+mj-lt"/>
                      </a:endParaRPr>
                    </a:p>
                  </a:txBody>
                  <a:tcPr marL="16193" marR="16193" marT="13970" marB="0" anchor="b"/>
                </a:tc>
              </a:tr>
              <a:tr h="615638">
                <a:tc>
                  <a:txBody>
                    <a:bodyPr/>
                    <a:lstStyle/>
                    <a:p>
                      <a:pPr algn="l" fontAlgn="b"/>
                      <a:r>
                        <a:rPr lang="en-US" sz="1600" u="none" strike="noStrike">
                          <a:effectLst/>
                        </a:rPr>
                        <a:t>ORG_PRINT_REPORT</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Org:Print Report</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Generate a printable report of orgs from the registry page</a:t>
                      </a:r>
                      <a:endParaRPr lang="en-US" sz="1600" b="0" i="0" u="none" strike="noStrike" dirty="0">
                        <a:solidFill>
                          <a:schemeClr val="tx1">
                            <a:lumMod val="50000"/>
                          </a:schemeClr>
                        </a:solidFill>
                        <a:effectLst/>
                        <a:latin typeface="+mj-lt"/>
                      </a:endParaRPr>
                    </a:p>
                  </a:txBody>
                  <a:tcPr marL="16193" marR="16193" marT="13970" marB="0" anchor="b"/>
                </a:tc>
              </a:tr>
              <a:tr h="615638">
                <a:tc>
                  <a:txBody>
                    <a:bodyPr/>
                    <a:lstStyle/>
                    <a:p>
                      <a:pPr algn="l" fontAlgn="b"/>
                      <a:r>
                        <a:rPr lang="en-US" sz="1600" u="none" strike="noStrike">
                          <a:effectLst/>
                        </a:rPr>
                        <a:t>ORG_REG_PAGE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Registry&gt;Accounts&gt;Organizations</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Access the Organizations registry page</a:t>
                      </a:r>
                      <a:endParaRPr lang="en-US" sz="1600" b="0" i="0" u="none" strike="noStrike" dirty="0">
                        <a:solidFill>
                          <a:schemeClr val="tx1">
                            <a:lumMod val="50000"/>
                          </a:schemeClr>
                        </a:solidFill>
                        <a:effectLst/>
                        <a:latin typeface="+mj-lt"/>
                      </a:endParaRPr>
                    </a:p>
                  </a:txBody>
                  <a:tcPr marL="16193" marR="16193" marT="13970" marB="0" anchor="b"/>
                </a:tc>
              </a:tr>
              <a:tr h="615638">
                <a:tc>
                  <a:txBody>
                    <a:bodyPr/>
                    <a:lstStyle/>
                    <a:p>
                      <a:pPr algn="l" fontAlgn="b"/>
                      <a:r>
                        <a:rPr lang="en-US" sz="1600" u="none" strike="noStrike">
                          <a:effectLst/>
                        </a:rPr>
                        <a:t>ORG_SUMMARY_VIEW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err="1">
                          <a:effectLst/>
                        </a:rPr>
                        <a:t>Org:View</a:t>
                      </a:r>
                      <a:r>
                        <a:rPr lang="en-US" sz="1600" u="none" strike="noStrike" dirty="0">
                          <a:effectLst/>
                        </a:rPr>
                        <a:t> Summary</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View the Summary information for an org</a:t>
                      </a:r>
                      <a:endParaRPr lang="en-US" sz="1600" b="0" i="0" u="none" strike="noStrike" dirty="0">
                        <a:solidFill>
                          <a:schemeClr val="tx1">
                            <a:lumMod val="50000"/>
                          </a:schemeClr>
                        </a:solidFill>
                        <a:effectLst/>
                        <a:latin typeface="+mj-lt"/>
                      </a:endParaRPr>
                    </a:p>
                  </a:txBody>
                  <a:tcPr marL="16193" marR="16193" marT="13970" marB="0" anchor="b"/>
                </a:tc>
              </a:tr>
              <a:tr h="615638">
                <a:tc>
                  <a:txBody>
                    <a:bodyPr/>
                    <a:lstStyle/>
                    <a:p>
                      <a:pPr algn="l" fontAlgn="b"/>
                      <a:r>
                        <a:rPr lang="en-US" sz="1600" u="none" strike="noStrike" dirty="0">
                          <a:effectLst/>
                        </a:rPr>
                        <a:t>ORG_VIEW</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err="1">
                          <a:effectLst/>
                        </a:rPr>
                        <a:t>Org:View</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View the properties of an org of which the user is a member</a:t>
                      </a:r>
                      <a:endParaRPr lang="en-US" sz="1600" b="0" i="0" u="none" strike="noStrike" dirty="0">
                        <a:solidFill>
                          <a:schemeClr val="tx1">
                            <a:lumMod val="50000"/>
                          </a:schemeClr>
                        </a:solidFill>
                        <a:effectLst/>
                        <a:latin typeface="+mj-lt"/>
                      </a:endParaRPr>
                    </a:p>
                  </a:txBody>
                  <a:tcPr marL="16193" marR="16193" marT="13970" marB="0" anchor="b"/>
                </a:tc>
              </a:tr>
            </a:tbl>
          </a:graphicData>
        </a:graphic>
      </p:graphicFrame>
      <p:sp>
        <p:nvSpPr>
          <p:cNvPr id="3" name="Title 2"/>
          <p:cNvSpPr>
            <a:spLocks noGrp="1"/>
          </p:cNvSpPr>
          <p:nvPr>
            <p:ph type="title"/>
          </p:nvPr>
        </p:nvSpPr>
        <p:spPr/>
        <p:txBody>
          <a:bodyPr/>
          <a:lstStyle/>
          <a:p>
            <a:r>
              <a:rPr lang="en-US" dirty="0" smtClean="0"/>
              <a:t>Access Hooks: Organizations</a:t>
            </a:r>
            <a:endParaRPr lang="en-US" dirty="0"/>
          </a:p>
        </p:txBody>
      </p:sp>
      <p:sp>
        <p:nvSpPr>
          <p:cNvPr id="6" name="Slide Number Placeholder 5"/>
          <p:cNvSpPr>
            <a:spLocks noGrp="1"/>
          </p:cNvSpPr>
          <p:nvPr>
            <p:ph type="sldNum" sz="quarter" idx="4"/>
          </p:nvPr>
        </p:nvSpPr>
        <p:spPr/>
        <p:txBody>
          <a:bodyPr/>
          <a:lstStyle/>
          <a:p>
            <a:fld id="{59FBCBD5-A728-384D-A41B-B8C6FE40EEBE}" type="slidenum">
              <a:rPr lang="en-US" smtClean="0"/>
              <a:pPr/>
              <a:t>78</a:t>
            </a:fld>
            <a:endParaRPr lang="en-US" dirty="0"/>
          </a:p>
        </p:txBody>
      </p:sp>
      <p:sp>
        <p:nvSpPr>
          <p:cNvPr id="5" name="TextBox 4"/>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22091389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47858315"/>
              </p:ext>
            </p:extLst>
          </p:nvPr>
        </p:nvGraphicFramePr>
        <p:xfrm>
          <a:off x="672030" y="1384372"/>
          <a:ext cx="14292580" cy="7826132"/>
        </p:xfrm>
        <a:graphic>
          <a:graphicData uri="http://schemas.openxmlformats.org/drawingml/2006/table">
            <a:tbl>
              <a:tblPr firstRow="1" bandRow="1">
                <a:tableStyleId>{BC89EF96-8CEA-46FF-86C4-4CE0E7609802}</a:tableStyleId>
              </a:tblPr>
              <a:tblGrid>
                <a:gridCol w="3739330"/>
                <a:gridCol w="3767164"/>
                <a:gridCol w="6786086"/>
              </a:tblGrid>
              <a:tr h="609236">
                <a:tc>
                  <a:txBody>
                    <a:bodyPr/>
                    <a:lstStyle/>
                    <a:p>
                      <a:pPr>
                        <a:lnSpc>
                          <a:spcPct val="150000"/>
                        </a:lnSpc>
                      </a:pPr>
                      <a:r>
                        <a:rPr lang="en-US" sz="2000" dirty="0" err="1" smtClean="0"/>
                        <a:t>Hook_id</a:t>
                      </a:r>
                      <a:endParaRPr lang="en-US" sz="2000" dirty="0">
                        <a:latin typeface="+mj-lt"/>
                      </a:endParaRPr>
                    </a:p>
                  </a:txBody>
                  <a:tcPr marL="155448" marR="155448" marT="67056" marB="67056"/>
                </a:tc>
                <a:tc>
                  <a:txBody>
                    <a:bodyPr/>
                    <a:lstStyle/>
                    <a:p>
                      <a:pPr>
                        <a:lnSpc>
                          <a:spcPct val="150000"/>
                        </a:lnSpc>
                      </a:pPr>
                      <a:r>
                        <a:rPr lang="en-US" sz="2000" dirty="0" smtClean="0"/>
                        <a:t>Name</a:t>
                      </a:r>
                      <a:endParaRPr lang="en-US" sz="2000" dirty="0">
                        <a:latin typeface="+mj-lt"/>
                      </a:endParaRPr>
                    </a:p>
                  </a:txBody>
                  <a:tcPr marL="155448" marR="155448" marT="67056" marB="67056"/>
                </a:tc>
                <a:tc>
                  <a:txBody>
                    <a:bodyPr/>
                    <a:lstStyle/>
                    <a:p>
                      <a:pPr>
                        <a:lnSpc>
                          <a:spcPct val="150000"/>
                        </a:lnSpc>
                      </a:pPr>
                      <a:r>
                        <a:rPr lang="en-US" sz="2000" dirty="0" smtClean="0"/>
                        <a:t>Description</a:t>
                      </a:r>
                      <a:endParaRPr lang="en-US" sz="2000" dirty="0">
                        <a:latin typeface="+mj-lt"/>
                      </a:endParaRPr>
                    </a:p>
                  </a:txBody>
                  <a:tcPr marL="155448" marR="155448" marT="67056" marB="67056"/>
                </a:tc>
              </a:tr>
              <a:tr h="595955">
                <a:tc>
                  <a:txBody>
                    <a:bodyPr/>
                    <a:lstStyle/>
                    <a:p>
                      <a:pPr algn="l" fontAlgn="b"/>
                      <a:r>
                        <a:rPr lang="en-US" sz="1600" u="none" strike="noStrike">
                          <a:effectLst/>
                        </a:rPr>
                        <a:t>ACT_EMAIL_SUB_ADDREM</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External Contact:Add/Rem</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Add or Remove an External Contact</a:t>
                      </a:r>
                      <a:endParaRPr lang="en-US" sz="1600" b="0" i="0" u="none" strike="noStrike">
                        <a:solidFill>
                          <a:schemeClr val="tx1">
                            <a:lumMod val="50000"/>
                          </a:schemeClr>
                        </a:solidFill>
                        <a:effectLst/>
                        <a:latin typeface="+mj-lt"/>
                      </a:endParaRPr>
                    </a:p>
                  </a:txBody>
                  <a:tcPr marL="16193" marR="16193" marT="13970" marB="0" anchor="b"/>
                </a:tc>
              </a:tr>
              <a:tr h="595955">
                <a:tc>
                  <a:txBody>
                    <a:bodyPr/>
                    <a:lstStyle/>
                    <a:p>
                      <a:pPr algn="l" fontAlgn="b"/>
                      <a:r>
                        <a:rPr lang="en-US" sz="1600" u="none" strike="noStrike" dirty="0">
                          <a:effectLst/>
                        </a:rPr>
                        <a:t>ACT_EMAIL_SUB_EDIT</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External Contact:Edit</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Edit an External Contact</a:t>
                      </a:r>
                      <a:endParaRPr lang="en-US" sz="1600" b="0" i="0" u="none" strike="noStrike">
                        <a:solidFill>
                          <a:schemeClr val="tx1">
                            <a:lumMod val="50000"/>
                          </a:schemeClr>
                        </a:solidFill>
                        <a:effectLst/>
                        <a:latin typeface="+mj-lt"/>
                      </a:endParaRPr>
                    </a:p>
                  </a:txBody>
                  <a:tcPr marL="16193" marR="16193" marT="13970" marB="0" anchor="b"/>
                </a:tc>
              </a:tr>
              <a:tr h="595955">
                <a:tc>
                  <a:txBody>
                    <a:bodyPr/>
                    <a:lstStyle/>
                    <a:p>
                      <a:pPr algn="l" fontAlgn="b"/>
                      <a:r>
                        <a:rPr lang="en-US" sz="1600" u="none" strike="noStrike">
                          <a:effectLst/>
                        </a:rPr>
                        <a:t>ACT_EMAIL_SUB_ORG_VIEW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External Contact:View (From Org 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View an Email Subscriber from the Org properties page</a:t>
                      </a:r>
                      <a:endParaRPr lang="en-US" sz="1600" b="0" i="0" u="none" strike="noStrike">
                        <a:solidFill>
                          <a:schemeClr val="tx1">
                            <a:lumMod val="50000"/>
                          </a:schemeClr>
                        </a:solidFill>
                        <a:effectLst/>
                        <a:latin typeface="+mj-lt"/>
                      </a:endParaRPr>
                    </a:p>
                  </a:txBody>
                  <a:tcPr marL="16193" marR="16193" marT="13970" marB="0" anchor="b"/>
                </a:tc>
              </a:tr>
              <a:tr h="595955">
                <a:tc>
                  <a:txBody>
                    <a:bodyPr/>
                    <a:lstStyle/>
                    <a:p>
                      <a:pPr algn="l" fontAlgn="b"/>
                      <a:r>
                        <a:rPr lang="en-US" sz="1600" u="none" strike="noStrike">
                          <a:effectLst/>
                        </a:rPr>
                        <a:t>ACT_EMAIL_SUB_REG_PAGE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Registry&gt;Accounts&gt;External Contacts</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Access the External Contacts registry page</a:t>
                      </a:r>
                      <a:endParaRPr lang="en-US" sz="1600" b="0" i="0" u="none" strike="noStrike">
                        <a:solidFill>
                          <a:schemeClr val="tx1">
                            <a:lumMod val="50000"/>
                          </a:schemeClr>
                        </a:solidFill>
                        <a:effectLst/>
                        <a:latin typeface="+mj-lt"/>
                      </a:endParaRPr>
                    </a:p>
                  </a:txBody>
                  <a:tcPr marL="16193" marR="16193" marT="13970" marB="0" anchor="b"/>
                </a:tc>
              </a:tr>
              <a:tr h="595955">
                <a:tc>
                  <a:txBody>
                    <a:bodyPr/>
                    <a:lstStyle/>
                    <a:p>
                      <a:pPr algn="l" fontAlgn="b"/>
                      <a:r>
                        <a:rPr lang="en-US" sz="1600" u="none" strike="noStrike">
                          <a:effectLst/>
                        </a:rPr>
                        <a:t>ACT_EMAIL_SUB_VIEW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External Contact:View</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View an External Contact's Information</a:t>
                      </a:r>
                      <a:endParaRPr lang="en-US" sz="1600" b="0" i="0" u="none" strike="noStrike">
                        <a:solidFill>
                          <a:schemeClr val="tx1">
                            <a:lumMod val="50000"/>
                          </a:schemeClr>
                        </a:solidFill>
                        <a:effectLst/>
                        <a:latin typeface="+mj-lt"/>
                      </a:endParaRPr>
                    </a:p>
                  </a:txBody>
                  <a:tcPr marL="16193" marR="16193" marT="13970" marB="0" anchor="b"/>
                </a:tc>
              </a:tr>
              <a:tr h="595955">
                <a:tc>
                  <a:txBody>
                    <a:bodyPr/>
                    <a:lstStyle/>
                    <a:p>
                      <a:pPr algn="l" fontAlgn="b"/>
                      <a:r>
                        <a:rPr lang="en-US" sz="1600" u="none" strike="noStrike">
                          <a:effectLst/>
                        </a:rPr>
                        <a:t>ACT_MY_INFO_PAGE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Preferences&gt;Account&gt;Information</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Access 'My Info' Page</a:t>
                      </a:r>
                      <a:endParaRPr lang="en-US" sz="1600" b="0" i="0" u="none" strike="noStrike">
                        <a:solidFill>
                          <a:schemeClr val="tx1">
                            <a:lumMod val="50000"/>
                          </a:schemeClr>
                        </a:solidFill>
                        <a:effectLst/>
                        <a:latin typeface="+mj-lt"/>
                      </a:endParaRPr>
                    </a:p>
                  </a:txBody>
                  <a:tcPr marL="16193" marR="16193" marT="13970" marB="0" anchor="b"/>
                </a:tc>
              </a:tr>
              <a:tr h="606861">
                <a:tc>
                  <a:txBody>
                    <a:bodyPr/>
                    <a:lstStyle/>
                    <a:p>
                      <a:pPr algn="l" fontAlgn="b"/>
                      <a:r>
                        <a:rPr lang="en-US" sz="1600" u="none" strike="noStrike">
                          <a:effectLst/>
                        </a:rPr>
                        <a:t>ACT_MY_PAGE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Preferences&gt;</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Prerequisite check for all Preferences&gt;* pages (needed in addition to specfic page rights)</a:t>
                      </a:r>
                      <a:endParaRPr lang="en-US" sz="1600" b="0" i="0" u="none" strike="noStrike">
                        <a:solidFill>
                          <a:schemeClr val="tx1">
                            <a:lumMod val="50000"/>
                          </a:schemeClr>
                        </a:solidFill>
                        <a:effectLst/>
                        <a:latin typeface="+mj-lt"/>
                      </a:endParaRPr>
                    </a:p>
                  </a:txBody>
                  <a:tcPr marL="16193" marR="16193" marT="13970" marB="0" anchor="b"/>
                </a:tc>
              </a:tr>
              <a:tr h="606861">
                <a:tc>
                  <a:txBody>
                    <a:bodyPr/>
                    <a:lstStyle/>
                    <a:p>
                      <a:pPr algn="l" fontAlgn="b"/>
                      <a:r>
                        <a:rPr lang="en-US" sz="1600" u="none" strike="noStrike">
                          <a:effectLst/>
                        </a:rPr>
                        <a:t>ACT_MY_PREFERENCES_PAGE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Preferences&gt;Account&gt;Preferences</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Access the 'My Preferences' Page (can be accessed from the Toolbox without Preferences&gt; hook)</a:t>
                      </a:r>
                      <a:endParaRPr lang="en-US" sz="1600" b="0" i="0" u="none" strike="noStrike">
                        <a:solidFill>
                          <a:schemeClr val="tx1">
                            <a:lumMod val="50000"/>
                          </a:schemeClr>
                        </a:solidFill>
                        <a:effectLst/>
                        <a:latin typeface="+mj-lt"/>
                      </a:endParaRPr>
                    </a:p>
                  </a:txBody>
                  <a:tcPr marL="16193" marR="16193" marT="13970" marB="0" anchor="b"/>
                </a:tc>
              </a:tr>
              <a:tr h="606861">
                <a:tc>
                  <a:txBody>
                    <a:bodyPr/>
                    <a:lstStyle/>
                    <a:p>
                      <a:pPr algn="l" fontAlgn="b"/>
                      <a:r>
                        <a:rPr lang="en-US" sz="1600" u="none" strike="noStrike">
                          <a:effectLst/>
                        </a:rPr>
                        <a:t>ACT_MY_RSS_PAGE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Preferences&gt;Desktop Tools&gt;RSS Feeds</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Access the 'RSS Feeds' Page</a:t>
                      </a:r>
                      <a:endParaRPr lang="en-US" sz="1600" b="0" i="0" u="none" strike="noStrike">
                        <a:solidFill>
                          <a:schemeClr val="tx1">
                            <a:lumMod val="50000"/>
                          </a:schemeClr>
                        </a:solidFill>
                        <a:effectLst/>
                        <a:latin typeface="+mj-lt"/>
                      </a:endParaRPr>
                    </a:p>
                  </a:txBody>
                  <a:tcPr marL="16193" marR="16193" marT="13970" marB="0" anchor="b"/>
                </a:tc>
              </a:tr>
              <a:tr h="606861">
                <a:tc>
                  <a:txBody>
                    <a:bodyPr/>
                    <a:lstStyle/>
                    <a:p>
                      <a:pPr algn="l" fontAlgn="b"/>
                      <a:r>
                        <a:rPr lang="en-US" sz="1600" u="none" strike="noStrike">
                          <a:effectLst/>
                        </a:rPr>
                        <a:t>ACT_MY_SCHEDULE_PAGE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Preferences&gt;Account&gt;Schedule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Access the 'My Schedule' Page</a:t>
                      </a:r>
                      <a:endParaRPr lang="en-US" sz="1600" b="0" i="0" u="none" strike="noStrike" dirty="0">
                        <a:solidFill>
                          <a:schemeClr val="tx1">
                            <a:lumMod val="50000"/>
                          </a:schemeClr>
                        </a:solidFill>
                        <a:effectLst/>
                        <a:latin typeface="+mj-lt"/>
                      </a:endParaRPr>
                    </a:p>
                  </a:txBody>
                  <a:tcPr marL="16193" marR="16193" marT="13970" marB="0" anchor="b"/>
                </a:tc>
              </a:tr>
              <a:tr h="606861">
                <a:tc>
                  <a:txBody>
                    <a:bodyPr/>
                    <a:lstStyle/>
                    <a:p>
                      <a:pPr algn="l" fontAlgn="b"/>
                      <a:r>
                        <a:rPr lang="en-US" sz="1600" u="none" strike="noStrike">
                          <a:effectLst/>
                        </a:rPr>
                        <a:t>ACT_ORG_USER_EDIT</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User:Edit (From Org Page)</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Edit a user from the Organization properties page</a:t>
                      </a:r>
                      <a:endParaRPr lang="en-US" sz="1600" b="0" i="0" u="none" strike="noStrike" dirty="0">
                        <a:solidFill>
                          <a:schemeClr val="tx1">
                            <a:lumMod val="50000"/>
                          </a:schemeClr>
                        </a:solidFill>
                        <a:effectLst/>
                        <a:latin typeface="+mj-lt"/>
                      </a:endParaRPr>
                    </a:p>
                  </a:txBody>
                  <a:tcPr marL="16193" marR="16193" marT="13970" marB="0" anchor="b"/>
                </a:tc>
              </a:tr>
              <a:tr h="606861">
                <a:tc>
                  <a:txBody>
                    <a:bodyPr/>
                    <a:lstStyle/>
                    <a:p>
                      <a:pPr algn="l" fontAlgn="b"/>
                      <a:r>
                        <a:rPr lang="en-US" sz="1600" u="none" strike="noStrike" dirty="0">
                          <a:effectLst/>
                        </a:rPr>
                        <a:t>ACT_USER_ADDREM</a:t>
                      </a:r>
                      <a:endParaRPr lang="en-US" sz="1600" b="0" i="0" u="none" strike="noStrike" dirty="0">
                        <a:solidFill>
                          <a:schemeClr val="tx1">
                            <a:lumMod val="50000"/>
                          </a:schemeClr>
                        </a:solidFill>
                        <a:effectLst/>
                        <a:latin typeface="+mj-lt"/>
                      </a:endParaRPr>
                    </a:p>
                  </a:txBody>
                  <a:tcPr marL="16193" marR="16193" marT="13970" marB="0" anchor="b"/>
                </a:tc>
                <a:tc>
                  <a:txBody>
                    <a:bodyPr/>
                    <a:lstStyle/>
                    <a:p>
                      <a:pPr algn="l" fontAlgn="b"/>
                      <a:r>
                        <a:rPr lang="en-US" sz="1600" u="none" strike="noStrike">
                          <a:effectLst/>
                        </a:rPr>
                        <a:t>User:Add/Rem</a:t>
                      </a:r>
                      <a:endParaRPr lang="en-US" sz="1600" b="0" i="0" u="none" strike="noStrike">
                        <a:solidFill>
                          <a:schemeClr val="tx1">
                            <a:lumMod val="50000"/>
                          </a:schemeClr>
                        </a:solidFill>
                        <a:effectLst/>
                        <a:latin typeface="+mj-lt"/>
                      </a:endParaRPr>
                    </a:p>
                  </a:txBody>
                  <a:tcPr marL="16193" marR="16193" marT="13970" marB="0" anchor="b"/>
                </a:tc>
                <a:tc>
                  <a:txBody>
                    <a:bodyPr/>
                    <a:lstStyle/>
                    <a:p>
                      <a:pPr algn="l" fontAlgn="b"/>
                      <a:r>
                        <a:rPr lang="en-US" sz="1600" u="none" strike="noStrike" dirty="0">
                          <a:effectLst/>
                        </a:rPr>
                        <a:t>Add or Remove an EM7 user account</a:t>
                      </a:r>
                      <a:endParaRPr lang="en-US" sz="1600" b="0" i="0" u="none" strike="noStrike" dirty="0">
                        <a:solidFill>
                          <a:schemeClr val="tx1">
                            <a:lumMod val="50000"/>
                          </a:schemeClr>
                        </a:solidFill>
                        <a:effectLst/>
                        <a:latin typeface="+mj-lt"/>
                      </a:endParaRPr>
                    </a:p>
                  </a:txBody>
                  <a:tcPr marL="16193" marR="16193" marT="13970" marB="0" anchor="b"/>
                </a:tc>
              </a:tr>
            </a:tbl>
          </a:graphicData>
        </a:graphic>
      </p:graphicFrame>
      <p:sp>
        <p:nvSpPr>
          <p:cNvPr id="3" name="Title 2"/>
          <p:cNvSpPr>
            <a:spLocks noGrp="1"/>
          </p:cNvSpPr>
          <p:nvPr>
            <p:ph type="title"/>
          </p:nvPr>
        </p:nvSpPr>
        <p:spPr/>
        <p:txBody>
          <a:bodyPr/>
          <a:lstStyle/>
          <a:p>
            <a:r>
              <a:rPr lang="en-US" dirty="0" smtClean="0"/>
              <a:t>Access Hooks: User Accounts</a:t>
            </a:r>
            <a:endParaRPr lang="en-US" dirty="0"/>
          </a:p>
        </p:txBody>
      </p:sp>
      <p:sp>
        <p:nvSpPr>
          <p:cNvPr id="6" name="Slide Number Placeholder 5"/>
          <p:cNvSpPr>
            <a:spLocks noGrp="1"/>
          </p:cNvSpPr>
          <p:nvPr>
            <p:ph type="sldNum" sz="quarter" idx="4"/>
          </p:nvPr>
        </p:nvSpPr>
        <p:spPr/>
        <p:txBody>
          <a:bodyPr/>
          <a:lstStyle/>
          <a:p>
            <a:fld id="{59FBCBD5-A728-384D-A41B-B8C6FE40EEBE}" type="slidenum">
              <a:rPr lang="en-US" smtClean="0"/>
              <a:pPr/>
              <a:t>79</a:t>
            </a:fld>
            <a:endParaRPr lang="en-US" dirty="0"/>
          </a:p>
        </p:txBody>
      </p:sp>
      <p:sp>
        <p:nvSpPr>
          <p:cNvPr id="5" name="TextBox 4"/>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36147988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4"/>
          </p:nvPr>
        </p:nvSpPr>
        <p:spPr/>
        <p:txBody>
          <a:bodyPr/>
          <a:lstStyle/>
          <a:p>
            <a:fld id="{59FBCBD5-A728-384D-A41B-B8C6FE40EEBE}" type="slidenum">
              <a:rPr lang="en-US" smtClean="0"/>
              <a:pPr/>
              <a:t>8</a:t>
            </a:fld>
            <a:endParaRPr lang="en-US" dirty="0"/>
          </a:p>
        </p:txBody>
      </p:sp>
      <p:sp>
        <p:nvSpPr>
          <p:cNvPr id="2" name="Title 1"/>
          <p:cNvSpPr>
            <a:spLocks noGrp="1"/>
          </p:cNvSpPr>
          <p:nvPr>
            <p:ph type="title"/>
          </p:nvPr>
        </p:nvSpPr>
        <p:spPr/>
        <p:txBody>
          <a:bodyPr/>
          <a:lstStyle/>
          <a:p>
            <a:r>
              <a:rPr lang="en-US" dirty="0">
                <a:solidFill>
                  <a:schemeClr val="tx1">
                    <a:lumMod val="50000"/>
                  </a:schemeClr>
                </a:solidFill>
              </a:rPr>
              <a:t>Form </a:t>
            </a:r>
            <a:r>
              <a:rPr lang="en-US" dirty="0" smtClean="0">
                <a:solidFill>
                  <a:schemeClr val="tx1">
                    <a:lumMod val="50000"/>
                  </a:schemeClr>
                </a:solidFill>
              </a:rPr>
              <a:t>Fields: Embedded</a:t>
            </a:r>
            <a:endParaRPr lang="en-US" dirty="0">
              <a:solidFill>
                <a:schemeClr val="tx1">
                  <a:lumMod val="50000"/>
                </a:schemeClr>
              </a:solidFill>
            </a:endParaRPr>
          </a:p>
        </p:txBody>
      </p:sp>
      <p:sp>
        <p:nvSpPr>
          <p:cNvPr id="3" name="Content Placeholder 2"/>
          <p:cNvSpPr>
            <a:spLocks noGrp="1"/>
          </p:cNvSpPr>
          <p:nvPr>
            <p:ph sz="quarter" idx="10"/>
          </p:nvPr>
        </p:nvSpPr>
        <p:spPr>
          <a:xfrm>
            <a:off x="677795" y="1490599"/>
            <a:ext cx="14519275" cy="7077668"/>
          </a:xfrm>
        </p:spPr>
        <p:txBody>
          <a:bodyPr>
            <a:normAutofit/>
          </a:bodyPr>
          <a:lstStyle/>
          <a:p>
            <a:pPr marL="0" indent="0">
              <a:buNone/>
            </a:pPr>
            <a:r>
              <a:rPr lang="en-GB" sz="3200" dirty="0" smtClean="0">
                <a:solidFill>
                  <a:schemeClr val="tx1">
                    <a:lumMod val="50000"/>
                  </a:schemeClr>
                </a:solidFill>
              </a:rPr>
              <a:t>Fields added to Tickets appear in the Ticket Editor Properties Tab.</a:t>
            </a:r>
          </a:p>
          <a:p>
            <a:pPr marL="0" indent="0">
              <a:buNone/>
            </a:pPr>
            <a:endParaRPr lang="en-GB" dirty="0"/>
          </a:p>
          <a:p>
            <a:pPr marL="0" indent="0">
              <a:buNone/>
            </a:pPr>
            <a:endParaRPr lang="en-GB" dirty="0" smtClean="0"/>
          </a:p>
          <a:p>
            <a:pPr marL="0" indent="0">
              <a:buNone/>
            </a:pPr>
            <a:endParaRPr lang="en-GB" dirty="0" smtClean="0"/>
          </a:p>
          <a:p>
            <a:pPr marL="0" indent="0">
              <a:buNone/>
            </a:pPr>
            <a:endParaRPr lang="en-GB" dirty="0" smtClean="0"/>
          </a:p>
          <a:p>
            <a:pPr marL="0" indent="0">
              <a:buNone/>
            </a:pPr>
            <a:r>
              <a:rPr lang="en-GB" sz="3200" dirty="0" smtClean="0">
                <a:solidFill>
                  <a:schemeClr val="tx1">
                    <a:lumMod val="50000"/>
                  </a:schemeClr>
                </a:solidFill>
              </a:rPr>
              <a:t>Embedded Fields added to Assets appear in the Asset Configuration Tab, and are global to all assets.</a:t>
            </a:r>
          </a:p>
          <a:p>
            <a:pPr marL="731520" lvl="1" indent="0">
              <a:buNone/>
            </a:pPr>
            <a:endParaRPr lang="en-GB" dirty="0" smtClean="0"/>
          </a:p>
        </p:txBody>
      </p:sp>
      <p:sp>
        <p:nvSpPr>
          <p:cNvPr id="11" name="TextBox 10"/>
          <p:cNvSpPr txBox="1"/>
          <p:nvPr/>
        </p:nvSpPr>
        <p:spPr>
          <a:xfrm>
            <a:off x="6547193" y="9557160"/>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grpSp>
        <p:nvGrpSpPr>
          <p:cNvPr id="7" name="Group 6"/>
          <p:cNvGrpSpPr/>
          <p:nvPr/>
        </p:nvGrpSpPr>
        <p:grpSpPr>
          <a:xfrm>
            <a:off x="821214" y="2672561"/>
            <a:ext cx="14400027" cy="2132087"/>
            <a:chOff x="470983" y="2008207"/>
            <a:chExt cx="8470604" cy="1453696"/>
          </a:xfrm>
        </p:grpSpPr>
        <p:sp>
          <p:nvSpPr>
            <p:cNvPr id="4" name="Rectangle 3"/>
            <p:cNvSpPr/>
            <p:nvPr/>
          </p:nvSpPr>
          <p:spPr>
            <a:xfrm>
              <a:off x="5791200" y="2455287"/>
              <a:ext cx="3150387"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lumMod val="50000"/>
                    </a:schemeClr>
                  </a:solidFill>
                </a:rPr>
                <a:t>Plus signs allow admins to add entries into the form</a:t>
              </a:r>
              <a:endParaRPr lang="en-US" dirty="0">
                <a:solidFill>
                  <a:schemeClr val="tx1">
                    <a:lumMod val="50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983" y="2008207"/>
              <a:ext cx="5140227" cy="1453696"/>
            </a:xfrm>
            <a:prstGeom prst="rect">
              <a:avLst/>
            </a:prstGeom>
          </p:spPr>
        </p:pic>
        <p:sp>
          <p:nvSpPr>
            <p:cNvPr id="9" name="Rectangle 8"/>
            <p:cNvSpPr/>
            <p:nvPr/>
          </p:nvSpPr>
          <p:spPr>
            <a:xfrm>
              <a:off x="485201" y="3185399"/>
              <a:ext cx="3074653" cy="275606"/>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Straight Connector 12"/>
            <p:cNvCxnSpPr>
              <a:stCxn id="4" idx="1"/>
            </p:cNvCxnSpPr>
            <p:nvPr/>
          </p:nvCxnSpPr>
          <p:spPr>
            <a:xfrm flipH="1">
              <a:off x="2512602" y="2912487"/>
              <a:ext cx="3278598" cy="410715"/>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2374687" y="3297439"/>
              <a:ext cx="137914" cy="144496"/>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77241" y="6738095"/>
            <a:ext cx="8714215" cy="2255447"/>
            <a:chOff x="485201" y="4781964"/>
            <a:chExt cx="5126009" cy="1537805"/>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01" y="4852178"/>
              <a:ext cx="5126009" cy="1467591"/>
            </a:xfrm>
            <a:prstGeom prst="rect">
              <a:avLst/>
            </a:prstGeom>
            <a:ln w="9525">
              <a:solidFill>
                <a:schemeClr val="tx2"/>
              </a:solidFill>
            </a:ln>
          </p:spPr>
        </p:pic>
        <p:sp>
          <p:nvSpPr>
            <p:cNvPr id="12" name="Rectangle 11"/>
            <p:cNvSpPr/>
            <p:nvPr/>
          </p:nvSpPr>
          <p:spPr>
            <a:xfrm>
              <a:off x="2150111" y="4781964"/>
              <a:ext cx="587066" cy="255516"/>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p:cNvSpPr/>
          <p:nvPr/>
        </p:nvSpPr>
        <p:spPr>
          <a:xfrm>
            <a:off x="5190407" y="7429360"/>
            <a:ext cx="4145724" cy="924931"/>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0028" y="4111910"/>
            <a:ext cx="468890" cy="451524"/>
          </a:xfrm>
          <a:prstGeom prst="rect">
            <a:avLst/>
          </a:prstGeom>
        </p:spPr>
      </p:pic>
    </p:spTree>
    <p:extLst>
      <p:ext uri="{BB962C8B-B14F-4D97-AF65-F5344CB8AC3E}">
        <p14:creationId xmlns:p14="http://schemas.microsoft.com/office/powerpoint/2010/main" val="8707322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821105205"/>
              </p:ext>
            </p:extLst>
          </p:nvPr>
        </p:nvGraphicFramePr>
        <p:xfrm>
          <a:off x="475972" y="1209887"/>
          <a:ext cx="14292582" cy="7862534"/>
        </p:xfrm>
        <a:graphic>
          <a:graphicData uri="http://schemas.openxmlformats.org/drawingml/2006/table">
            <a:tbl>
              <a:tblPr firstRow="1" bandRow="1">
                <a:tableStyleId>{BC89EF96-8CEA-46FF-86C4-4CE0E7609802}</a:tableStyleId>
              </a:tblPr>
              <a:tblGrid>
                <a:gridCol w="3838352"/>
                <a:gridCol w="3403052"/>
                <a:gridCol w="7051178"/>
              </a:tblGrid>
              <a:tr h="530013">
                <a:tc>
                  <a:txBody>
                    <a:bodyPr/>
                    <a:lstStyle/>
                    <a:p>
                      <a:pPr>
                        <a:lnSpc>
                          <a:spcPct val="150000"/>
                        </a:lnSpc>
                      </a:pPr>
                      <a:r>
                        <a:rPr lang="en-US" sz="2000" dirty="0" smtClean="0"/>
                        <a:t>Hook ID</a:t>
                      </a:r>
                      <a:endParaRPr lang="en-US" sz="2000" dirty="0">
                        <a:latin typeface="Futura Lt BT"/>
                      </a:endParaRPr>
                    </a:p>
                  </a:txBody>
                  <a:tcPr marL="155448" marR="155448" marT="67056" marB="67056"/>
                </a:tc>
                <a:tc>
                  <a:txBody>
                    <a:bodyPr/>
                    <a:lstStyle/>
                    <a:p>
                      <a:pPr>
                        <a:lnSpc>
                          <a:spcPct val="150000"/>
                        </a:lnSpc>
                      </a:pPr>
                      <a:r>
                        <a:rPr lang="en-US" sz="2000" dirty="0" smtClean="0"/>
                        <a:t>Name </a:t>
                      </a:r>
                      <a:endParaRPr lang="en-US" sz="2000" dirty="0">
                        <a:latin typeface="Futura Lt BT"/>
                      </a:endParaRPr>
                    </a:p>
                  </a:txBody>
                  <a:tcPr marL="155448" marR="155448" marT="67056" marB="67056"/>
                </a:tc>
                <a:tc>
                  <a:txBody>
                    <a:bodyPr/>
                    <a:lstStyle/>
                    <a:p>
                      <a:pPr>
                        <a:lnSpc>
                          <a:spcPct val="150000"/>
                        </a:lnSpc>
                      </a:pPr>
                      <a:r>
                        <a:rPr lang="en-US" sz="2000" dirty="0" smtClean="0"/>
                        <a:t>Description</a:t>
                      </a:r>
                      <a:endParaRPr lang="en-US" sz="2000" dirty="0">
                        <a:latin typeface="Futura Lt BT"/>
                      </a:endParaRPr>
                    </a:p>
                  </a:txBody>
                  <a:tcPr marL="155448" marR="155448" marT="67056" marB="67056"/>
                </a:tc>
              </a:tr>
              <a:tr h="519373">
                <a:tc>
                  <a:txBody>
                    <a:bodyPr/>
                    <a:lstStyle/>
                    <a:p>
                      <a:pPr algn="l" fontAlgn="b"/>
                      <a:r>
                        <a:rPr lang="en-US" sz="1600" u="none" strike="noStrike" dirty="0">
                          <a:effectLst/>
                        </a:rPr>
                        <a:t>ACT_USER_EDIT</a:t>
                      </a:r>
                      <a:endParaRPr lang="en-US" sz="16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dirty="0" err="1">
                          <a:effectLst/>
                        </a:rPr>
                        <a:t>User:Edit</a:t>
                      </a:r>
                      <a:endParaRPr lang="en-US" sz="16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dirty="0">
                          <a:effectLst/>
                        </a:rPr>
                        <a:t>Write access to EM7 user accounts, not including add/remove</a:t>
                      </a:r>
                      <a:endParaRPr lang="en-US" sz="1600" b="0" i="0" u="none" strike="noStrike" dirty="0">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a:effectLst/>
                        </a:rPr>
                        <a:t>ACT_USER_POLICY_ADDREM</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User Policy:Add/Rem</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Add or remove a User Policy</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a:effectLst/>
                        </a:rPr>
                        <a:t>ACT_USER_POLICY_EDIT</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User Policy:Edit</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Edit a user policy</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a:effectLst/>
                        </a:rPr>
                        <a:t>ACT_USER_POLICY_REG_PAGE</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Registry&gt;Accounts&gt;User Policies</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Access the User Policies registry page</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a:effectLst/>
                        </a:rPr>
                        <a:t>ACT_USER_POLICY_VIEW</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User Policy:View</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View a user policy</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a:effectLst/>
                        </a:rPr>
                        <a:t>ACT_USER_PRINT_REPORT</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User:Print Report</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Print a report for a given user</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a:effectLst/>
                        </a:rPr>
                        <a:t>ACT_USER_REG_PAGE</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Registry&gt;Accounts&gt;User Accounts</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Access the User Accounts registry page</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dirty="0">
                          <a:effectLst/>
                        </a:rPr>
                        <a:t>ACT_USER_VIEW</a:t>
                      </a:r>
                      <a:endParaRPr lang="en-US" sz="16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User:View</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Read access to EM7 user accounts</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a:effectLst/>
                        </a:rPr>
                        <a:t>ACT_VENDOR_ADDREM</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Vendor:Add/Rem</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Add or Remove a Vendor account</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a:effectLst/>
                        </a:rPr>
                        <a:t>ACT_VENDOR_EDIT</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Vendor:Edit</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write access for Vendor acounts, not inlucding add/remove</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a:effectLst/>
                        </a:rPr>
                        <a:t>ACT_VENDOR_NOTES_EDIT</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Vendor:Edit Notes</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write access to Vendor Notes</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a:effectLst/>
                        </a:rPr>
                        <a:t>ACT_VENDOR_NOTES_VIEW</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Vendor:Notes</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View the Notepad tab on the vendor pop-up</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a:effectLst/>
                        </a:rPr>
                        <a:t>ACT_VENDOR_REG_PAGE</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Registry&gt;Accounts&gt;Vendors</a:t>
                      </a:r>
                      <a:endParaRPr lang="en-US" sz="1600" b="0" i="0" u="none" strike="noStrike">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a:effectLst/>
                        </a:rPr>
                        <a:t>Accesss the Vendors registry page</a:t>
                      </a:r>
                      <a:endParaRPr lang="en-US" sz="1600" b="0" i="0" u="none" strike="noStrike">
                        <a:solidFill>
                          <a:schemeClr val="tx1">
                            <a:lumMod val="50000"/>
                          </a:schemeClr>
                        </a:solidFill>
                        <a:effectLst/>
                        <a:latin typeface="Futura Lt BT"/>
                      </a:endParaRPr>
                    </a:p>
                  </a:txBody>
                  <a:tcPr marL="16193" marR="16193" marT="13970" marB="0" anchor="b"/>
                </a:tc>
              </a:tr>
              <a:tr h="519373">
                <a:tc>
                  <a:txBody>
                    <a:bodyPr/>
                    <a:lstStyle/>
                    <a:p>
                      <a:pPr algn="l" fontAlgn="b"/>
                      <a:r>
                        <a:rPr lang="en-US" sz="1600" u="none" strike="noStrike" dirty="0">
                          <a:effectLst/>
                        </a:rPr>
                        <a:t>ACT_VENDOR_VIEW</a:t>
                      </a:r>
                      <a:endParaRPr lang="en-US" sz="16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dirty="0" err="1">
                          <a:effectLst/>
                        </a:rPr>
                        <a:t>Vendor:View</a:t>
                      </a:r>
                      <a:endParaRPr lang="en-US" sz="16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1600" u="none" strike="noStrike" dirty="0">
                          <a:effectLst/>
                        </a:rPr>
                        <a:t>Read access to vendor accounts</a:t>
                      </a:r>
                      <a:endParaRPr lang="en-US" sz="1600" b="0" i="0" u="none" strike="noStrike" dirty="0">
                        <a:solidFill>
                          <a:schemeClr val="tx1">
                            <a:lumMod val="50000"/>
                          </a:schemeClr>
                        </a:solidFill>
                        <a:effectLst/>
                        <a:latin typeface="Futura Lt BT"/>
                      </a:endParaRPr>
                    </a:p>
                  </a:txBody>
                  <a:tcPr marL="16193" marR="16193" marT="13970" marB="0" anchor="b"/>
                </a:tc>
              </a:tr>
            </a:tbl>
          </a:graphicData>
        </a:graphic>
      </p:graphicFrame>
      <p:sp>
        <p:nvSpPr>
          <p:cNvPr id="3" name="Title 2"/>
          <p:cNvSpPr>
            <a:spLocks noGrp="1"/>
          </p:cNvSpPr>
          <p:nvPr>
            <p:ph type="title"/>
          </p:nvPr>
        </p:nvSpPr>
        <p:spPr/>
        <p:txBody>
          <a:bodyPr/>
          <a:lstStyle/>
          <a:p>
            <a:r>
              <a:rPr lang="en-US" dirty="0" smtClean="0"/>
              <a:t>Access Hooks: User Accounts (cont.)</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80</a:t>
            </a:fld>
            <a:endParaRPr lang="en-US" dirty="0"/>
          </a:p>
        </p:txBody>
      </p:sp>
      <p:sp>
        <p:nvSpPr>
          <p:cNvPr id="6" name="TextBox 5"/>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42367318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Included Keys</a:t>
            </a:r>
            <a:endParaRPr lang="en-US" dirty="0"/>
          </a:p>
        </p:txBody>
      </p:sp>
      <p:sp>
        <p:nvSpPr>
          <p:cNvPr id="3" name="Slide Number Placeholder 2"/>
          <p:cNvSpPr>
            <a:spLocks noGrp="1"/>
          </p:cNvSpPr>
          <p:nvPr>
            <p:ph type="sldNum" sz="quarter" idx="4"/>
          </p:nvPr>
        </p:nvSpPr>
        <p:spPr/>
        <p:txBody>
          <a:bodyPr/>
          <a:lstStyle/>
          <a:p>
            <a:fld id="{59FBCBD5-A728-384D-A41B-B8C6FE40EEBE}" type="slidenum">
              <a:rPr lang="en-US" smtClean="0"/>
              <a:pPr/>
              <a:t>81</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19712094"/>
              </p:ext>
            </p:extLst>
          </p:nvPr>
        </p:nvGraphicFramePr>
        <p:xfrm>
          <a:off x="574674" y="1522923"/>
          <a:ext cx="14192886" cy="7205440"/>
        </p:xfrm>
        <a:graphic>
          <a:graphicData uri="http://schemas.openxmlformats.org/drawingml/2006/table">
            <a:tbl>
              <a:tblPr firstRow="1" bandRow="1">
                <a:tableStyleId>{BC89EF96-8CEA-46FF-86C4-4CE0E7609802}</a:tableStyleId>
              </a:tblPr>
              <a:tblGrid>
                <a:gridCol w="6286249"/>
                <a:gridCol w="7906637"/>
              </a:tblGrid>
              <a:tr h="566254">
                <a:tc gridSpan="2">
                  <a:txBody>
                    <a:bodyPr/>
                    <a:lstStyle/>
                    <a:p>
                      <a:r>
                        <a:rPr lang="en-US" sz="2000" dirty="0" smtClean="0"/>
                        <a:t>Included Organization/User</a:t>
                      </a:r>
                      <a:r>
                        <a:rPr lang="en-US" sz="2000" baseline="0" dirty="0" smtClean="0"/>
                        <a:t> Account Keys:</a:t>
                      </a:r>
                      <a:endParaRPr lang="en-US" sz="2000" dirty="0">
                        <a:latin typeface="+mj-lt"/>
                      </a:endParaRPr>
                    </a:p>
                  </a:txBody>
                  <a:tcPr marL="155448" marR="155448" marT="67056" marB="67056"/>
                </a:tc>
                <a:tc hMerge="1">
                  <a:txBody>
                    <a:bodyPr/>
                    <a:lstStyle/>
                    <a:p>
                      <a:endParaRPr lang="en-US" dirty="0"/>
                    </a:p>
                  </a:txBody>
                  <a:tcPr/>
                </a:tc>
              </a:tr>
              <a:tr h="1780532">
                <a:tc>
                  <a:txBody>
                    <a:bodyPr/>
                    <a:lstStyle/>
                    <a:p>
                      <a:r>
                        <a:rPr lang="en-US" sz="1800" dirty="0" smtClean="0"/>
                        <a:t>Org/User/Vendor</a:t>
                      </a:r>
                      <a:r>
                        <a:rPr lang="en-US" sz="1800" baseline="0" dirty="0" smtClean="0"/>
                        <a:t> – View</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Grants view access to organizations,</a:t>
                      </a:r>
                      <a:r>
                        <a:rPr lang="en-US" sz="1800" baseline="0" dirty="0" smtClean="0"/>
                        <a:t> user accounts, external contacts, and vendors</a:t>
                      </a:r>
                      <a:endParaRPr lang="en-US" sz="1800" dirty="0">
                        <a:solidFill>
                          <a:schemeClr val="tx1">
                            <a:lumMod val="50000"/>
                          </a:schemeClr>
                        </a:solidFill>
                        <a:latin typeface="+mj-lt"/>
                      </a:endParaRPr>
                    </a:p>
                  </a:txBody>
                  <a:tcPr marL="155448" marR="155448" marT="67056" marB="67056"/>
                </a:tc>
              </a:tr>
              <a:tr h="2203775">
                <a:tc>
                  <a:txBody>
                    <a:bodyPr/>
                    <a:lstStyle/>
                    <a:p>
                      <a:r>
                        <a:rPr lang="en-US" sz="1800" dirty="0" smtClean="0"/>
                        <a:t>Org/User/Vendor</a:t>
                      </a:r>
                      <a:r>
                        <a:rPr lang="en-US" sz="1800" baseline="0" dirty="0" smtClean="0"/>
                        <a:t> – Administration</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Grants add, edit, remove permissions</a:t>
                      </a:r>
                      <a:r>
                        <a:rPr lang="en-US" sz="1800" baseline="0" dirty="0" smtClean="0"/>
                        <a:t> for organizations, user accounts, external contacts, and vendors</a:t>
                      </a:r>
                      <a:endParaRPr lang="en-US" sz="1800" dirty="0">
                        <a:solidFill>
                          <a:schemeClr val="tx1">
                            <a:lumMod val="50000"/>
                          </a:schemeClr>
                        </a:solidFill>
                        <a:latin typeface="+mj-lt"/>
                      </a:endParaRPr>
                    </a:p>
                  </a:txBody>
                  <a:tcPr marL="155448" marR="155448" marT="67056" marB="67056"/>
                </a:tc>
              </a:tr>
              <a:tr h="2654879">
                <a:tc>
                  <a:txBody>
                    <a:bodyPr/>
                    <a:lstStyle/>
                    <a:p>
                      <a:r>
                        <a:rPr lang="en-US" sz="1800" dirty="0" smtClean="0"/>
                        <a:t>Org/User/Vendor</a:t>
                      </a:r>
                      <a:r>
                        <a:rPr lang="en-US" sz="1800" baseline="0" dirty="0" smtClean="0"/>
                        <a:t> – Operator</a:t>
                      </a:r>
                      <a:endParaRPr lang="en-US" sz="1800" dirty="0">
                        <a:solidFill>
                          <a:schemeClr val="tx1">
                            <a:lumMod val="50000"/>
                          </a:schemeClr>
                        </a:solidFill>
                        <a:latin typeface="+mj-lt"/>
                      </a:endParaRPr>
                    </a:p>
                  </a:txBody>
                  <a:tcPr marL="155448" marR="155448" marT="67056" marB="67056"/>
                </a:tc>
                <a:tc>
                  <a:txBody>
                    <a:bodyPr/>
                    <a:lstStyle/>
                    <a:p>
                      <a:r>
                        <a:rPr lang="en-US" sz="1800" dirty="0" smtClean="0"/>
                        <a:t>Grants view access to organizations, user accounts, external contacts, and vendors, and the ability to add/edit organization</a:t>
                      </a:r>
                      <a:r>
                        <a:rPr lang="en-US" sz="1800" baseline="0" dirty="0" smtClean="0"/>
                        <a:t> and vendor notes</a:t>
                      </a:r>
                      <a:endParaRPr lang="en-US" sz="1800" dirty="0">
                        <a:solidFill>
                          <a:schemeClr val="tx1">
                            <a:lumMod val="50000"/>
                          </a:schemeClr>
                        </a:solidFill>
                        <a:latin typeface="+mj-lt"/>
                      </a:endParaRPr>
                    </a:p>
                  </a:txBody>
                  <a:tcPr marL="155448" marR="155448" marT="67056" marB="67056"/>
                </a:tc>
              </a:tr>
            </a:tbl>
          </a:graphicData>
        </a:graphic>
      </p:graphicFrame>
      <p:sp>
        <p:nvSpPr>
          <p:cNvPr id="6" name="TextBox 5"/>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3202051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API Resource: Organization</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82</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61002026"/>
              </p:ext>
            </p:extLst>
          </p:nvPr>
        </p:nvGraphicFramePr>
        <p:xfrm>
          <a:off x="832478" y="1468120"/>
          <a:ext cx="13670922" cy="7612374"/>
        </p:xfrm>
        <a:graphic>
          <a:graphicData uri="http://schemas.openxmlformats.org/drawingml/2006/table">
            <a:tbl>
              <a:tblPr firstRow="1" bandRow="1">
                <a:tableStyleId>{BC89EF96-8CEA-46FF-86C4-4CE0E7609802}</a:tableStyleId>
              </a:tblPr>
              <a:tblGrid>
                <a:gridCol w="6835461"/>
                <a:gridCol w="6835461"/>
              </a:tblGrid>
              <a:tr h="543741">
                <a:tc gridSpan="2">
                  <a:txBody>
                    <a:bodyPr/>
                    <a:lstStyle/>
                    <a:p>
                      <a:r>
                        <a:rPr lang="en-US" sz="2000" dirty="0" smtClean="0"/>
                        <a:t>Organization</a:t>
                      </a:r>
                      <a:r>
                        <a:rPr lang="en-US" sz="2000" baseline="0" dirty="0" smtClean="0"/>
                        <a:t> API Resources:</a:t>
                      </a:r>
                      <a:endParaRPr lang="en-US" sz="2000" dirty="0">
                        <a:latin typeface="Futura Lt BT"/>
                      </a:endParaRPr>
                    </a:p>
                  </a:txBody>
                  <a:tcPr marL="155448" marR="155448" marT="67056" marB="67056"/>
                </a:tc>
                <a:tc hMerge="1">
                  <a:txBody>
                    <a:bodyPr/>
                    <a:lstStyle/>
                    <a:p>
                      <a:endParaRPr lang="en-US" dirty="0"/>
                    </a:p>
                  </a:txBody>
                  <a:tcPr/>
                </a:tc>
              </a:tr>
              <a:tr h="543741">
                <a:tc gridSpan="2">
                  <a:txBody>
                    <a:bodyPr/>
                    <a:lstStyle/>
                    <a:p>
                      <a:r>
                        <a:rPr lang="en-US" sz="2000" dirty="0" smtClean="0"/>
                        <a:t>https://your</a:t>
                      </a:r>
                      <a:r>
                        <a:rPr lang="en-US" sz="2000" baseline="0" dirty="0" smtClean="0"/>
                        <a:t>ipaddress/api/organization</a:t>
                      </a:r>
                      <a:endParaRPr lang="en-US" sz="2000" dirty="0">
                        <a:solidFill>
                          <a:schemeClr val="tx1">
                            <a:lumMod val="50000"/>
                          </a:schemeClr>
                        </a:solidFill>
                        <a:latin typeface="Futura Lt BT"/>
                      </a:endParaRPr>
                    </a:p>
                  </a:txBody>
                  <a:tcPr marL="155448" marR="155448" marT="67056" marB="67056"/>
                </a:tc>
                <a:tc hMerge="1">
                  <a:txBody>
                    <a:bodyPr/>
                    <a:lstStyle/>
                    <a:p>
                      <a:endParaRPr lang="en-US"/>
                    </a:p>
                  </a:txBody>
                  <a:tcPr/>
                </a:tc>
              </a:tr>
              <a:tr h="543741">
                <a:tc>
                  <a:txBody>
                    <a:bodyPr/>
                    <a:lstStyle/>
                    <a:p>
                      <a:r>
                        <a:rPr lang="en-US" sz="1800" dirty="0" smtClean="0"/>
                        <a:t>Address</a:t>
                      </a:r>
                      <a:endParaRPr lang="en-US" sz="1800" dirty="0">
                        <a:solidFill>
                          <a:schemeClr val="tx1">
                            <a:lumMod val="50000"/>
                          </a:schemeClr>
                        </a:solidFill>
                        <a:latin typeface="Futura Lt BT"/>
                      </a:endParaRPr>
                    </a:p>
                  </a:txBody>
                  <a:tcPr marL="155448" marR="155448" marT="67056" marB="67056"/>
                </a:tc>
                <a:tc>
                  <a:txBody>
                    <a:bodyPr/>
                    <a:lstStyle/>
                    <a:p>
                      <a:r>
                        <a:rPr lang="en-US" sz="1800" dirty="0" err="1" smtClean="0"/>
                        <a:t>Billing_id</a:t>
                      </a:r>
                      <a:endParaRPr lang="en-US" sz="1800" dirty="0" smtClean="0">
                        <a:solidFill>
                          <a:schemeClr val="tx1">
                            <a:lumMod val="50000"/>
                          </a:schemeClr>
                        </a:solidFill>
                        <a:latin typeface="Futura Lt BT"/>
                      </a:endParaRPr>
                    </a:p>
                  </a:txBody>
                  <a:tcPr marL="155448" marR="155448" marT="67056" marB="67056"/>
                </a:tc>
              </a:tr>
              <a:tr h="543741">
                <a:tc>
                  <a:txBody>
                    <a:bodyPr/>
                    <a:lstStyle/>
                    <a:p>
                      <a:r>
                        <a:rPr lang="en-US" sz="1800" dirty="0" smtClean="0"/>
                        <a:t>City</a:t>
                      </a:r>
                      <a:endParaRPr lang="en-US" sz="1800" dirty="0">
                        <a:solidFill>
                          <a:schemeClr val="tx1">
                            <a:lumMod val="50000"/>
                          </a:schemeClr>
                        </a:solidFill>
                        <a:latin typeface="Futura Lt BT"/>
                      </a:endParaRPr>
                    </a:p>
                  </a:txBody>
                  <a:tcPr marL="155448" marR="155448" marT="67056" marB="67056"/>
                </a:tc>
                <a:tc>
                  <a:txBody>
                    <a:bodyPr/>
                    <a:lstStyle/>
                    <a:p>
                      <a:r>
                        <a:rPr lang="en-US" sz="1800" dirty="0" smtClean="0"/>
                        <a:t>Company</a:t>
                      </a:r>
                      <a:endParaRPr lang="en-US" sz="1800" dirty="0">
                        <a:solidFill>
                          <a:schemeClr val="tx1">
                            <a:lumMod val="50000"/>
                          </a:schemeClr>
                        </a:solidFill>
                        <a:latin typeface="Futura Lt BT"/>
                      </a:endParaRPr>
                    </a:p>
                  </a:txBody>
                  <a:tcPr marL="155448" marR="155448" marT="67056" marB="67056"/>
                </a:tc>
              </a:tr>
              <a:tr h="543741">
                <a:tc>
                  <a:txBody>
                    <a:bodyPr/>
                    <a:lstStyle/>
                    <a:p>
                      <a:r>
                        <a:rPr lang="en-US" sz="1800" dirty="0" err="1" smtClean="0"/>
                        <a:t>Contact_fname</a:t>
                      </a:r>
                      <a:endParaRPr lang="en-US" sz="1800" dirty="0">
                        <a:solidFill>
                          <a:schemeClr val="tx1">
                            <a:lumMod val="50000"/>
                          </a:schemeClr>
                        </a:solidFill>
                        <a:latin typeface="Futura Lt BT"/>
                      </a:endParaRPr>
                    </a:p>
                  </a:txBody>
                  <a:tcPr marL="155448" marR="155448" marT="67056" marB="67056"/>
                </a:tc>
                <a:tc>
                  <a:txBody>
                    <a:bodyPr/>
                    <a:lstStyle/>
                    <a:p>
                      <a:r>
                        <a:rPr lang="en-US" sz="1800" dirty="0" err="1" smtClean="0"/>
                        <a:t>Contact_lname</a:t>
                      </a:r>
                      <a:endParaRPr lang="en-US" sz="1800" dirty="0" smtClean="0">
                        <a:solidFill>
                          <a:schemeClr val="tx1">
                            <a:lumMod val="50000"/>
                          </a:schemeClr>
                        </a:solidFill>
                        <a:latin typeface="Futura Lt BT"/>
                      </a:endParaRPr>
                    </a:p>
                  </a:txBody>
                  <a:tcPr marL="155448" marR="155448" marT="67056" marB="67056"/>
                </a:tc>
              </a:tr>
              <a:tr h="543741">
                <a:tc>
                  <a:txBody>
                    <a:bodyPr/>
                    <a:lstStyle/>
                    <a:p>
                      <a:r>
                        <a:rPr lang="en-US" sz="1800" dirty="0" smtClean="0"/>
                        <a:t>Country</a:t>
                      </a:r>
                      <a:endParaRPr lang="en-US" sz="1800" dirty="0">
                        <a:solidFill>
                          <a:schemeClr val="tx1">
                            <a:lumMod val="50000"/>
                          </a:schemeClr>
                        </a:solidFill>
                        <a:latin typeface="Futura Lt BT"/>
                      </a:endParaRPr>
                    </a:p>
                  </a:txBody>
                  <a:tcPr marL="155448" marR="155448" marT="67056" marB="67056"/>
                </a:tc>
                <a:tc>
                  <a:txBody>
                    <a:bodyPr/>
                    <a:lstStyle/>
                    <a:p>
                      <a:r>
                        <a:rPr lang="en-US" sz="1800" dirty="0" err="1" smtClean="0"/>
                        <a:t>Crm_id</a:t>
                      </a:r>
                      <a:endParaRPr lang="en-US" sz="1800" dirty="0">
                        <a:solidFill>
                          <a:schemeClr val="tx1">
                            <a:lumMod val="50000"/>
                          </a:schemeClr>
                        </a:solidFill>
                        <a:latin typeface="Futura Lt BT"/>
                      </a:endParaRPr>
                    </a:p>
                  </a:txBody>
                  <a:tcPr marL="155448" marR="155448" marT="67056" marB="67056"/>
                </a:tc>
              </a:tr>
              <a:tr h="543741">
                <a:tc>
                  <a:txBody>
                    <a:bodyPr/>
                    <a:lstStyle/>
                    <a:p>
                      <a:r>
                        <a:rPr lang="en-US" sz="1800" dirty="0" err="1" smtClean="0"/>
                        <a:t>Date_create</a:t>
                      </a:r>
                      <a:endParaRPr lang="en-US" sz="1800" dirty="0">
                        <a:solidFill>
                          <a:schemeClr val="tx1">
                            <a:lumMod val="50000"/>
                          </a:schemeClr>
                        </a:solidFill>
                        <a:latin typeface="Futura Lt BT"/>
                      </a:endParaRPr>
                    </a:p>
                  </a:txBody>
                  <a:tcPr marL="155448" marR="155448" marT="67056" marB="67056"/>
                </a:tc>
                <a:tc>
                  <a:txBody>
                    <a:bodyPr/>
                    <a:lstStyle/>
                    <a:p>
                      <a:r>
                        <a:rPr lang="en-US" sz="1800" dirty="0" err="1" smtClean="0"/>
                        <a:t>Date_edit</a:t>
                      </a:r>
                      <a:endParaRPr lang="en-US" sz="1800" dirty="0">
                        <a:solidFill>
                          <a:schemeClr val="tx1">
                            <a:lumMod val="50000"/>
                          </a:schemeClr>
                        </a:solidFill>
                        <a:latin typeface="Futura Lt BT"/>
                      </a:endParaRPr>
                    </a:p>
                  </a:txBody>
                  <a:tcPr marL="155448" marR="155448" marT="67056" marB="67056"/>
                </a:tc>
              </a:tr>
              <a:tr h="543741">
                <a:tc>
                  <a:txBody>
                    <a:bodyPr/>
                    <a:lstStyle/>
                    <a:p>
                      <a:r>
                        <a:rPr lang="en-US" sz="1800" dirty="0" err="1" smtClean="0"/>
                        <a:t>Dept</a:t>
                      </a:r>
                      <a:endParaRPr lang="en-US" sz="1800" dirty="0">
                        <a:solidFill>
                          <a:schemeClr val="tx1">
                            <a:lumMod val="50000"/>
                          </a:schemeClr>
                        </a:solidFill>
                        <a:latin typeface="Futura Lt BT"/>
                      </a:endParaRPr>
                    </a:p>
                  </a:txBody>
                  <a:tcPr marL="155448" marR="155448" marT="67056" marB="67056"/>
                </a:tc>
                <a:tc>
                  <a:txBody>
                    <a:bodyPr/>
                    <a:lstStyle/>
                    <a:p>
                      <a:r>
                        <a:rPr lang="en-US" sz="1800" dirty="0" smtClean="0"/>
                        <a:t>Email</a:t>
                      </a:r>
                      <a:endParaRPr lang="en-US" sz="1800" dirty="0">
                        <a:solidFill>
                          <a:schemeClr val="tx1">
                            <a:lumMod val="50000"/>
                          </a:schemeClr>
                        </a:solidFill>
                        <a:latin typeface="Futura Lt BT"/>
                      </a:endParaRPr>
                    </a:p>
                  </a:txBody>
                  <a:tcPr marL="155448" marR="155448" marT="67056" marB="67056"/>
                </a:tc>
              </a:tr>
              <a:tr h="543741">
                <a:tc>
                  <a:txBody>
                    <a:bodyPr/>
                    <a:lstStyle/>
                    <a:p>
                      <a:r>
                        <a:rPr lang="en-US" sz="1800" dirty="0" smtClean="0"/>
                        <a:t>Fax</a:t>
                      </a:r>
                      <a:endParaRPr lang="en-US" sz="1800" dirty="0">
                        <a:solidFill>
                          <a:schemeClr val="tx1">
                            <a:lumMod val="50000"/>
                          </a:schemeClr>
                        </a:solidFill>
                        <a:latin typeface="Futura Lt BT"/>
                      </a:endParaRPr>
                    </a:p>
                  </a:txBody>
                  <a:tcPr marL="155448" marR="155448" marT="67056" marB="67056"/>
                </a:tc>
                <a:tc>
                  <a:txBody>
                    <a:bodyPr/>
                    <a:lstStyle/>
                    <a:p>
                      <a:r>
                        <a:rPr lang="en-US" sz="1800" dirty="0" smtClean="0"/>
                        <a:t>Longitude</a:t>
                      </a:r>
                      <a:endParaRPr lang="en-US" sz="1800" dirty="0" smtClean="0">
                        <a:solidFill>
                          <a:schemeClr val="tx1">
                            <a:lumMod val="50000"/>
                          </a:schemeClr>
                        </a:solidFill>
                        <a:latin typeface="Futura Lt BT"/>
                      </a:endParaRPr>
                    </a:p>
                  </a:txBody>
                  <a:tcPr marL="155448" marR="155448" marT="67056" marB="67056"/>
                </a:tc>
              </a:tr>
              <a:tr h="543741">
                <a:tc>
                  <a:txBody>
                    <a:bodyPr/>
                    <a:lstStyle/>
                    <a:p>
                      <a:r>
                        <a:rPr lang="en-US" sz="1800" dirty="0" smtClean="0"/>
                        <a:t>Latitude</a:t>
                      </a:r>
                      <a:endParaRPr lang="en-US" sz="1800" dirty="0">
                        <a:solidFill>
                          <a:schemeClr val="tx1">
                            <a:lumMod val="50000"/>
                          </a:schemeClr>
                        </a:solidFill>
                        <a:latin typeface="Futura Lt BT"/>
                      </a:endParaRPr>
                    </a:p>
                  </a:txBody>
                  <a:tcPr marL="155448" marR="155448" marT="67056" marB="67056"/>
                </a:tc>
                <a:tc>
                  <a:txBody>
                    <a:bodyPr/>
                    <a:lstStyle/>
                    <a:p>
                      <a:r>
                        <a:rPr lang="en-US" sz="1800" dirty="0" err="1" smtClean="0"/>
                        <a:t>Notifications_append</a:t>
                      </a:r>
                      <a:endParaRPr lang="en-US" sz="1800" dirty="0" smtClean="0">
                        <a:solidFill>
                          <a:schemeClr val="tx1">
                            <a:lumMod val="50000"/>
                          </a:schemeClr>
                        </a:solidFill>
                        <a:latin typeface="Futura Lt BT"/>
                      </a:endParaRPr>
                    </a:p>
                  </a:txBody>
                  <a:tcPr marL="155448" marR="155448" marT="67056" marB="67056"/>
                </a:tc>
              </a:tr>
              <a:tr h="543741">
                <a:tc>
                  <a:txBody>
                    <a:bodyPr/>
                    <a:lstStyle/>
                    <a:p>
                      <a:r>
                        <a:rPr lang="en-US" sz="1800" dirty="0" smtClean="0"/>
                        <a:t>Phone</a:t>
                      </a:r>
                      <a:endParaRPr lang="en-US" sz="1800" dirty="0">
                        <a:solidFill>
                          <a:schemeClr val="tx1">
                            <a:lumMod val="50000"/>
                          </a:schemeClr>
                        </a:solidFill>
                        <a:latin typeface="Futura Lt BT"/>
                      </a:endParaRPr>
                    </a:p>
                  </a:txBody>
                  <a:tcPr marL="155448" marR="155448" marT="67056" marB="67056"/>
                </a:tc>
                <a:tc>
                  <a:txBody>
                    <a:bodyPr/>
                    <a:lstStyle/>
                    <a:p>
                      <a:r>
                        <a:rPr lang="en-US" sz="1800" dirty="0" smtClean="0"/>
                        <a:t>State</a:t>
                      </a:r>
                      <a:endParaRPr lang="en-US" sz="1800" dirty="0" smtClean="0">
                        <a:solidFill>
                          <a:schemeClr val="tx1">
                            <a:lumMod val="50000"/>
                          </a:schemeClr>
                        </a:solidFill>
                        <a:latin typeface="Futura Lt BT"/>
                      </a:endParaRPr>
                    </a:p>
                  </a:txBody>
                  <a:tcPr marL="155448" marR="155448" marT="67056" marB="67056"/>
                </a:tc>
              </a:tr>
              <a:tr h="543741">
                <a:tc>
                  <a:txBody>
                    <a:bodyPr/>
                    <a:lstStyle/>
                    <a:p>
                      <a:r>
                        <a:rPr lang="en-US" sz="1800" dirty="0" smtClean="0"/>
                        <a:t>Theme</a:t>
                      </a:r>
                      <a:endParaRPr lang="en-US" sz="1800" dirty="0">
                        <a:solidFill>
                          <a:schemeClr val="tx1">
                            <a:lumMod val="50000"/>
                          </a:schemeClr>
                        </a:solidFill>
                        <a:latin typeface="Futura Lt BT"/>
                      </a:endParaRPr>
                    </a:p>
                  </a:txBody>
                  <a:tcPr marL="155448" marR="155448" marT="67056" marB="67056"/>
                </a:tc>
                <a:tc>
                  <a:txBody>
                    <a:bodyPr/>
                    <a:lstStyle/>
                    <a:p>
                      <a:r>
                        <a:rPr lang="en-US" sz="1800" dirty="0" smtClean="0"/>
                        <a:t>Title</a:t>
                      </a:r>
                      <a:endParaRPr lang="en-US" sz="1800" dirty="0" smtClean="0">
                        <a:solidFill>
                          <a:schemeClr val="tx1">
                            <a:lumMod val="50000"/>
                          </a:schemeClr>
                        </a:solidFill>
                        <a:latin typeface="Futura Lt BT"/>
                      </a:endParaRPr>
                    </a:p>
                  </a:txBody>
                  <a:tcPr marL="155448" marR="155448" marT="67056" marB="67056"/>
                </a:tc>
              </a:tr>
              <a:tr h="543741">
                <a:tc>
                  <a:txBody>
                    <a:bodyPr/>
                    <a:lstStyle/>
                    <a:p>
                      <a:r>
                        <a:rPr lang="en-US" sz="1800" dirty="0" err="1" smtClean="0"/>
                        <a:t>Tollfree</a:t>
                      </a:r>
                      <a:endParaRPr lang="en-US" sz="1800" dirty="0">
                        <a:solidFill>
                          <a:schemeClr val="tx1">
                            <a:lumMod val="50000"/>
                          </a:schemeClr>
                        </a:solidFill>
                        <a:latin typeface="Futura Lt BT"/>
                      </a:endParaRPr>
                    </a:p>
                  </a:txBody>
                  <a:tcPr marL="155448" marR="155448" marT="67056" marB="67056"/>
                </a:tc>
                <a:tc>
                  <a:txBody>
                    <a:bodyPr/>
                    <a:lstStyle/>
                    <a:p>
                      <a:r>
                        <a:rPr lang="en-US" sz="1800" dirty="0" err="1" smtClean="0"/>
                        <a:t>Updated_by</a:t>
                      </a:r>
                      <a:endParaRPr lang="en-US" sz="1800" dirty="0" smtClean="0">
                        <a:solidFill>
                          <a:schemeClr val="tx1">
                            <a:lumMod val="50000"/>
                          </a:schemeClr>
                        </a:solidFill>
                        <a:latin typeface="Futura Lt BT"/>
                      </a:endParaRPr>
                    </a:p>
                  </a:txBody>
                  <a:tcPr marL="155448" marR="155448" marT="67056" marB="67056"/>
                </a:tc>
              </a:tr>
              <a:tr h="543741">
                <a:tc>
                  <a:txBody>
                    <a:bodyPr/>
                    <a:lstStyle/>
                    <a:p>
                      <a:r>
                        <a:rPr lang="en-US" sz="1800" dirty="0" err="1" smtClean="0"/>
                        <a:t>Updated_by</a:t>
                      </a:r>
                      <a:r>
                        <a:rPr lang="en-US" sz="1800" dirty="0" smtClean="0"/>
                        <a:t>/user</a:t>
                      </a:r>
                      <a:endParaRPr lang="en-US" sz="1800" dirty="0">
                        <a:solidFill>
                          <a:schemeClr val="tx1">
                            <a:lumMod val="50000"/>
                          </a:schemeClr>
                        </a:solidFill>
                        <a:latin typeface="Futura Lt BT"/>
                      </a:endParaRPr>
                    </a:p>
                  </a:txBody>
                  <a:tcPr marL="155448" marR="155448" marT="67056" marB="67056"/>
                </a:tc>
                <a:tc>
                  <a:txBody>
                    <a:bodyPr/>
                    <a:lstStyle/>
                    <a:p>
                      <a:r>
                        <a:rPr lang="en-US" sz="1800" dirty="0" smtClean="0"/>
                        <a:t>Zip</a:t>
                      </a:r>
                      <a:endParaRPr lang="en-US" sz="1800" dirty="0" smtClean="0">
                        <a:solidFill>
                          <a:schemeClr val="tx1">
                            <a:lumMod val="50000"/>
                          </a:schemeClr>
                        </a:solidFill>
                        <a:latin typeface="Futura Lt BT"/>
                      </a:endParaRPr>
                    </a:p>
                  </a:txBody>
                  <a:tcPr marL="155448" marR="155448" marT="67056" marB="67056"/>
                </a:tc>
              </a:tr>
            </a:tbl>
          </a:graphicData>
        </a:graphic>
      </p:graphicFrame>
      <p:sp>
        <p:nvSpPr>
          <p:cNvPr id="6" name="TextBox 5"/>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26404576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API Resource: Account</a:t>
            </a:r>
            <a:endParaRPr lang="en-US" dirty="0"/>
          </a:p>
        </p:txBody>
      </p:sp>
      <p:sp>
        <p:nvSpPr>
          <p:cNvPr id="3" name="Slide Number Placeholder 2"/>
          <p:cNvSpPr>
            <a:spLocks noGrp="1"/>
          </p:cNvSpPr>
          <p:nvPr>
            <p:ph type="sldNum" sz="quarter" idx="4"/>
          </p:nvPr>
        </p:nvSpPr>
        <p:spPr/>
        <p:txBody>
          <a:bodyPr/>
          <a:lstStyle/>
          <a:p>
            <a:fld id="{59FBCBD5-A728-384D-A41B-B8C6FE40EEBE}" type="slidenum">
              <a:rPr lang="en-US" smtClean="0"/>
              <a:pPr/>
              <a:t>83</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92903182"/>
              </p:ext>
            </p:extLst>
          </p:nvPr>
        </p:nvGraphicFramePr>
        <p:xfrm>
          <a:off x="210501" y="1261790"/>
          <a:ext cx="15139989" cy="7693149"/>
        </p:xfrm>
        <a:graphic>
          <a:graphicData uri="http://schemas.openxmlformats.org/drawingml/2006/table">
            <a:tbl>
              <a:tblPr firstRow="1" bandRow="1">
                <a:tableStyleId>{BC89EF96-8CEA-46FF-86C4-4CE0E7609802}</a:tableStyleId>
              </a:tblPr>
              <a:tblGrid>
                <a:gridCol w="2150314"/>
                <a:gridCol w="1719695"/>
                <a:gridCol w="2154035"/>
                <a:gridCol w="2244437"/>
                <a:gridCol w="2560320"/>
                <a:gridCol w="1895302"/>
                <a:gridCol w="2415886"/>
              </a:tblGrid>
              <a:tr h="528910">
                <a:tc gridSpan="7">
                  <a:txBody>
                    <a:bodyPr/>
                    <a:lstStyle/>
                    <a:p>
                      <a:pPr>
                        <a:lnSpc>
                          <a:spcPct val="150000"/>
                        </a:lnSpc>
                      </a:pPr>
                      <a:r>
                        <a:rPr lang="en-US" sz="1800" dirty="0" smtClean="0"/>
                        <a:t>Accounts</a:t>
                      </a:r>
                      <a:r>
                        <a:rPr lang="en-US" sz="1800" baseline="0" dirty="0" smtClean="0"/>
                        <a:t> API Resources:</a:t>
                      </a:r>
                      <a:endParaRPr lang="en-US" sz="1800" dirty="0">
                        <a:latin typeface="Futura Lt BT"/>
                      </a:endParaRPr>
                    </a:p>
                  </a:txBody>
                  <a:tcPr marL="155448" marR="155448" marT="67056" marB="67056"/>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584790">
                <a:tc gridSpan="7">
                  <a:txBody>
                    <a:bodyPr/>
                    <a:lstStyle/>
                    <a:p>
                      <a:pPr>
                        <a:lnSpc>
                          <a:spcPct val="150000"/>
                        </a:lnSpc>
                      </a:pPr>
                      <a:r>
                        <a:rPr lang="en-US" sz="1800" dirty="0" smtClean="0"/>
                        <a:t>https://youripaddress/api/account</a:t>
                      </a:r>
                      <a:endParaRPr lang="en-US" sz="1800" dirty="0">
                        <a:solidFill>
                          <a:schemeClr val="tx1">
                            <a:lumMod val="50000"/>
                          </a:schemeClr>
                        </a:solidFill>
                        <a:latin typeface="Futura Lt BT"/>
                      </a:endParaRPr>
                    </a:p>
                  </a:txBody>
                  <a:tcPr marL="155448" marR="155448" marT="67056" marB="6705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873379">
                <a:tc>
                  <a:txBody>
                    <a:bodyPr/>
                    <a:lstStyle/>
                    <a:p>
                      <a:r>
                        <a:rPr lang="en-US" sz="1600" dirty="0" smtClean="0"/>
                        <a:t>Active</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Address</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Admin</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All_orgs</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Autodetect_timezone</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Barred</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Passwd_expiration</a:t>
                      </a:r>
                      <a:endParaRPr lang="en-US" sz="1600" dirty="0">
                        <a:solidFill>
                          <a:schemeClr val="tx1">
                            <a:lumMod val="50000"/>
                          </a:schemeClr>
                        </a:solidFill>
                        <a:latin typeface="Futura Lt BT"/>
                      </a:endParaRPr>
                    </a:p>
                  </a:txBody>
                  <a:tcPr marL="155448" marR="155448" marT="67056" marB="67056"/>
                </a:tc>
              </a:tr>
              <a:tr h="707233">
                <a:tc>
                  <a:txBody>
                    <a:bodyPr/>
                    <a:lstStyle/>
                    <a:p>
                      <a:r>
                        <a:rPr lang="en-US" sz="1600" dirty="0" err="1" smtClean="0"/>
                        <a:t>Billing_id</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Cell</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City</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Codehightlight</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Console_height</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Contact_fname</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Passwd_prev_count</a:t>
                      </a:r>
                      <a:endParaRPr lang="en-US" sz="1600" dirty="0">
                        <a:solidFill>
                          <a:schemeClr val="tx1">
                            <a:lumMod val="50000"/>
                          </a:schemeClr>
                        </a:solidFill>
                        <a:latin typeface="Futura Lt BT"/>
                      </a:endParaRPr>
                    </a:p>
                  </a:txBody>
                  <a:tcPr marL="155448" marR="155448" marT="67056" marB="67056"/>
                </a:tc>
              </a:tr>
              <a:tr h="715114">
                <a:tc>
                  <a:txBody>
                    <a:bodyPr/>
                    <a:lstStyle/>
                    <a:p>
                      <a:r>
                        <a:rPr lang="en-US" sz="1600" dirty="0" err="1" smtClean="0"/>
                        <a:t>Contact_lname</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Country</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Create_date</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Created_by</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Critical</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Crm_id</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Passwd_reset_required</a:t>
                      </a:r>
                      <a:endParaRPr lang="en-US" sz="1600" dirty="0">
                        <a:solidFill>
                          <a:schemeClr val="tx1">
                            <a:lumMod val="50000"/>
                          </a:schemeClr>
                        </a:solidFill>
                        <a:latin typeface="Futura Lt BT"/>
                      </a:endParaRPr>
                    </a:p>
                  </a:txBody>
                  <a:tcPr marL="155448" marR="155448" marT="67056" marB="67056"/>
                </a:tc>
              </a:tr>
              <a:tr h="715114">
                <a:tc>
                  <a:txBody>
                    <a:bodyPr/>
                    <a:lstStyle/>
                    <a:p>
                      <a:r>
                        <a:rPr lang="en-US" sz="1600" dirty="0" err="1" smtClean="0"/>
                        <a:t>Date_format</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Default_map</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Default_map_type</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Dept</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Dev_html5_graph</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Edit_date</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Passwd_set_date</a:t>
                      </a:r>
                      <a:endParaRPr lang="en-US" sz="1600" dirty="0">
                        <a:solidFill>
                          <a:schemeClr val="tx1">
                            <a:lumMod val="50000"/>
                          </a:schemeClr>
                        </a:solidFill>
                        <a:latin typeface="Futura Lt BT"/>
                      </a:endParaRPr>
                    </a:p>
                  </a:txBody>
                  <a:tcPr marL="155448" marR="155448" marT="67056" marB="67056"/>
                </a:tc>
              </a:tr>
              <a:tr h="707233">
                <a:tc>
                  <a:txBody>
                    <a:bodyPr/>
                    <a:lstStyle/>
                    <a:p>
                      <a:r>
                        <a:rPr lang="en-US" sz="1600" dirty="0" smtClean="0"/>
                        <a:t>Email</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Email_2</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Email_3</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Evetn_severity</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Events_default_view</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Fax</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Passwd_strength</a:t>
                      </a:r>
                      <a:endParaRPr lang="en-US" sz="1600" dirty="0">
                        <a:solidFill>
                          <a:schemeClr val="tx1">
                            <a:lumMod val="50000"/>
                          </a:schemeClr>
                        </a:solidFill>
                        <a:latin typeface="Futura Lt BT"/>
                      </a:endParaRPr>
                    </a:p>
                  </a:txBody>
                  <a:tcPr marL="155448" marR="155448" marT="67056" marB="67056"/>
                </a:tc>
              </a:tr>
              <a:tr h="715114">
                <a:tc>
                  <a:txBody>
                    <a:bodyPr/>
                    <a:lstStyle/>
                    <a:p>
                      <a:r>
                        <a:rPr lang="en-US" sz="1600" dirty="0" err="1" smtClean="0"/>
                        <a:t>If_graph_perc</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Iflabel_pref</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Im</a:t>
                      </a:r>
                      <a:endParaRPr lang="en-US" sz="1600" dirty="0">
                        <a:solidFill>
                          <a:schemeClr val="tx1">
                            <a:lumMod val="50000"/>
                          </a:schemeClr>
                        </a:solidFill>
                        <a:latin typeface="Futura Lt B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t>Im_type</a:t>
                      </a:r>
                      <a:endParaRPr lang="en-US" sz="1600" dirty="0" smtClean="0"/>
                    </a:p>
                    <a:p>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Ldap</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Login_state</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Zip</a:t>
                      </a:r>
                      <a:endParaRPr lang="en-US" sz="1600" dirty="0">
                        <a:solidFill>
                          <a:schemeClr val="tx1">
                            <a:lumMod val="50000"/>
                          </a:schemeClr>
                        </a:solidFill>
                        <a:latin typeface="Futura Lt BT"/>
                      </a:endParaRPr>
                    </a:p>
                  </a:txBody>
                  <a:tcPr marL="155448" marR="155448" marT="67056" marB="67056"/>
                </a:tc>
              </a:tr>
              <a:tr h="707233">
                <a:tc>
                  <a:txBody>
                    <a:bodyPr/>
                    <a:lstStyle/>
                    <a:p>
                      <a:r>
                        <a:rPr lang="en-US" sz="1600" dirty="0" smtClean="0"/>
                        <a:t>Notes</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Office</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Organization</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Page_results</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Pager</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Passwd</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Verification_question</a:t>
                      </a:r>
                      <a:endParaRPr lang="en-US" sz="1600" dirty="0">
                        <a:solidFill>
                          <a:schemeClr val="tx1">
                            <a:lumMod val="50000"/>
                          </a:schemeClr>
                        </a:solidFill>
                        <a:latin typeface="Futura Lt BT"/>
                      </a:endParaRPr>
                    </a:p>
                  </a:txBody>
                  <a:tcPr marL="155448" marR="155448" marT="67056" marB="67056"/>
                </a:tc>
              </a:tr>
              <a:tr h="715114">
                <a:tc>
                  <a:txBody>
                    <a:bodyPr/>
                    <a:lstStyle/>
                    <a:p>
                      <a:r>
                        <a:rPr lang="en-US" sz="1600" dirty="0" err="1" smtClean="0"/>
                        <a:t>Recent_timezone</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Refresh</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Restrict_ip</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Role</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State</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Theme</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Ticket_note_sort</a:t>
                      </a:r>
                      <a:endParaRPr lang="en-US" sz="1600" dirty="0">
                        <a:solidFill>
                          <a:schemeClr val="tx1">
                            <a:lumMod val="50000"/>
                          </a:schemeClr>
                        </a:solidFill>
                        <a:latin typeface="Futura Lt BT"/>
                      </a:endParaRPr>
                    </a:p>
                  </a:txBody>
                  <a:tcPr marL="155448" marR="155448" marT="67056" marB="67056"/>
                </a:tc>
              </a:tr>
              <a:tr h="707233">
                <a:tc>
                  <a:txBody>
                    <a:bodyPr/>
                    <a:lstStyle/>
                    <a:p>
                      <a:r>
                        <a:rPr lang="en-US" sz="1600" dirty="0" err="1" smtClean="0"/>
                        <a:t>Timezone</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Title</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Tollfree</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Updated_by</a:t>
                      </a:r>
                      <a:endParaRPr lang="en-US" sz="1600" dirty="0">
                        <a:solidFill>
                          <a:schemeClr val="tx1">
                            <a:lumMod val="50000"/>
                          </a:schemeClr>
                        </a:solidFill>
                        <a:latin typeface="Futura Lt BT"/>
                      </a:endParaRPr>
                    </a:p>
                  </a:txBody>
                  <a:tcPr marL="155448" marR="155448" marT="67056" marB="67056"/>
                </a:tc>
                <a:tc>
                  <a:txBody>
                    <a:bodyPr/>
                    <a:lstStyle/>
                    <a:p>
                      <a:r>
                        <a:rPr lang="en-US" sz="1600" dirty="0" smtClean="0"/>
                        <a:t>User</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User_policy</a:t>
                      </a:r>
                      <a:endParaRPr lang="en-US" sz="1600" dirty="0">
                        <a:solidFill>
                          <a:schemeClr val="tx1">
                            <a:lumMod val="50000"/>
                          </a:schemeClr>
                        </a:solidFill>
                        <a:latin typeface="Futura Lt BT"/>
                      </a:endParaRPr>
                    </a:p>
                  </a:txBody>
                  <a:tcPr marL="155448" marR="155448" marT="67056" marB="67056"/>
                </a:tc>
                <a:tc>
                  <a:txBody>
                    <a:bodyPr/>
                    <a:lstStyle/>
                    <a:p>
                      <a:r>
                        <a:rPr lang="en-US" sz="1600" dirty="0" err="1" smtClean="0"/>
                        <a:t>Verification_answer</a:t>
                      </a:r>
                      <a:endParaRPr lang="en-US" sz="1600" dirty="0">
                        <a:solidFill>
                          <a:schemeClr val="tx1">
                            <a:lumMod val="50000"/>
                          </a:schemeClr>
                        </a:solidFill>
                        <a:latin typeface="Futura Lt BT"/>
                      </a:endParaRPr>
                    </a:p>
                  </a:txBody>
                  <a:tcPr marL="155448" marR="155448" marT="67056" marB="67056"/>
                </a:tc>
              </a:tr>
            </a:tbl>
          </a:graphicData>
        </a:graphic>
      </p:graphicFrame>
      <p:sp>
        <p:nvSpPr>
          <p:cNvPr id="6" name="TextBox 5"/>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1476415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2" y="1229956"/>
            <a:ext cx="14291592" cy="3276690"/>
          </a:xfrm>
        </p:spPr>
        <p:txBody>
          <a:bodyPr>
            <a:normAutofit fontScale="62500" lnSpcReduction="20000"/>
          </a:bodyPr>
          <a:lstStyle/>
          <a:p>
            <a:pPr marL="0" indent="0">
              <a:buNone/>
            </a:pPr>
            <a:r>
              <a:rPr lang="en-US" dirty="0" smtClean="0"/>
              <a:t>Task:</a:t>
            </a:r>
          </a:p>
          <a:p>
            <a:pPr marL="0" indent="0">
              <a:buNone/>
            </a:pPr>
            <a:r>
              <a:rPr lang="en-US" dirty="0" smtClean="0"/>
              <a:t>Up to this point all of the accounts have been EM7 Session Authenticated accounts. Now it is time to move all Watersports user </a:t>
            </a:r>
            <a:r>
              <a:rPr lang="en-US" dirty="0"/>
              <a:t>a</a:t>
            </a:r>
            <a:r>
              <a:rPr lang="en-US" dirty="0" smtClean="0"/>
              <a:t>ccounts onto Active Directory authentication. New Watersports employees will need to have their accounts automatically created so that they fall into either the Sales or Operations User Policies. </a:t>
            </a:r>
          </a:p>
          <a:p>
            <a:pPr marL="0" indent="0">
              <a:buNone/>
            </a:pPr>
            <a:endParaRPr lang="en-US" dirty="0" smtClean="0"/>
          </a:p>
          <a:p>
            <a:pPr marL="0" indent="0">
              <a:buNone/>
            </a:pPr>
            <a:r>
              <a:rPr lang="en-US" dirty="0" smtClean="0"/>
              <a:t>Requirement:</a:t>
            </a:r>
            <a:endParaRPr lang="en-US" dirty="0"/>
          </a:p>
          <a:p>
            <a:pPr marL="0" indent="0">
              <a:buNone/>
            </a:pPr>
            <a:r>
              <a:rPr lang="en-US" dirty="0" smtClean="0"/>
              <a:t>Set up access methods to meet all of the requirements in this table. The new users Nat Young and Dane Reynolds will be created through the AD integration to demonstrate the automatic account creation and User Policy mapping. Ben Ainslie is a one-off customer with unique access rights.</a:t>
            </a:r>
            <a:endParaRPr lang="en-US" dirty="0"/>
          </a:p>
        </p:txBody>
      </p:sp>
      <p:sp>
        <p:nvSpPr>
          <p:cNvPr id="3" name="Title 2"/>
          <p:cNvSpPr>
            <a:spLocks noGrp="1"/>
          </p:cNvSpPr>
          <p:nvPr>
            <p:ph type="title"/>
          </p:nvPr>
        </p:nvSpPr>
        <p:spPr/>
        <p:txBody>
          <a:bodyPr/>
          <a:lstStyle/>
          <a:p>
            <a:r>
              <a:rPr lang="en-US" dirty="0" smtClean="0"/>
              <a:t>Lab</a:t>
            </a:r>
            <a:endParaRPr lang="en-US" dirty="0"/>
          </a:p>
        </p:txBody>
      </p:sp>
      <p:sp>
        <p:nvSpPr>
          <p:cNvPr id="7" name="Slide Number Placeholder 6"/>
          <p:cNvSpPr>
            <a:spLocks noGrp="1"/>
          </p:cNvSpPr>
          <p:nvPr>
            <p:ph type="sldNum" sz="quarter" idx="4"/>
          </p:nvPr>
        </p:nvSpPr>
        <p:spPr/>
        <p:txBody>
          <a:bodyPr/>
          <a:lstStyle/>
          <a:p>
            <a:fld id="{59FBCBD5-A728-384D-A41B-B8C6FE40EEBE}" type="slidenum">
              <a:rPr lang="en-US" smtClean="0"/>
              <a:pPr/>
              <a:t>84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59732407"/>
              </p:ext>
            </p:extLst>
          </p:nvPr>
        </p:nvGraphicFramePr>
        <p:xfrm>
          <a:off x="475969" y="4739643"/>
          <a:ext cx="14291591" cy="4592976"/>
        </p:xfrm>
        <a:graphic>
          <a:graphicData uri="http://schemas.openxmlformats.org/drawingml/2006/table">
            <a:tbl>
              <a:tblPr firstRow="1" bandRow="1">
                <a:tableStyleId>{5C22544A-7EE6-4342-B048-85BDC9FD1C3A}</a:tableStyleId>
              </a:tblPr>
              <a:tblGrid>
                <a:gridCol w="2413534"/>
                <a:gridCol w="1993393"/>
                <a:gridCol w="2633472"/>
                <a:gridCol w="1209917"/>
                <a:gridCol w="2045347"/>
                <a:gridCol w="1954272"/>
                <a:gridCol w="2041656"/>
              </a:tblGrid>
              <a:tr h="802732">
                <a:tc>
                  <a:txBody>
                    <a:bodyPr/>
                    <a:lstStyle/>
                    <a:p>
                      <a:r>
                        <a:rPr lang="en-US" sz="2100" dirty="0" smtClean="0"/>
                        <a:t>Org</a:t>
                      </a:r>
                      <a:endParaRPr lang="en-US" sz="2100" dirty="0"/>
                    </a:p>
                  </a:txBody>
                  <a:tcPr marL="155448" marR="155448" marT="67056" marB="67056"/>
                </a:tc>
                <a:tc>
                  <a:txBody>
                    <a:bodyPr/>
                    <a:lstStyle/>
                    <a:p>
                      <a:r>
                        <a:rPr lang="en-US" sz="2100" dirty="0" smtClean="0"/>
                        <a:t>User</a:t>
                      </a:r>
                      <a:endParaRPr lang="en-US" sz="2100" dirty="0"/>
                    </a:p>
                  </a:txBody>
                  <a:tcPr marL="155448" marR="155448" marT="67056" marB="67056"/>
                </a:tc>
                <a:tc>
                  <a:txBody>
                    <a:bodyPr/>
                    <a:lstStyle/>
                    <a:p>
                      <a:r>
                        <a:rPr lang="en-US" sz="2100" dirty="0" smtClean="0"/>
                        <a:t>Dashboard</a:t>
                      </a:r>
                      <a:endParaRPr lang="en-US" sz="2100" dirty="0"/>
                    </a:p>
                  </a:txBody>
                  <a:tcPr marL="155448" marR="155448" marT="67056" marB="67056"/>
                </a:tc>
                <a:tc>
                  <a:txBody>
                    <a:bodyPr/>
                    <a:lstStyle/>
                    <a:p>
                      <a:r>
                        <a:rPr lang="en-US" sz="2100" dirty="0" smtClean="0"/>
                        <a:t>Ticket</a:t>
                      </a:r>
                      <a:endParaRPr lang="en-US" sz="2100" dirty="0"/>
                    </a:p>
                  </a:txBody>
                  <a:tcPr marL="155448" marR="155448" marT="67056" marB="67056"/>
                </a:tc>
                <a:tc>
                  <a:txBody>
                    <a:bodyPr/>
                    <a:lstStyle/>
                    <a:p>
                      <a:r>
                        <a:rPr lang="en-US" sz="2100" dirty="0" smtClean="0"/>
                        <a:t>Event</a:t>
                      </a:r>
                      <a:endParaRPr lang="en-US" sz="2100" dirty="0"/>
                    </a:p>
                  </a:txBody>
                  <a:tcPr marL="155448" marR="155448" marT="67056" marB="67056"/>
                </a:tc>
                <a:tc>
                  <a:txBody>
                    <a:bodyPr/>
                    <a:lstStyle/>
                    <a:p>
                      <a:r>
                        <a:rPr lang="en-US" sz="2100" dirty="0" smtClean="0"/>
                        <a:t>AD/EM7</a:t>
                      </a:r>
                      <a:r>
                        <a:rPr lang="en-US" sz="2100" baseline="0" dirty="0" smtClean="0"/>
                        <a:t> Session</a:t>
                      </a:r>
                      <a:endParaRPr lang="en-US" sz="2100" dirty="0"/>
                    </a:p>
                  </a:txBody>
                  <a:tcPr marL="155448" marR="155448" marT="67056" marB="67056"/>
                </a:tc>
                <a:tc>
                  <a:txBody>
                    <a:bodyPr/>
                    <a:lstStyle/>
                    <a:p>
                      <a:r>
                        <a:rPr lang="en-US" sz="2100" dirty="0" smtClean="0"/>
                        <a:t>User Type</a:t>
                      </a:r>
                      <a:endParaRPr lang="en-US" sz="2100" dirty="0"/>
                    </a:p>
                  </a:txBody>
                  <a:tcPr marL="155448" marR="155448" marT="67056" marB="67056"/>
                </a:tc>
              </a:tr>
              <a:tr h="708293">
                <a:tc>
                  <a:txBody>
                    <a:bodyPr/>
                    <a:lstStyle/>
                    <a:p>
                      <a:r>
                        <a:rPr lang="en-US" sz="1800" dirty="0" smtClean="0">
                          <a:solidFill>
                            <a:schemeClr val="tx1">
                              <a:lumMod val="50000"/>
                            </a:schemeClr>
                          </a:solidFill>
                          <a:latin typeface="Futura Bk BT"/>
                        </a:rPr>
                        <a:t>Watersports</a:t>
                      </a:r>
                      <a:endParaRPr lang="en-US" sz="1800" dirty="0">
                        <a:solidFill>
                          <a:schemeClr val="tx1">
                            <a:lumMod val="50000"/>
                          </a:schemeClr>
                        </a:solidFill>
                        <a:latin typeface="Futura Bk BT"/>
                      </a:endParaRPr>
                    </a:p>
                  </a:txBody>
                  <a:tcPr marL="155448" marR="155448" marT="67056" marB="67056"/>
                </a:tc>
                <a:tc>
                  <a:txBody>
                    <a:bodyPr/>
                    <a:lstStyle/>
                    <a:p>
                      <a:pPr algn="l"/>
                      <a:r>
                        <a:rPr lang="en-US" sz="1800" dirty="0" smtClean="0">
                          <a:solidFill>
                            <a:schemeClr val="tx1">
                              <a:lumMod val="50000"/>
                            </a:schemeClr>
                          </a:solidFill>
                          <a:latin typeface="Futura Bk BT"/>
                        </a:rPr>
                        <a:t>Robbie Nash</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All</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All</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All</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EM7 Session</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Individual: Admin</a:t>
                      </a:r>
                      <a:endParaRPr lang="en-US" sz="1800" dirty="0">
                        <a:solidFill>
                          <a:schemeClr val="tx1">
                            <a:lumMod val="50000"/>
                          </a:schemeClr>
                        </a:solidFill>
                        <a:latin typeface="Futura Bk BT"/>
                      </a:endParaRPr>
                    </a:p>
                  </a:txBody>
                  <a:tcPr marL="155448" marR="155448" marT="67056" marB="67056"/>
                </a:tc>
              </a:tr>
              <a:tr h="708293">
                <a:tc>
                  <a:txBody>
                    <a:bodyPr/>
                    <a:lstStyle/>
                    <a:p>
                      <a:r>
                        <a:rPr lang="en-US" sz="1800" dirty="0" smtClean="0">
                          <a:solidFill>
                            <a:schemeClr val="tx1">
                              <a:lumMod val="50000"/>
                            </a:schemeClr>
                          </a:solidFill>
                          <a:latin typeface="Futura Bk BT"/>
                        </a:rPr>
                        <a:t>Watersports</a:t>
                      </a:r>
                      <a:endParaRPr lang="en-US" sz="1800" dirty="0">
                        <a:solidFill>
                          <a:schemeClr val="tx1">
                            <a:lumMod val="50000"/>
                          </a:schemeClr>
                        </a:solidFill>
                        <a:latin typeface="Futura Bk BT"/>
                      </a:endParaRPr>
                    </a:p>
                  </a:txBody>
                  <a:tcPr marL="155448" marR="155448" marT="67056" marB="67056"/>
                </a:tc>
                <a:tc>
                  <a:txBody>
                    <a:bodyPr/>
                    <a:lstStyle/>
                    <a:p>
                      <a:pPr algn="l"/>
                      <a:r>
                        <a:rPr lang="en-US" sz="1800" dirty="0" smtClean="0">
                          <a:solidFill>
                            <a:schemeClr val="tx1">
                              <a:lumMod val="50000"/>
                            </a:schemeClr>
                          </a:solidFill>
                          <a:latin typeface="Futura Bk BT"/>
                        </a:rPr>
                        <a:t>Nat Young</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All</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All</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All</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AD Auto Create</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Policy:</a:t>
                      </a:r>
                      <a:r>
                        <a:rPr lang="en-US" sz="1800" baseline="0" dirty="0" smtClean="0">
                          <a:solidFill>
                            <a:schemeClr val="tx1">
                              <a:lumMod val="50000"/>
                            </a:schemeClr>
                          </a:solidFill>
                          <a:latin typeface="Futura Bk BT"/>
                        </a:rPr>
                        <a:t> Operations</a:t>
                      </a:r>
                      <a:endParaRPr lang="en-US" sz="1800" dirty="0">
                        <a:solidFill>
                          <a:schemeClr val="tx1">
                            <a:lumMod val="50000"/>
                          </a:schemeClr>
                        </a:solidFill>
                        <a:latin typeface="Futura Bk BT"/>
                      </a:endParaRPr>
                    </a:p>
                  </a:txBody>
                  <a:tcPr marL="155448" marR="155448" marT="67056" marB="67056"/>
                </a:tc>
              </a:tr>
              <a:tr h="708293">
                <a:tc>
                  <a:txBody>
                    <a:bodyPr/>
                    <a:lstStyle/>
                    <a:p>
                      <a:r>
                        <a:rPr lang="en-US" sz="1800" dirty="0" smtClean="0">
                          <a:solidFill>
                            <a:schemeClr val="tx1">
                              <a:lumMod val="50000"/>
                            </a:schemeClr>
                          </a:solidFill>
                          <a:latin typeface="Futura Bk BT"/>
                        </a:rPr>
                        <a:t>Watersports</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Dane Reynolds</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View</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View</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View</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AD Auto Create</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Policy: Sales</a:t>
                      </a:r>
                      <a:endParaRPr lang="en-US" sz="1800" dirty="0">
                        <a:solidFill>
                          <a:schemeClr val="tx1">
                            <a:lumMod val="50000"/>
                          </a:schemeClr>
                        </a:solidFill>
                        <a:latin typeface="Futura Bk BT"/>
                      </a:endParaRPr>
                    </a:p>
                  </a:txBody>
                  <a:tcPr marL="155448" marR="155448" marT="67056" marB="67056"/>
                </a:tc>
              </a:tr>
              <a:tr h="938784">
                <a:tc>
                  <a:txBody>
                    <a:bodyPr/>
                    <a:lstStyle/>
                    <a:p>
                      <a:r>
                        <a:rPr lang="en-US" sz="1800" dirty="0" smtClean="0">
                          <a:solidFill>
                            <a:schemeClr val="tx1">
                              <a:lumMod val="50000"/>
                            </a:schemeClr>
                          </a:solidFill>
                          <a:latin typeface="Futura Bk BT"/>
                        </a:rPr>
                        <a:t>Beach</a:t>
                      </a:r>
                      <a:r>
                        <a:rPr lang="en-US" sz="1800" baseline="0" dirty="0" smtClean="0">
                          <a:solidFill>
                            <a:schemeClr val="tx1">
                              <a:lumMod val="50000"/>
                            </a:schemeClr>
                          </a:solidFill>
                          <a:latin typeface="Futura Bk BT"/>
                        </a:rPr>
                        <a:t> Rentals</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Ben Ainslie</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View and Edit Dashboards</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View</a:t>
                      </a:r>
                      <a:endParaRPr lang="en-US" sz="1800" dirty="0">
                        <a:solidFill>
                          <a:schemeClr val="tx1">
                            <a:lumMod val="50000"/>
                          </a:schemeClr>
                        </a:solidFill>
                        <a:latin typeface="Futura Bk B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Futura Bk BT"/>
                        </a:rPr>
                        <a:t>View and Acknowledge</a:t>
                      </a:r>
                    </a:p>
                    <a:p>
                      <a:endParaRPr lang="en-US" sz="1800" dirty="0">
                        <a:solidFill>
                          <a:schemeClr val="tx1">
                            <a:lumMod val="50000"/>
                          </a:schemeClr>
                        </a:solidFill>
                        <a:latin typeface="Futura Bk B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Futura Bk BT"/>
                        </a:rPr>
                        <a:t>EM7 Session</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Individual: User</a:t>
                      </a:r>
                      <a:endParaRPr lang="en-US" sz="1800" dirty="0">
                        <a:solidFill>
                          <a:schemeClr val="tx1">
                            <a:lumMod val="50000"/>
                          </a:schemeClr>
                        </a:solidFill>
                        <a:latin typeface="Futura Bk BT"/>
                      </a:endParaRPr>
                    </a:p>
                  </a:txBody>
                  <a:tcPr marL="155448" marR="155448" marT="67056" marB="67056"/>
                </a:tc>
              </a:tr>
              <a:tr h="708293">
                <a:tc>
                  <a:txBody>
                    <a:bodyPr/>
                    <a:lstStyle/>
                    <a:p>
                      <a:r>
                        <a:rPr lang="en-US" sz="1800" dirty="0" smtClean="0">
                          <a:solidFill>
                            <a:schemeClr val="tx1">
                              <a:lumMod val="50000"/>
                            </a:schemeClr>
                          </a:solidFill>
                          <a:latin typeface="Futura Bk BT"/>
                        </a:rPr>
                        <a:t>Maui</a:t>
                      </a:r>
                      <a:r>
                        <a:rPr lang="en-US" sz="1800" baseline="0" dirty="0" smtClean="0">
                          <a:solidFill>
                            <a:schemeClr val="tx1">
                              <a:lumMod val="50000"/>
                            </a:schemeClr>
                          </a:solidFill>
                          <a:latin typeface="Futura Bk BT"/>
                        </a:rPr>
                        <a:t> Jims Jet Ski’s</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Rick Kane</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Surf Report only</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None</a:t>
                      </a:r>
                      <a:endParaRPr lang="en-US" sz="1800" dirty="0">
                        <a:solidFill>
                          <a:schemeClr val="tx1">
                            <a:lumMod val="50000"/>
                          </a:schemeClr>
                        </a:solidFill>
                        <a:latin typeface="Futura Bk BT"/>
                      </a:endParaRPr>
                    </a:p>
                  </a:txBody>
                  <a:tcPr marL="155448" marR="155448" marT="67056" marB="67056"/>
                </a:tc>
                <a:tc>
                  <a:txBody>
                    <a:bodyPr/>
                    <a:lstStyle/>
                    <a:p>
                      <a:r>
                        <a:rPr lang="en-US" sz="1800" dirty="0" smtClean="0">
                          <a:solidFill>
                            <a:schemeClr val="tx1">
                              <a:lumMod val="50000"/>
                            </a:schemeClr>
                          </a:solidFill>
                          <a:latin typeface="Futura Bk BT"/>
                        </a:rPr>
                        <a:t>All</a:t>
                      </a:r>
                      <a:endParaRPr lang="en-US" sz="1800" dirty="0">
                        <a:solidFill>
                          <a:schemeClr val="tx1">
                            <a:lumMod val="50000"/>
                          </a:schemeClr>
                        </a:solidFill>
                        <a:latin typeface="Futura Bk B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50000"/>
                            </a:schemeClr>
                          </a:solidFill>
                          <a:latin typeface="Futura Bk BT"/>
                        </a:rPr>
                        <a:t>EM7 Session</a:t>
                      </a:r>
                    </a:p>
                  </a:txBody>
                  <a:tcPr marL="155448" marR="155448" marT="67056" marB="67056"/>
                </a:tc>
                <a:tc>
                  <a:txBody>
                    <a:bodyPr/>
                    <a:lstStyle/>
                    <a:p>
                      <a:r>
                        <a:rPr lang="en-US" sz="1800" dirty="0" smtClean="0">
                          <a:solidFill>
                            <a:schemeClr val="tx1">
                              <a:lumMod val="50000"/>
                            </a:schemeClr>
                          </a:solidFill>
                          <a:latin typeface="Futura Bk BT"/>
                        </a:rPr>
                        <a:t>Policy:</a:t>
                      </a:r>
                      <a:r>
                        <a:rPr lang="en-US" sz="1800" baseline="0" dirty="0" smtClean="0">
                          <a:solidFill>
                            <a:schemeClr val="tx1">
                              <a:lumMod val="50000"/>
                            </a:schemeClr>
                          </a:solidFill>
                          <a:latin typeface="Futura Bk BT"/>
                        </a:rPr>
                        <a:t> Customer</a:t>
                      </a:r>
                      <a:endParaRPr lang="en-US" sz="1800" dirty="0">
                        <a:solidFill>
                          <a:schemeClr val="tx1">
                            <a:lumMod val="50000"/>
                          </a:schemeClr>
                        </a:solidFill>
                        <a:latin typeface="Futura Bk BT"/>
                      </a:endParaRPr>
                    </a:p>
                  </a:txBody>
                  <a:tcPr marL="155448" marR="155448" marT="67056" marB="67056"/>
                </a:tc>
              </a:tr>
            </a:tbl>
          </a:graphicData>
        </a:graphic>
      </p:graphicFrame>
      <p:sp>
        <p:nvSpPr>
          <p:cNvPr id="6" name="TextBox 5"/>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418275422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387024"/>
            <a:ext cx="14291592" cy="7924616"/>
          </a:xfrm>
        </p:spPr>
        <p:txBody>
          <a:bodyPr>
            <a:normAutofit fontScale="62500" lnSpcReduction="20000"/>
          </a:bodyPr>
          <a:lstStyle/>
          <a:p>
            <a:pPr marL="0" indent="0">
              <a:buNone/>
            </a:pPr>
            <a:r>
              <a:rPr lang="en-US" dirty="0" smtClean="0"/>
              <a:t>This is a checklist of items that will help accomplish the lab:</a:t>
            </a:r>
          </a:p>
          <a:p>
            <a:pPr marL="0" indent="0">
              <a:buNone/>
            </a:pPr>
            <a:endParaRPr lang="en-US" dirty="0" smtClean="0"/>
          </a:p>
          <a:p>
            <a:r>
              <a:rPr lang="en-US" dirty="0" smtClean="0"/>
              <a:t>User accounts</a:t>
            </a:r>
          </a:p>
          <a:p>
            <a:pPr lvl="1"/>
            <a:r>
              <a:rPr lang="en-US" dirty="0" smtClean="0"/>
              <a:t>Individual – User or Admin</a:t>
            </a:r>
          </a:p>
          <a:p>
            <a:pPr lvl="1"/>
            <a:r>
              <a:rPr lang="en-US" dirty="0" smtClean="0"/>
              <a:t>Policy Membership</a:t>
            </a:r>
          </a:p>
          <a:p>
            <a:r>
              <a:rPr lang="en-US" dirty="0" smtClean="0"/>
              <a:t>User Policies</a:t>
            </a:r>
          </a:p>
          <a:p>
            <a:pPr lvl="1"/>
            <a:r>
              <a:rPr lang="en-US" dirty="0" smtClean="0"/>
              <a:t>Create new user policy Sales: settings according the spreadsheet</a:t>
            </a:r>
          </a:p>
          <a:p>
            <a:pPr lvl="1"/>
            <a:r>
              <a:rPr lang="en-US" dirty="0" smtClean="0"/>
              <a:t>Operations: should have “Grant All” key, all Ticket Queues, Primary Org of “Watersports”, Additional Organizations of “All Organizations”, and other default account settings</a:t>
            </a:r>
          </a:p>
          <a:p>
            <a:pPr lvl="1"/>
            <a:r>
              <a:rPr lang="en-US" dirty="0" smtClean="0"/>
              <a:t>Customers: what is specified in the spreadsheet </a:t>
            </a:r>
          </a:p>
          <a:p>
            <a:r>
              <a:rPr lang="en-US" dirty="0" smtClean="0"/>
              <a:t>AD Credential</a:t>
            </a:r>
          </a:p>
          <a:p>
            <a:pPr lvl="1"/>
            <a:r>
              <a:rPr lang="en-US" dirty="0" smtClean="0"/>
              <a:t>Domain: watersports.com</a:t>
            </a:r>
          </a:p>
          <a:p>
            <a:pPr lvl="1"/>
            <a:r>
              <a:rPr lang="en-US" dirty="0" smtClean="0"/>
              <a:t>Hostname/IP: 192.168.33.208</a:t>
            </a:r>
          </a:p>
          <a:p>
            <a:pPr lvl="1"/>
            <a:r>
              <a:rPr lang="en-US" dirty="0"/>
              <a:t>User Search Base: </a:t>
            </a:r>
            <a:r>
              <a:rPr lang="en-US" dirty="0" smtClean="0"/>
              <a:t>dc=</a:t>
            </a:r>
            <a:r>
              <a:rPr lang="en-US" dirty="0" err="1" smtClean="0"/>
              <a:t>watersports,dc</a:t>
            </a:r>
            <a:r>
              <a:rPr lang="en-US" dirty="0" smtClean="0"/>
              <a:t>=com</a:t>
            </a:r>
          </a:p>
          <a:p>
            <a:pPr lvl="1"/>
            <a:r>
              <a:rPr lang="en-US" dirty="0" smtClean="0"/>
              <a:t>RDN (Bind DN / bind user) : %u@%d</a:t>
            </a:r>
          </a:p>
          <a:p>
            <a:r>
              <a:rPr lang="en-US" dirty="0" smtClean="0"/>
              <a:t>The attribute values in the AD records are “Sales” and “Operations”</a:t>
            </a:r>
          </a:p>
          <a:p>
            <a:r>
              <a:rPr lang="en-US" dirty="0" smtClean="0"/>
              <a:t>Once everything is configured, these new accounts should be created just by logging in with these credentials (they already exist in the AD server):</a:t>
            </a:r>
          </a:p>
          <a:p>
            <a:pPr lvl="1"/>
            <a:r>
              <a:rPr lang="en-US" dirty="0" smtClean="0"/>
              <a:t>Nat Young</a:t>
            </a:r>
          </a:p>
          <a:p>
            <a:pPr lvl="2"/>
            <a:r>
              <a:rPr lang="en-US" dirty="0" smtClean="0"/>
              <a:t>Username: </a:t>
            </a:r>
            <a:r>
              <a:rPr lang="en-US" dirty="0" err="1" smtClean="0"/>
              <a:t>nyoung</a:t>
            </a:r>
            <a:endParaRPr lang="en-US" dirty="0" smtClean="0"/>
          </a:p>
          <a:p>
            <a:pPr lvl="2"/>
            <a:r>
              <a:rPr lang="en-US" dirty="0" smtClean="0"/>
              <a:t>Password: em7@student</a:t>
            </a:r>
          </a:p>
          <a:p>
            <a:pPr lvl="1"/>
            <a:r>
              <a:rPr lang="en-US" dirty="0" smtClean="0"/>
              <a:t>Dane Reynolds</a:t>
            </a:r>
          </a:p>
          <a:p>
            <a:pPr lvl="2"/>
            <a:r>
              <a:rPr lang="en-US" dirty="0" smtClean="0"/>
              <a:t>Username: </a:t>
            </a:r>
            <a:r>
              <a:rPr lang="en-US" dirty="0" err="1" smtClean="0"/>
              <a:t>dreynolds</a:t>
            </a:r>
            <a:endParaRPr lang="en-US" dirty="0" smtClean="0"/>
          </a:p>
          <a:p>
            <a:pPr lvl="2"/>
            <a:r>
              <a:rPr lang="en-US" dirty="0" smtClean="0"/>
              <a:t>Password: em7@student</a:t>
            </a:r>
          </a:p>
          <a:p>
            <a:pPr lvl="2"/>
            <a:endParaRPr lang="en-US" dirty="0"/>
          </a:p>
          <a:p>
            <a:pPr marL="0" indent="0">
              <a:buNone/>
            </a:pPr>
            <a:r>
              <a:rPr lang="en-US" dirty="0" smtClean="0"/>
              <a:t>Test all access by logging in as each user to verify that access rights and policy alignment are correct.</a:t>
            </a:r>
          </a:p>
          <a:p>
            <a:pPr lvl="1"/>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Lab Tools</a:t>
            </a:r>
            <a:endParaRPr lang="en-US" dirty="0"/>
          </a:p>
        </p:txBody>
      </p:sp>
      <p:sp>
        <p:nvSpPr>
          <p:cNvPr id="6" name="Slide Number Placeholder 5"/>
          <p:cNvSpPr>
            <a:spLocks noGrp="1"/>
          </p:cNvSpPr>
          <p:nvPr>
            <p:ph type="sldNum" sz="quarter" idx="4"/>
          </p:nvPr>
        </p:nvSpPr>
        <p:spPr/>
        <p:txBody>
          <a:bodyPr/>
          <a:lstStyle/>
          <a:p>
            <a:fld id="{59FBCBD5-A728-384D-A41B-B8C6FE40EEBE}" type="slidenum">
              <a:rPr lang="en-US" smtClean="0"/>
              <a:pPr/>
              <a:t>85</a:t>
            </a:fld>
            <a:endParaRPr lang="en-US" dirty="0"/>
          </a:p>
        </p:txBody>
      </p:sp>
      <p:sp>
        <p:nvSpPr>
          <p:cNvPr id="5" name="TextBox 4"/>
          <p:cNvSpPr txBox="1"/>
          <p:nvPr/>
        </p:nvSpPr>
        <p:spPr>
          <a:xfrm>
            <a:off x="6062935" y="9558338"/>
            <a:ext cx="3440958" cy="440120"/>
          </a:xfrm>
          <a:prstGeom prst="rect">
            <a:avLst/>
          </a:prstGeom>
          <a:noFill/>
        </p:spPr>
        <p:txBody>
          <a:bodyPr wrap="square" lIns="146304" tIns="73152" rIns="146304" bIns="73152" rtlCol="0">
            <a:spAutoFit/>
          </a:bodyPr>
          <a:lstStyle/>
          <a:p>
            <a:pPr algn="ctr" defTabSz="731520"/>
            <a:r>
              <a:rPr lang="en-US" sz="1900" dirty="0" smtClean="0">
                <a:solidFill>
                  <a:prstClr val="white"/>
                </a:solidFill>
              </a:rPr>
              <a:t>Account Administration</a:t>
            </a:r>
            <a:endParaRPr lang="en-US" sz="1900" dirty="0">
              <a:solidFill>
                <a:prstClr val="white"/>
              </a:solidFill>
            </a:endParaRPr>
          </a:p>
        </p:txBody>
      </p:sp>
    </p:spTree>
    <p:extLst>
      <p:ext uri="{BB962C8B-B14F-4D97-AF65-F5344CB8AC3E}">
        <p14:creationId xmlns:p14="http://schemas.microsoft.com/office/powerpoint/2010/main" val="24962158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ctrTitle"/>
          </p:nvPr>
        </p:nvSpPr>
        <p:spPr/>
        <p:txBody>
          <a:bodyPr/>
          <a:lstStyle/>
          <a:p>
            <a:pPr algn="ctr"/>
            <a:r>
              <a:rPr lang="en-US" dirty="0" smtClean="0">
                <a:solidFill>
                  <a:schemeClr val="tx1">
                    <a:lumMod val="50000"/>
                  </a:schemeClr>
                </a:solidFill>
              </a:rPr>
              <a:t>Asset Administration</a:t>
            </a:r>
            <a:endParaRPr lang="en-US" dirty="0">
              <a:solidFill>
                <a:schemeClr val="tx1">
                  <a:lumMod val="50000"/>
                </a:schemeClr>
              </a:solidFill>
            </a:endParaRPr>
          </a:p>
        </p:txBody>
      </p:sp>
      <p:sp>
        <p:nvSpPr>
          <p:cNvPr id="4" name="Slide Number Placeholder 3"/>
          <p:cNvSpPr>
            <a:spLocks noGrp="1"/>
          </p:cNvSpPr>
          <p:nvPr>
            <p:ph type="sldNum" sz="quarter" idx="4294967295"/>
          </p:nvPr>
        </p:nvSpPr>
        <p:spPr>
          <a:xfrm>
            <a:off x="11918950" y="9567863"/>
            <a:ext cx="3442970" cy="490537"/>
          </a:xfrm>
          <a:prstGeom prst="rect">
            <a:avLst/>
          </a:prstGeom>
        </p:spPr>
        <p:txBody>
          <a:bodyPr/>
          <a:lstStyle/>
          <a:p>
            <a:pPr algn="r"/>
            <a:fld id="{59FBCBD5-A728-384D-A41B-B8C6FE40EEBE}" type="slidenum">
              <a:rPr lang="en-US" smtClean="0"/>
              <a:pPr algn="r"/>
              <a:t>86</a:t>
            </a:fld>
            <a:endParaRPr lang="en-US" dirty="0"/>
          </a:p>
        </p:txBody>
      </p:sp>
      <p:sp>
        <p:nvSpPr>
          <p:cNvPr id="332804" name="Rectangle 4"/>
          <p:cNvSpPr>
            <a:spLocks noChangeArrowheads="1"/>
          </p:cNvSpPr>
          <p:nvPr/>
        </p:nvSpPr>
        <p:spPr bwMode="auto">
          <a:xfrm>
            <a:off x="604520" y="6249250"/>
            <a:ext cx="11823225" cy="1131570"/>
          </a:xfrm>
          <a:prstGeom prst="rect">
            <a:avLst/>
          </a:prstGeom>
          <a:noFill/>
          <a:ln w="9525">
            <a:noFill/>
            <a:miter lim="800000"/>
            <a:headEnd/>
            <a:tailEnd/>
          </a:ln>
          <a:effectLst/>
        </p:spPr>
        <p:txBody>
          <a:bodyPr lIns="146304" tIns="73152" rIns="146304" bIns="73152" anchor="b"/>
          <a:lstStyle/>
          <a:p>
            <a:pPr algn="ctr" defTabSz="731520"/>
            <a:endParaRPr lang="en-US" sz="5800" dirty="0">
              <a:solidFill>
                <a:srgbClr val="4D4D4D"/>
              </a:solidFill>
              <a:latin typeface="Futura Hv BT"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3499" y="2505345"/>
            <a:ext cx="2572443" cy="1929332"/>
          </a:xfrm>
          <a:prstGeom prst="ellipse">
            <a:avLst/>
          </a:prstGeom>
          <a:ln>
            <a:noFill/>
          </a:ln>
          <a:effectLst>
            <a:softEdge rad="112500"/>
          </a:effectLst>
        </p:spPr>
      </p:pic>
    </p:spTree>
    <p:extLst>
      <p:ext uri="{BB962C8B-B14F-4D97-AF65-F5344CB8AC3E}">
        <p14:creationId xmlns:p14="http://schemas.microsoft.com/office/powerpoint/2010/main" val="7862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smtClean="0"/>
              <a:t>Automatic Asset Creation</a:t>
            </a:r>
          </a:p>
          <a:p>
            <a:r>
              <a:rPr lang="en-US" dirty="0" smtClean="0"/>
              <a:t>Asset/Form Link</a:t>
            </a:r>
          </a:p>
          <a:p>
            <a:r>
              <a:rPr lang="en-US" dirty="0" smtClean="0"/>
              <a:t>Customizing Assets</a:t>
            </a:r>
          </a:p>
          <a:p>
            <a:r>
              <a:rPr lang="en-US" dirty="0" smtClean="0"/>
              <a:t>Resources</a:t>
            </a:r>
          </a:p>
          <a:p>
            <a:r>
              <a:rPr lang="en-US" dirty="0" smtClean="0"/>
              <a:t>Labs and Questions</a:t>
            </a:r>
          </a:p>
        </p:txBody>
      </p:sp>
      <p:sp>
        <p:nvSpPr>
          <p:cNvPr id="4" name="Title 3"/>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7" name="Slide Number Placeholder 6"/>
          <p:cNvSpPr>
            <a:spLocks noGrp="1"/>
          </p:cNvSpPr>
          <p:nvPr>
            <p:ph type="sldNum" sz="quarter" idx="4"/>
          </p:nvPr>
        </p:nvSpPr>
        <p:spPr/>
        <p:txBody>
          <a:bodyPr/>
          <a:lstStyle/>
          <a:p>
            <a:fld id="{59FBCBD5-A728-384D-A41B-B8C6FE40EEBE}" type="slidenum">
              <a:rPr lang="en-US" smtClean="0"/>
              <a:pPr/>
              <a:t>87</a:t>
            </a:fld>
            <a:endParaRPr lang="en-US" dirty="0"/>
          </a:p>
        </p:txBody>
      </p:sp>
      <p:sp>
        <p:nvSpPr>
          <p:cNvPr id="6" name="TextBox 5"/>
          <p:cNvSpPr txBox="1"/>
          <p:nvPr/>
        </p:nvSpPr>
        <p:spPr>
          <a:xfrm>
            <a:off x="6504901" y="9559618"/>
            <a:ext cx="2440283"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Asset Administration</a:t>
            </a:r>
            <a:endParaRPr lang="en-US" sz="1900" dirty="0">
              <a:solidFill>
                <a:prstClr val="white"/>
              </a:solidFill>
              <a:latin typeface="Futura Bk BT" panose="020B05020202040203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148298"/>
            <a:ext cx="7772400" cy="7987976"/>
          </a:xfrm>
          <a:prstGeom prst="rect">
            <a:avLst/>
          </a:prstGeom>
        </p:spPr>
      </p:pic>
    </p:spTree>
    <p:extLst>
      <p:ext uri="{BB962C8B-B14F-4D97-AF65-F5344CB8AC3E}">
        <p14:creationId xmlns:p14="http://schemas.microsoft.com/office/powerpoint/2010/main" val="1149689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1" y="1387025"/>
            <a:ext cx="14736319" cy="7740350"/>
          </a:xfrm>
        </p:spPr>
        <p:txBody>
          <a:bodyPr>
            <a:normAutofit/>
          </a:bodyPr>
          <a:lstStyle/>
          <a:p>
            <a:pPr marL="0" indent="0">
              <a:buNone/>
            </a:pPr>
            <a:r>
              <a:rPr lang="en-US" dirty="0" smtClean="0"/>
              <a:t>Asset Management provides a way create and track Asset information in </a:t>
            </a:r>
            <a:r>
              <a:rPr lang="en-US" dirty="0"/>
              <a:t>ScienceLogic . </a:t>
            </a:r>
            <a:r>
              <a:rPr lang="en-US" dirty="0" smtClean="0"/>
              <a:t>Asset records are independent records and can be used for devices that are being monitored by </a:t>
            </a:r>
            <a:r>
              <a:rPr lang="en-US" dirty="0"/>
              <a:t>ScienceLogic and </a:t>
            </a:r>
            <a:r>
              <a:rPr lang="en-US" dirty="0" smtClean="0"/>
              <a:t>for other assets such as phones, software licenses, chairs, etc…</a:t>
            </a:r>
          </a:p>
          <a:p>
            <a:pPr marL="0" indent="0">
              <a:buNone/>
            </a:pPr>
            <a:endParaRPr lang="en-US" dirty="0" smtClean="0"/>
          </a:p>
          <a:p>
            <a:pPr marL="0" indent="0">
              <a:buNone/>
            </a:pPr>
            <a:r>
              <a:rPr lang="en-US" dirty="0" smtClean="0"/>
              <a:t>Asset records can be created manually or automatically. Additionally, </a:t>
            </a:r>
            <a:r>
              <a:rPr lang="en-US" dirty="0"/>
              <a:t>ScienceLogic can </a:t>
            </a:r>
            <a:r>
              <a:rPr lang="en-US" dirty="0" smtClean="0"/>
              <a:t>be configured to populate some asset fields with data collected from monitored devices.</a:t>
            </a:r>
          </a:p>
          <a:p>
            <a:pPr marL="0" indent="0">
              <a:buNone/>
            </a:pPr>
            <a:endParaRPr lang="en-US" dirty="0" smtClean="0"/>
          </a:p>
          <a:p>
            <a:pPr marL="0" indent="0">
              <a:buNone/>
            </a:pPr>
            <a:r>
              <a:rPr lang="en-US" dirty="0" smtClean="0"/>
              <a:t>Asset records can be customized to fit your operation with tabbed forms, embedded form fields, and reporting. </a:t>
            </a:r>
            <a:endParaRPr lang="en-US" dirty="0"/>
          </a:p>
        </p:txBody>
      </p:sp>
      <p:sp>
        <p:nvSpPr>
          <p:cNvPr id="3" name="Title 2"/>
          <p:cNvSpPr>
            <a:spLocks noGrp="1"/>
          </p:cNvSpPr>
          <p:nvPr>
            <p:ph type="title"/>
          </p:nvPr>
        </p:nvSpPr>
        <p:spPr/>
        <p:txBody>
          <a:bodyPr/>
          <a:lstStyle/>
          <a:p>
            <a:r>
              <a:rPr lang="en-US" dirty="0" smtClean="0">
                <a:solidFill>
                  <a:schemeClr val="tx1">
                    <a:lumMod val="50000"/>
                  </a:schemeClr>
                </a:solidFill>
              </a:rPr>
              <a:t>Section Overview</a:t>
            </a:r>
            <a:endParaRPr lang="en-US" dirty="0">
              <a:solidFill>
                <a:schemeClr val="tx1">
                  <a:lumMod val="50000"/>
                </a:schemeClr>
              </a:solidFill>
            </a:endParaRPr>
          </a:p>
        </p:txBody>
      </p:sp>
      <p:sp>
        <p:nvSpPr>
          <p:cNvPr id="6" name="Slide Number Placeholder 5"/>
          <p:cNvSpPr>
            <a:spLocks noGrp="1"/>
          </p:cNvSpPr>
          <p:nvPr>
            <p:ph type="sldNum" sz="quarter" idx="4"/>
          </p:nvPr>
        </p:nvSpPr>
        <p:spPr/>
        <p:txBody>
          <a:bodyPr/>
          <a:lstStyle/>
          <a:p>
            <a:fld id="{59FBCBD5-A728-384D-A41B-B8C6FE40EEBE}" type="slidenum">
              <a:rPr lang="en-US" smtClean="0"/>
              <a:pPr/>
              <a:t>88</a:t>
            </a:fld>
            <a:endParaRPr lang="en-US" dirty="0"/>
          </a:p>
        </p:txBody>
      </p:sp>
      <p:sp>
        <p:nvSpPr>
          <p:cNvPr id="5" name="TextBox 4"/>
          <p:cNvSpPr txBox="1"/>
          <p:nvPr/>
        </p:nvSpPr>
        <p:spPr>
          <a:xfrm>
            <a:off x="6504901" y="9559618"/>
            <a:ext cx="2440283"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Asset Administration</a:t>
            </a:r>
            <a:endParaRPr lang="en-US" sz="1900" dirty="0">
              <a:solidFill>
                <a:prstClr val="white"/>
              </a:solidFill>
              <a:latin typeface="Futura Bk BT" panose="020B05020202040203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3893" y="7685902"/>
            <a:ext cx="5007653" cy="1743456"/>
          </a:xfrm>
          <a:prstGeom prst="rect">
            <a:avLst/>
          </a:prstGeom>
        </p:spPr>
      </p:pic>
    </p:spTree>
    <p:extLst>
      <p:ext uri="{BB962C8B-B14F-4D97-AF65-F5344CB8AC3E}">
        <p14:creationId xmlns:p14="http://schemas.microsoft.com/office/powerpoint/2010/main" val="240371120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lumMod val="50000"/>
                  </a:schemeClr>
                </a:solidFill>
                <a:latin typeface="+mj-lt"/>
              </a:rPr>
              <a:t>Use Case</a:t>
            </a:r>
            <a:endParaRPr lang="en-US" dirty="0">
              <a:solidFill>
                <a:schemeClr val="tx1">
                  <a:lumMod val="50000"/>
                </a:schemeClr>
              </a:solidFill>
              <a:latin typeface="+mj-lt"/>
            </a:endParaRPr>
          </a:p>
        </p:txBody>
      </p:sp>
      <p:sp>
        <p:nvSpPr>
          <p:cNvPr id="8" name="Slide Number Placeholder 7"/>
          <p:cNvSpPr>
            <a:spLocks noGrp="1"/>
          </p:cNvSpPr>
          <p:nvPr>
            <p:ph type="sldNum" sz="quarter" idx="4"/>
          </p:nvPr>
        </p:nvSpPr>
        <p:spPr/>
        <p:txBody>
          <a:bodyPr/>
          <a:lstStyle/>
          <a:p>
            <a:fld id="{59FBCBD5-A728-384D-A41B-B8C6FE40EEBE}" type="slidenum">
              <a:rPr lang="en-US" smtClean="0">
                <a:latin typeface="+mj-lt"/>
              </a:rPr>
              <a:pPr/>
              <a:t>89</a:t>
            </a:fld>
            <a:endParaRPr lang="en-US" dirty="0">
              <a:latin typeface="+mj-lt"/>
            </a:endParaRPr>
          </a:p>
        </p:txBody>
      </p:sp>
      <p:sp>
        <p:nvSpPr>
          <p:cNvPr id="4" name="Rounded Rectangle 3"/>
          <p:cNvSpPr/>
          <p:nvPr/>
        </p:nvSpPr>
        <p:spPr>
          <a:xfrm>
            <a:off x="475971" y="1341120"/>
            <a:ext cx="14417807" cy="1991958"/>
          </a:xfrm>
          <a:prstGeom prst="roundRect">
            <a:avLst/>
          </a:prstGeom>
        </p:spPr>
        <p:style>
          <a:lnRef idx="2">
            <a:schemeClr val="accent4"/>
          </a:lnRef>
          <a:fillRef idx="1">
            <a:schemeClr val="lt1"/>
          </a:fillRef>
          <a:effectRef idx="0">
            <a:schemeClr val="accent4"/>
          </a:effectRef>
          <a:fontRef idx="minor">
            <a:schemeClr val="dk1"/>
          </a:fontRef>
        </p:style>
        <p:txBody>
          <a:bodyPr lIns="146304" tIns="73152" rIns="146304" bIns="73152" rtlCol="0" anchor="ctr"/>
          <a:lstStyle/>
          <a:p>
            <a:r>
              <a:rPr lang="en-US" b="1" dirty="0">
                <a:solidFill>
                  <a:schemeClr val="tx1">
                    <a:lumMod val="50000"/>
                  </a:schemeClr>
                </a:solidFill>
                <a:latin typeface="+mj-lt"/>
              </a:rPr>
              <a:t>The Challenge: </a:t>
            </a:r>
          </a:p>
          <a:p>
            <a:r>
              <a:rPr lang="en-US" dirty="0" smtClean="0">
                <a:solidFill>
                  <a:schemeClr val="tx1">
                    <a:lumMod val="50000"/>
                  </a:schemeClr>
                </a:solidFill>
                <a:latin typeface="+mj-lt"/>
              </a:rPr>
              <a:t>You need to report and track the BIOS versions from your </a:t>
            </a:r>
            <a:r>
              <a:rPr lang="en-US" dirty="0">
                <a:solidFill>
                  <a:schemeClr val="tx1">
                    <a:lumMod val="50000"/>
                  </a:schemeClr>
                </a:solidFill>
                <a:latin typeface="+mj-lt"/>
              </a:rPr>
              <a:t>Dell servers.</a:t>
            </a:r>
          </a:p>
        </p:txBody>
      </p:sp>
      <p:sp>
        <p:nvSpPr>
          <p:cNvPr id="5" name="Rounded Rectangle 4"/>
          <p:cNvSpPr/>
          <p:nvPr/>
        </p:nvSpPr>
        <p:spPr>
          <a:xfrm>
            <a:off x="475970" y="3589154"/>
            <a:ext cx="14417807" cy="2593068"/>
          </a:xfrm>
          <a:prstGeom prst="roundRect">
            <a:avLst/>
          </a:prstGeom>
        </p:spPr>
        <p:style>
          <a:lnRef idx="2">
            <a:schemeClr val="accent2"/>
          </a:lnRef>
          <a:fillRef idx="1">
            <a:schemeClr val="lt1"/>
          </a:fillRef>
          <a:effectRef idx="0">
            <a:schemeClr val="accent2"/>
          </a:effectRef>
          <a:fontRef idx="minor">
            <a:schemeClr val="dk1"/>
          </a:fontRef>
        </p:style>
        <p:txBody>
          <a:bodyPr lIns="146304" tIns="73152" rIns="146304" bIns="73152" rtlCol="0" anchor="ctr"/>
          <a:lstStyle/>
          <a:p>
            <a:r>
              <a:rPr lang="en-US" b="1" dirty="0">
                <a:solidFill>
                  <a:schemeClr val="tx1">
                    <a:lumMod val="50000"/>
                  </a:schemeClr>
                </a:solidFill>
                <a:latin typeface="+mj-lt"/>
              </a:rPr>
              <a:t>The Solution</a:t>
            </a:r>
            <a:r>
              <a:rPr lang="en-US" b="1" dirty="0" smtClean="0">
                <a:solidFill>
                  <a:schemeClr val="tx1">
                    <a:lumMod val="50000"/>
                  </a:schemeClr>
                </a:solidFill>
                <a:latin typeface="+mj-lt"/>
              </a:rPr>
              <a:t>:</a:t>
            </a:r>
            <a:endParaRPr lang="en-US" dirty="0">
              <a:solidFill>
                <a:schemeClr val="tx1">
                  <a:lumMod val="50000"/>
                </a:schemeClr>
              </a:solidFill>
              <a:latin typeface="+mj-lt"/>
            </a:endParaRPr>
          </a:p>
          <a:p>
            <a:pPr marL="457200" indent="-457200">
              <a:buFont typeface="Arial" panose="020B0604020202020204" pitchFamily="34" charset="0"/>
              <a:buChar char="•"/>
            </a:pPr>
            <a:r>
              <a:rPr lang="en-US" dirty="0" smtClean="0">
                <a:solidFill>
                  <a:schemeClr val="tx1">
                    <a:lumMod val="50000"/>
                  </a:schemeClr>
                </a:solidFill>
                <a:latin typeface="+mj-lt"/>
              </a:rPr>
              <a:t>Find or create the Configuration Dynamic Application to collect the Dell BIOS version</a:t>
            </a:r>
          </a:p>
          <a:p>
            <a:pPr marL="457200" indent="-457200">
              <a:buFont typeface="Arial" panose="020B0604020202020204" pitchFamily="34" charset="0"/>
              <a:buChar char="•"/>
            </a:pPr>
            <a:r>
              <a:rPr lang="en-US" dirty="0" smtClean="0">
                <a:solidFill>
                  <a:schemeClr val="tx1">
                    <a:lumMod val="50000"/>
                  </a:schemeClr>
                </a:solidFill>
                <a:latin typeface="+mj-lt"/>
              </a:rPr>
              <a:t>Configure the Asset/Link field in the Dynamic Application to populate the Asset record with BIOS information</a:t>
            </a:r>
            <a:endParaRPr lang="en-US" dirty="0">
              <a:solidFill>
                <a:schemeClr val="tx1">
                  <a:lumMod val="50000"/>
                </a:schemeClr>
              </a:solidFill>
              <a:latin typeface="+mj-lt"/>
            </a:endParaRPr>
          </a:p>
          <a:p>
            <a:pPr marL="457200" indent="-457200">
              <a:buFont typeface="Arial" panose="020B0604020202020204" pitchFamily="34" charset="0"/>
              <a:buChar char="•"/>
            </a:pPr>
            <a:r>
              <a:rPr lang="en-US" dirty="0" smtClean="0">
                <a:solidFill>
                  <a:schemeClr val="tx1">
                    <a:lumMod val="50000"/>
                  </a:schemeClr>
                </a:solidFill>
                <a:latin typeface="+mj-lt"/>
              </a:rPr>
              <a:t>Schedule a Report </a:t>
            </a:r>
            <a:r>
              <a:rPr lang="en-US" dirty="0">
                <a:solidFill>
                  <a:schemeClr val="tx1">
                    <a:lumMod val="50000"/>
                  </a:schemeClr>
                </a:solidFill>
                <a:latin typeface="+mj-lt"/>
              </a:rPr>
              <a:t>Job </a:t>
            </a:r>
            <a:r>
              <a:rPr lang="en-US" dirty="0" smtClean="0">
                <a:solidFill>
                  <a:schemeClr val="tx1">
                    <a:lumMod val="50000"/>
                  </a:schemeClr>
                </a:solidFill>
                <a:latin typeface="+mj-lt"/>
              </a:rPr>
              <a:t>for the Asset List report to be delivered monthly</a:t>
            </a:r>
            <a:endParaRPr lang="en-US" dirty="0">
              <a:solidFill>
                <a:schemeClr val="tx1">
                  <a:lumMod val="50000"/>
                </a:schemeClr>
              </a:solidFill>
              <a:latin typeface="+mj-lt"/>
            </a:endParaRPr>
          </a:p>
        </p:txBody>
      </p:sp>
      <p:sp>
        <p:nvSpPr>
          <p:cNvPr id="6" name="Rounded Rectangle 5"/>
          <p:cNvSpPr/>
          <p:nvPr/>
        </p:nvSpPr>
        <p:spPr>
          <a:xfrm>
            <a:off x="475968" y="6438298"/>
            <a:ext cx="14417807" cy="2292513"/>
          </a:xfrm>
          <a:prstGeom prst="roundRect">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r>
              <a:rPr lang="en-US" b="1" dirty="0">
                <a:solidFill>
                  <a:schemeClr val="tx1">
                    <a:lumMod val="50000"/>
                  </a:schemeClr>
                </a:solidFill>
                <a:latin typeface="+mj-lt"/>
              </a:rPr>
              <a:t>The Results:</a:t>
            </a:r>
          </a:p>
          <a:p>
            <a:r>
              <a:rPr lang="en-US" dirty="0">
                <a:solidFill>
                  <a:schemeClr val="tx1">
                    <a:lumMod val="50000"/>
                  </a:schemeClr>
                </a:solidFill>
                <a:latin typeface="+mj-lt"/>
              </a:rPr>
              <a:t>A monthly Asset List report of all Dell servers including BIOS version information is scheduled and sent to the </a:t>
            </a:r>
            <a:r>
              <a:rPr lang="en-US" dirty="0" smtClean="0">
                <a:solidFill>
                  <a:schemeClr val="tx1">
                    <a:lumMod val="50000"/>
                  </a:schemeClr>
                </a:solidFill>
                <a:latin typeface="+mj-lt"/>
              </a:rPr>
              <a:t>System Administrator </a:t>
            </a:r>
            <a:r>
              <a:rPr lang="en-US" dirty="0">
                <a:solidFill>
                  <a:schemeClr val="tx1">
                    <a:lumMod val="50000"/>
                  </a:schemeClr>
                </a:solidFill>
                <a:latin typeface="+mj-lt"/>
              </a:rPr>
              <a:t>manager for review.</a:t>
            </a:r>
          </a:p>
        </p:txBody>
      </p:sp>
      <p:sp>
        <p:nvSpPr>
          <p:cNvPr id="7" name="TextBox 6"/>
          <p:cNvSpPr txBox="1"/>
          <p:nvPr/>
        </p:nvSpPr>
        <p:spPr>
          <a:xfrm>
            <a:off x="6504901" y="9559618"/>
            <a:ext cx="2506968"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Asset Administration</a:t>
            </a:r>
            <a:endParaRPr lang="en-US" sz="1900" dirty="0">
              <a:solidFill>
                <a:prstClr val="white"/>
              </a:solidFill>
              <a:latin typeface="+mj-lt"/>
            </a:endParaRPr>
          </a:p>
        </p:txBody>
      </p:sp>
    </p:spTree>
    <p:extLst>
      <p:ext uri="{BB962C8B-B14F-4D97-AF65-F5344CB8AC3E}">
        <p14:creationId xmlns:p14="http://schemas.microsoft.com/office/powerpoint/2010/main" val="8437981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4"/>
          </p:nvPr>
        </p:nvSpPr>
        <p:spPr/>
        <p:txBody>
          <a:bodyPr/>
          <a:lstStyle/>
          <a:p>
            <a:fld id="{59FBCBD5-A728-384D-A41B-B8C6FE40EEBE}" type="slidenum">
              <a:rPr lang="en-US" smtClean="0"/>
              <a:pPr/>
              <a:t>9</a:t>
            </a:fld>
            <a:endParaRPr lang="en-US" dirty="0"/>
          </a:p>
        </p:txBody>
      </p:sp>
      <p:sp>
        <p:nvSpPr>
          <p:cNvPr id="2" name="Title 1"/>
          <p:cNvSpPr>
            <a:spLocks noGrp="1"/>
          </p:cNvSpPr>
          <p:nvPr>
            <p:ph type="title"/>
          </p:nvPr>
        </p:nvSpPr>
        <p:spPr/>
        <p:txBody>
          <a:bodyPr/>
          <a:lstStyle/>
          <a:p>
            <a:r>
              <a:rPr lang="en-US" dirty="0">
                <a:solidFill>
                  <a:schemeClr val="tx1">
                    <a:lumMod val="50000"/>
                  </a:schemeClr>
                </a:solidFill>
              </a:rPr>
              <a:t>Form Fields: </a:t>
            </a:r>
            <a:r>
              <a:rPr lang="en-US" dirty="0" smtClean="0">
                <a:solidFill>
                  <a:schemeClr val="tx1">
                    <a:lumMod val="50000"/>
                  </a:schemeClr>
                </a:solidFill>
              </a:rPr>
              <a:t>Create Embedded </a:t>
            </a:r>
            <a:endParaRPr lang="en-US" dirty="0">
              <a:solidFill>
                <a:schemeClr val="tx1">
                  <a:lumMod val="50000"/>
                </a:schemeClr>
              </a:solidFill>
            </a:endParaRPr>
          </a:p>
        </p:txBody>
      </p:sp>
      <p:pic>
        <p:nvPicPr>
          <p:cNvPr id="15" name="Content Placeholder 1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55449" y="4103743"/>
            <a:ext cx="8255169" cy="4858127"/>
          </a:xfrm>
        </p:spPr>
      </p:pic>
      <p:sp>
        <p:nvSpPr>
          <p:cNvPr id="4" name="Text Placeholder 3"/>
          <p:cNvSpPr>
            <a:spLocks noGrp="1"/>
          </p:cNvSpPr>
          <p:nvPr>
            <p:ph type="body" sz="quarter" idx="11"/>
          </p:nvPr>
        </p:nvSpPr>
        <p:spPr>
          <a:xfrm>
            <a:off x="777240" y="1306617"/>
            <a:ext cx="14519275" cy="642620"/>
          </a:xfrm>
        </p:spPr>
        <p:txBody>
          <a:bodyPr>
            <a:normAutofit fontScale="92500" lnSpcReduction="10000"/>
          </a:bodyPr>
          <a:lstStyle/>
          <a:p>
            <a:r>
              <a:rPr lang="en-US" dirty="0" smtClean="0"/>
              <a:t>System &gt; Customize &gt; Form Fields &gt; Edit</a:t>
            </a:r>
            <a:endParaRPr lang="en-US" dirty="0"/>
          </a:p>
        </p:txBody>
      </p:sp>
      <p:sp>
        <p:nvSpPr>
          <p:cNvPr id="6" name="Content Placeholder 3"/>
          <p:cNvSpPr txBox="1">
            <a:spLocks/>
          </p:cNvSpPr>
          <p:nvPr/>
        </p:nvSpPr>
        <p:spPr>
          <a:xfrm>
            <a:off x="9064916" y="3425479"/>
            <a:ext cx="6231600" cy="6011823"/>
          </a:xfrm>
          <a:prstGeom prst="rect">
            <a:avLst/>
          </a:prstGeom>
        </p:spPr>
        <p:txBody>
          <a:bodyPr vert="horz" lIns="109728" tIns="54864" rIns="109728" bIns="54864"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tx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mn-lt"/>
              </a:rPr>
              <a:t>Select the wrench for Embedded Asset or Ticket  Form Fields</a:t>
            </a:r>
          </a:p>
          <a:p>
            <a:r>
              <a:rPr lang="en-US" sz="2400" dirty="0">
                <a:latin typeface="+mn-lt"/>
              </a:rPr>
              <a:t>From the Form Creator, pick the form element on the left</a:t>
            </a:r>
          </a:p>
          <a:p>
            <a:pPr>
              <a:buClr>
                <a:srgbClr val="3298D4"/>
              </a:buClr>
            </a:pPr>
            <a:r>
              <a:rPr lang="en-US" sz="2400" dirty="0">
                <a:latin typeface="+mn-lt"/>
              </a:rPr>
              <a:t>Select the greyed out lock icon in order to align a Key to the field. Only users with the Key will be able to edit the field </a:t>
            </a:r>
          </a:p>
          <a:p>
            <a:pPr>
              <a:buClr>
                <a:srgbClr val="3298D4"/>
              </a:buClr>
            </a:pPr>
            <a:r>
              <a:rPr lang="en-US" sz="2400" dirty="0">
                <a:latin typeface="+mn-lt"/>
              </a:rPr>
              <a:t>The “hand” icon allows you to move the fields position</a:t>
            </a:r>
          </a:p>
          <a:p>
            <a:pPr>
              <a:buClr>
                <a:srgbClr val="3298D4"/>
              </a:buClr>
            </a:pPr>
            <a:r>
              <a:rPr lang="en-US" sz="2400" dirty="0">
                <a:latin typeface="+mn-lt"/>
              </a:rPr>
              <a:t>Not Null checkbox specifies if this field is allowed to be null</a:t>
            </a:r>
          </a:p>
          <a:p>
            <a:pPr>
              <a:buClr>
                <a:srgbClr val="3298D4"/>
              </a:buClr>
            </a:pPr>
            <a:r>
              <a:rPr lang="en-US" sz="2400" dirty="0">
                <a:latin typeface="+mn-lt"/>
              </a:rPr>
              <a:t>Required box indicates that the field is required in order to save the form</a:t>
            </a:r>
          </a:p>
        </p:txBody>
      </p:sp>
      <p:sp>
        <p:nvSpPr>
          <p:cNvPr id="7" name="TextBox 6"/>
          <p:cNvSpPr txBox="1"/>
          <p:nvPr/>
        </p:nvSpPr>
        <p:spPr>
          <a:xfrm>
            <a:off x="6547193" y="9557160"/>
            <a:ext cx="1704313" cy="440120"/>
          </a:xfrm>
          <a:prstGeom prst="rect">
            <a:avLst/>
          </a:prstGeom>
          <a:noFill/>
        </p:spPr>
        <p:txBody>
          <a:bodyPr wrap="none" lIns="146304" tIns="73152" rIns="146304" bIns="73152" rtlCol="0">
            <a:spAutoFit/>
          </a:bodyPr>
          <a:lstStyle/>
          <a:p>
            <a:r>
              <a:rPr lang="en-US" sz="1900" dirty="0">
                <a:solidFill>
                  <a:schemeClr val="bg1"/>
                </a:solidFill>
              </a:rPr>
              <a:t>Customization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50" y="2065580"/>
            <a:ext cx="14633904" cy="889240"/>
          </a:xfrm>
          <a:prstGeom prst="rect">
            <a:avLst/>
          </a:prstGeom>
        </p:spPr>
      </p:pic>
      <p:cxnSp>
        <p:nvCxnSpPr>
          <p:cNvPr id="9" name="Straight Arrow Connector 8"/>
          <p:cNvCxnSpPr/>
          <p:nvPr/>
        </p:nvCxnSpPr>
        <p:spPr>
          <a:xfrm>
            <a:off x="938135" y="2914989"/>
            <a:ext cx="900368" cy="11482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16345" y="2470945"/>
            <a:ext cx="321791" cy="444620"/>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cxnSp>
        <p:nvCxnSpPr>
          <p:cNvPr id="12" name="Straight Arrow Connector 11"/>
          <p:cNvCxnSpPr/>
          <p:nvPr/>
        </p:nvCxnSpPr>
        <p:spPr>
          <a:xfrm flipV="1">
            <a:off x="1838503" y="5669884"/>
            <a:ext cx="292426" cy="279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838503" y="5032519"/>
            <a:ext cx="292426" cy="2522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858000" y="5032519"/>
            <a:ext cx="1393506" cy="1120631"/>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1210" y="4912608"/>
            <a:ext cx="1393506" cy="2859791"/>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30916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4" y="1080482"/>
            <a:ext cx="14291592" cy="2393965"/>
          </a:xfrm>
        </p:spPr>
        <p:txBody>
          <a:bodyPr/>
          <a:lstStyle/>
          <a:p>
            <a:pPr marL="0" indent="0">
              <a:buNone/>
            </a:pPr>
            <a:r>
              <a:rPr lang="en-US" dirty="0" smtClean="0">
                <a:solidFill>
                  <a:schemeClr val="tx1">
                    <a:lumMod val="50000"/>
                  </a:schemeClr>
                </a:solidFill>
                <a:latin typeface="+mj-lt"/>
              </a:rPr>
              <a:t>The Asset Manager provides access to all assets and includes at-a-glance information on some asset information</a:t>
            </a:r>
            <a:r>
              <a:rPr lang="en-US" dirty="0" smtClean="0">
                <a:latin typeface="+mj-lt"/>
              </a:rPr>
              <a:t>.  </a:t>
            </a:r>
            <a:endParaRPr lang="en-US" dirty="0">
              <a:latin typeface="+mj-lt"/>
            </a:endParaRPr>
          </a:p>
        </p:txBody>
      </p:sp>
      <p:sp>
        <p:nvSpPr>
          <p:cNvPr id="3" name="Title 2"/>
          <p:cNvSpPr>
            <a:spLocks noGrp="1"/>
          </p:cNvSpPr>
          <p:nvPr>
            <p:ph type="title"/>
          </p:nvPr>
        </p:nvSpPr>
        <p:spPr>
          <a:xfrm>
            <a:off x="475972" y="0"/>
            <a:ext cx="13577116" cy="1073370"/>
          </a:xfrm>
        </p:spPr>
        <p:txBody>
          <a:bodyPr/>
          <a:lstStyle/>
          <a:p>
            <a:r>
              <a:rPr lang="en-US" dirty="0" smtClean="0">
                <a:solidFill>
                  <a:schemeClr val="tx1">
                    <a:lumMod val="50000"/>
                  </a:schemeClr>
                </a:solidFill>
                <a:latin typeface="+mj-lt"/>
              </a:rPr>
              <a:t>Asset: Asset Manager</a:t>
            </a:r>
            <a:endParaRPr lang="en-US" dirty="0">
              <a:solidFill>
                <a:schemeClr val="tx1">
                  <a:lumMod val="50000"/>
                </a:schemeClr>
              </a:solidFill>
              <a:latin typeface="+mj-lt"/>
            </a:endParaRPr>
          </a:p>
        </p:txBody>
      </p:sp>
      <p:sp>
        <p:nvSpPr>
          <p:cNvPr id="4" name="Slide Number Placeholder 3"/>
          <p:cNvSpPr>
            <a:spLocks noGrp="1"/>
          </p:cNvSpPr>
          <p:nvPr>
            <p:ph type="sldNum" sz="quarter" idx="4"/>
          </p:nvPr>
        </p:nvSpPr>
        <p:spPr>
          <a:xfrm>
            <a:off x="11140442" y="10316211"/>
            <a:ext cx="3627120" cy="396535"/>
          </a:xfrm>
        </p:spPr>
        <p:txBody>
          <a:bodyPr/>
          <a:lstStyle/>
          <a:p>
            <a:fld id="{59FBCBD5-A728-384D-A41B-B8C6FE40EEBE}" type="slidenum">
              <a:rPr lang="en-US" smtClean="0">
                <a:latin typeface="+mj-lt"/>
              </a:rPr>
              <a:pPr/>
              <a:t>90</a:t>
            </a:fld>
            <a:endParaRPr lang="en-US" dirty="0">
              <a:latin typeface="+mj-lt"/>
            </a:endParaRPr>
          </a:p>
        </p:txBody>
      </p:sp>
      <p:sp>
        <p:nvSpPr>
          <p:cNvPr id="6" name="Content Placeholder 1"/>
          <p:cNvSpPr txBox="1">
            <a:spLocks/>
          </p:cNvSpPr>
          <p:nvPr/>
        </p:nvSpPr>
        <p:spPr>
          <a:xfrm>
            <a:off x="475973" y="6970995"/>
            <a:ext cx="14619939" cy="2786828"/>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bg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solidFill>
                  <a:schemeClr val="tx1">
                    <a:lumMod val="50000"/>
                  </a:schemeClr>
                </a:solidFill>
                <a:latin typeface="+mj-lt"/>
              </a:rPr>
              <a:t>Note that the Asset Organization for a device asset can be different than the Device Organization.</a:t>
            </a:r>
          </a:p>
          <a:p>
            <a:r>
              <a:rPr lang="en-US" dirty="0" smtClean="0">
                <a:solidFill>
                  <a:schemeClr val="tx1">
                    <a:lumMod val="50000"/>
                  </a:schemeClr>
                </a:solidFill>
                <a:latin typeface="+mj-lt"/>
              </a:rPr>
              <a:t>A service provider may own and maintain the asset which is for a device that has been provisioned in a specific customer organization</a:t>
            </a:r>
          </a:p>
          <a:p>
            <a:r>
              <a:rPr lang="en-US" dirty="0" smtClean="0">
                <a:solidFill>
                  <a:schemeClr val="tx1">
                    <a:lumMod val="50000"/>
                  </a:schemeClr>
                </a:solidFill>
                <a:latin typeface="+mj-lt"/>
              </a:rPr>
              <a:t>The customer will not see the Asset Record because the Asset Record is in the service providers organization, not the customers</a:t>
            </a:r>
            <a:endParaRPr lang="en-US" dirty="0">
              <a:solidFill>
                <a:schemeClr val="tx1">
                  <a:lumMod val="50000"/>
                </a:schemeClr>
              </a:solidFill>
              <a:latin typeface="+mj-lt"/>
            </a:endParaRPr>
          </a:p>
        </p:txBody>
      </p:sp>
      <p:sp>
        <p:nvSpPr>
          <p:cNvPr id="9" name="TextBox 8"/>
          <p:cNvSpPr txBox="1"/>
          <p:nvPr/>
        </p:nvSpPr>
        <p:spPr>
          <a:xfrm>
            <a:off x="6504903" y="10307764"/>
            <a:ext cx="2506968"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Asset Administration</a:t>
            </a:r>
            <a:endParaRPr lang="en-US" sz="1900" dirty="0">
              <a:solidFill>
                <a:prstClr val="white"/>
              </a:solidFill>
              <a:latin typeface="+mj-lt"/>
            </a:endParaRPr>
          </a:p>
        </p:txBody>
      </p:sp>
      <p:pic>
        <p:nvPicPr>
          <p:cNvPr id="10" name="Picture 9"/>
          <p:cNvPicPr>
            <a:picLocks noChangeAspect="1"/>
          </p:cNvPicPr>
          <p:nvPr/>
        </p:nvPicPr>
        <p:blipFill rotWithShape="1">
          <a:blip r:embed="rId2"/>
          <a:srcRect r="13980"/>
          <a:stretch/>
        </p:blipFill>
        <p:spPr>
          <a:xfrm>
            <a:off x="631768" y="2493817"/>
            <a:ext cx="14015258" cy="42394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17517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3" y="1077852"/>
            <a:ext cx="14291592" cy="4761447"/>
          </a:xfrm>
        </p:spPr>
        <p:txBody>
          <a:bodyPr>
            <a:normAutofit fontScale="85000" lnSpcReduction="20000"/>
          </a:bodyPr>
          <a:lstStyle/>
          <a:p>
            <a:pPr marL="0" indent="0">
              <a:buNone/>
            </a:pPr>
            <a:r>
              <a:rPr lang="en-US" sz="4500" dirty="0">
                <a:solidFill>
                  <a:schemeClr val="accent1"/>
                </a:solidFill>
              </a:rPr>
              <a:t>System &gt; Settings &gt; Processes &gt;“Enterprise Database: Asset Record Maintenance” process</a:t>
            </a:r>
          </a:p>
          <a:p>
            <a:pPr marL="0" indent="0">
              <a:buNone/>
            </a:pPr>
            <a:endParaRPr lang="en-US" dirty="0" smtClean="0"/>
          </a:p>
          <a:p>
            <a:pPr marL="0" indent="0">
              <a:buNone/>
            </a:pPr>
            <a:r>
              <a:rPr lang="en-US" dirty="0">
                <a:solidFill>
                  <a:schemeClr val="bg2">
                    <a:lumMod val="10000"/>
                  </a:schemeClr>
                </a:solidFill>
              </a:rPr>
              <a:t>ScienceLogic can </a:t>
            </a:r>
            <a:r>
              <a:rPr lang="en-US" dirty="0" smtClean="0">
                <a:solidFill>
                  <a:schemeClr val="bg2">
                    <a:lumMod val="10000"/>
                  </a:schemeClr>
                </a:solidFill>
              </a:rPr>
              <a:t>create assets automatically based on information from the device.  By default this process is not enabled, when enabled it will create an asset record for all devices including:</a:t>
            </a:r>
          </a:p>
          <a:p>
            <a:pPr lvl="1"/>
            <a:r>
              <a:rPr lang="en-US" dirty="0" smtClean="0">
                <a:solidFill>
                  <a:schemeClr val="bg2">
                    <a:lumMod val="10000"/>
                  </a:schemeClr>
                </a:solidFill>
              </a:rPr>
              <a:t>Devices</a:t>
            </a:r>
          </a:p>
          <a:p>
            <a:pPr lvl="1"/>
            <a:r>
              <a:rPr lang="en-US" dirty="0" smtClean="0">
                <a:solidFill>
                  <a:schemeClr val="bg2">
                    <a:lumMod val="10000"/>
                  </a:schemeClr>
                </a:solidFill>
              </a:rPr>
              <a:t>Component Devices i.e. VMware Datastore or NetApp volume</a:t>
            </a:r>
          </a:p>
          <a:p>
            <a:pPr lvl="1"/>
            <a:r>
              <a:rPr lang="en-US" dirty="0" smtClean="0">
                <a:solidFill>
                  <a:schemeClr val="bg2">
                    <a:lumMod val="10000"/>
                  </a:schemeClr>
                </a:solidFill>
              </a:rPr>
              <a:t>Virtual Devices (Device Manager &gt; Actions &gt; Create a Virtual Device)</a:t>
            </a:r>
            <a:endParaRPr lang="en-US" dirty="0">
              <a:solidFill>
                <a:schemeClr val="bg2">
                  <a:lumMod val="10000"/>
                </a:schemeClr>
              </a:solidFill>
            </a:endParaRPr>
          </a:p>
          <a:p>
            <a:r>
              <a:rPr lang="en-US" dirty="0" smtClean="0">
                <a:solidFill>
                  <a:schemeClr val="bg2">
                    <a:lumMod val="10000"/>
                  </a:schemeClr>
                </a:solidFill>
              </a:rPr>
              <a:t>This is a global setting</a:t>
            </a:r>
          </a:p>
          <a:p>
            <a:r>
              <a:rPr lang="en-US" sz="3500" dirty="0">
                <a:solidFill>
                  <a:schemeClr val="bg2">
                    <a:lumMod val="10000"/>
                  </a:schemeClr>
                </a:solidFill>
              </a:rPr>
              <a:t>Process frequency: 1 hour</a:t>
            </a:r>
            <a:endParaRPr lang="en-US" dirty="0" smtClean="0">
              <a:solidFill>
                <a:schemeClr val="bg2">
                  <a:lumMod val="10000"/>
                </a:schemeClr>
              </a:solidFill>
            </a:endParaRPr>
          </a:p>
        </p:txBody>
      </p:sp>
      <p:sp>
        <p:nvSpPr>
          <p:cNvPr id="3" name="Title 2"/>
          <p:cNvSpPr>
            <a:spLocks noGrp="1"/>
          </p:cNvSpPr>
          <p:nvPr>
            <p:ph type="title"/>
          </p:nvPr>
        </p:nvSpPr>
        <p:spPr/>
        <p:txBody>
          <a:bodyPr/>
          <a:lstStyle/>
          <a:p>
            <a:r>
              <a:rPr lang="en-US" dirty="0" smtClean="0">
                <a:solidFill>
                  <a:schemeClr val="tx1">
                    <a:lumMod val="50000"/>
                  </a:schemeClr>
                </a:solidFill>
              </a:rPr>
              <a:t>Asset: </a:t>
            </a:r>
            <a:r>
              <a:rPr lang="en-US" dirty="0">
                <a:solidFill>
                  <a:schemeClr val="tx1">
                    <a:lumMod val="50000"/>
                  </a:schemeClr>
                </a:solidFill>
              </a:rPr>
              <a:t>Automatic Creation</a:t>
            </a:r>
            <a:r>
              <a:rPr lang="en-US" dirty="0" smtClean="0"/>
              <a:t>	</a:t>
            </a:r>
            <a:endParaRPr lang="en-US" dirty="0"/>
          </a:p>
        </p:txBody>
      </p:sp>
      <p:sp>
        <p:nvSpPr>
          <p:cNvPr id="5" name="Slide Number Placeholder 4"/>
          <p:cNvSpPr>
            <a:spLocks noGrp="1"/>
          </p:cNvSpPr>
          <p:nvPr>
            <p:ph type="sldNum" sz="quarter" idx="4"/>
          </p:nvPr>
        </p:nvSpPr>
        <p:spPr/>
        <p:txBody>
          <a:bodyPr/>
          <a:lstStyle/>
          <a:p>
            <a:fld id="{59FBCBD5-A728-384D-A41B-B8C6FE40EEBE}" type="slidenum">
              <a:rPr lang="en-US" smtClean="0"/>
              <a:pPr/>
              <a:t>91</a:t>
            </a:fld>
            <a:endParaRPr lang="en-US" dirty="0"/>
          </a:p>
        </p:txBody>
      </p:sp>
      <p:grpSp>
        <p:nvGrpSpPr>
          <p:cNvPr id="11" name="Group 10"/>
          <p:cNvGrpSpPr/>
          <p:nvPr/>
        </p:nvGrpSpPr>
        <p:grpSpPr>
          <a:xfrm>
            <a:off x="729346" y="5912030"/>
            <a:ext cx="13522638" cy="3165468"/>
            <a:chOff x="506142" y="2673924"/>
            <a:chExt cx="7954493" cy="1165641"/>
          </a:xfrm>
        </p:grpSpPr>
        <p:pic>
          <p:nvPicPr>
            <p:cNvPr id="6" name="Picture 5"/>
            <p:cNvPicPr>
              <a:picLocks noChangeAspect="1"/>
            </p:cNvPicPr>
            <p:nvPr/>
          </p:nvPicPr>
          <p:blipFill>
            <a:blip r:embed="rId2"/>
            <a:stretch>
              <a:fillRect/>
            </a:stretch>
          </p:blipFill>
          <p:spPr>
            <a:xfrm>
              <a:off x="506142" y="2673924"/>
              <a:ext cx="7954493" cy="1083677"/>
            </a:xfrm>
            <a:prstGeom prst="rect">
              <a:avLst/>
            </a:prstGeom>
            <a:ln>
              <a:noFill/>
            </a:ln>
            <a:effectLst>
              <a:outerShdw blurRad="292100" dist="139700" dir="2700000" algn="tl" rotWithShape="0">
                <a:srgbClr val="333333">
                  <a:alpha val="65000"/>
                </a:srgbClr>
              </a:outerShdw>
            </a:effectLst>
          </p:spPr>
        </p:pic>
        <p:sp>
          <p:nvSpPr>
            <p:cNvPr id="7" name="Oval 6"/>
            <p:cNvSpPr/>
            <p:nvPr/>
          </p:nvSpPr>
          <p:spPr>
            <a:xfrm>
              <a:off x="7469437" y="3489604"/>
              <a:ext cx="624622" cy="349961"/>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6504901" y="9559618"/>
            <a:ext cx="2440283"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Asset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26408328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063136"/>
            <a:ext cx="14291592" cy="1285902"/>
          </a:xfrm>
        </p:spPr>
        <p:txBody>
          <a:bodyPr>
            <a:normAutofit lnSpcReduction="10000"/>
          </a:bodyPr>
          <a:lstStyle/>
          <a:p>
            <a:pPr marL="0" indent="0">
              <a:buNone/>
            </a:pPr>
            <a:r>
              <a:rPr lang="en-US" dirty="0" smtClean="0"/>
              <a:t>Automatically populates the Asset record for a device using data collected by configuration Dynamic Applications.</a:t>
            </a:r>
          </a:p>
        </p:txBody>
      </p:sp>
      <p:sp>
        <p:nvSpPr>
          <p:cNvPr id="3" name="Title 2"/>
          <p:cNvSpPr>
            <a:spLocks noGrp="1"/>
          </p:cNvSpPr>
          <p:nvPr>
            <p:ph type="title"/>
          </p:nvPr>
        </p:nvSpPr>
        <p:spPr/>
        <p:txBody>
          <a:bodyPr/>
          <a:lstStyle/>
          <a:p>
            <a:r>
              <a:rPr lang="en-US" dirty="0" smtClean="0">
                <a:solidFill>
                  <a:schemeClr val="tx1">
                    <a:lumMod val="50000"/>
                  </a:schemeClr>
                </a:solidFill>
              </a:rPr>
              <a:t>Asset: Asset/Form Link</a:t>
            </a:r>
            <a:endParaRPr lang="en-US" dirty="0">
              <a:solidFill>
                <a:schemeClr val="tx1">
                  <a:lumMod val="50000"/>
                </a:schemeClr>
              </a:solidFill>
            </a:endParaRPr>
          </a:p>
        </p:txBody>
      </p:sp>
      <p:sp>
        <p:nvSpPr>
          <p:cNvPr id="7" name="Slide Number Placeholder 6"/>
          <p:cNvSpPr>
            <a:spLocks noGrp="1"/>
          </p:cNvSpPr>
          <p:nvPr>
            <p:ph type="sldNum" sz="quarter" idx="4"/>
          </p:nvPr>
        </p:nvSpPr>
        <p:spPr/>
        <p:txBody>
          <a:bodyPr/>
          <a:lstStyle/>
          <a:p>
            <a:fld id="{59FBCBD5-A728-384D-A41B-B8C6FE40EEBE}" type="slidenum">
              <a:rPr lang="en-US" smtClean="0"/>
              <a:pPr/>
              <a:t>92</a:t>
            </a:fld>
            <a:endParaRPr lang="en-US" dirty="0"/>
          </a:p>
        </p:txBody>
      </p:sp>
      <p:pic>
        <p:nvPicPr>
          <p:cNvPr id="12" name="Picture 11"/>
          <p:cNvPicPr>
            <a:picLocks noChangeAspect="1"/>
          </p:cNvPicPr>
          <p:nvPr/>
        </p:nvPicPr>
        <p:blipFill>
          <a:blip r:embed="rId3"/>
          <a:stretch>
            <a:fillRect/>
          </a:stretch>
        </p:blipFill>
        <p:spPr>
          <a:xfrm>
            <a:off x="639390" y="2358171"/>
            <a:ext cx="7211184" cy="337307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8390776" y="2349038"/>
            <a:ext cx="6006868" cy="342788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3970176" y="5835039"/>
            <a:ext cx="7700893" cy="3586259"/>
          </a:xfrm>
          <a:prstGeom prst="rect">
            <a:avLst/>
          </a:prstGeom>
          <a:ln>
            <a:noFill/>
          </a:ln>
          <a:effectLst>
            <a:outerShdw blurRad="292100" dist="139700" dir="2700000" algn="tl" rotWithShape="0">
              <a:srgbClr val="333333">
                <a:alpha val="65000"/>
              </a:srgbClr>
            </a:outerShdw>
          </a:effectLst>
        </p:spPr>
      </p:pic>
      <p:sp>
        <p:nvSpPr>
          <p:cNvPr id="8" name="Oval 7"/>
          <p:cNvSpPr/>
          <p:nvPr/>
        </p:nvSpPr>
        <p:spPr>
          <a:xfrm>
            <a:off x="9572389" y="4038280"/>
            <a:ext cx="1944246" cy="545714"/>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9" name="Oval 8"/>
          <p:cNvSpPr/>
          <p:nvPr/>
        </p:nvSpPr>
        <p:spPr>
          <a:xfrm>
            <a:off x="5697374" y="4649771"/>
            <a:ext cx="2561253" cy="602408"/>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cxnSp>
        <p:nvCxnSpPr>
          <p:cNvPr id="11" name="Straight Arrow Connector 10"/>
          <p:cNvCxnSpPr>
            <a:stCxn id="8" idx="4"/>
            <a:endCxn id="9" idx="6"/>
          </p:cNvCxnSpPr>
          <p:nvPr/>
        </p:nvCxnSpPr>
        <p:spPr>
          <a:xfrm flipH="1">
            <a:off x="8258627" y="4583994"/>
            <a:ext cx="2285885" cy="366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4327391" y="8285002"/>
            <a:ext cx="5301219" cy="643602"/>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cxnSp>
        <p:nvCxnSpPr>
          <p:cNvPr id="16" name="Straight Arrow Connector 15"/>
          <p:cNvCxnSpPr>
            <a:stCxn id="9" idx="4"/>
            <a:endCxn id="14" idx="0"/>
          </p:cNvCxnSpPr>
          <p:nvPr/>
        </p:nvCxnSpPr>
        <p:spPr>
          <a:xfrm>
            <a:off x="6978001" y="5252179"/>
            <a:ext cx="0" cy="30328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504901" y="9559618"/>
            <a:ext cx="2440283"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Asset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9983837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59FBCBD5-A728-384D-A41B-B8C6FE40EEBE}" type="slidenum">
              <a:rPr lang="en-US" smtClean="0"/>
              <a:pPr/>
              <a:t>93</a:t>
            </a:fld>
            <a:endParaRPr lang="en-US" dirty="0"/>
          </a:p>
        </p:txBody>
      </p:sp>
      <p:sp>
        <p:nvSpPr>
          <p:cNvPr id="3" name="Title 2"/>
          <p:cNvSpPr>
            <a:spLocks noGrp="1"/>
          </p:cNvSpPr>
          <p:nvPr>
            <p:ph type="title"/>
          </p:nvPr>
        </p:nvSpPr>
        <p:spPr/>
        <p:txBody>
          <a:bodyPr/>
          <a:lstStyle/>
          <a:p>
            <a:r>
              <a:rPr lang="en-US" dirty="0" smtClean="0">
                <a:solidFill>
                  <a:schemeClr val="tx1">
                    <a:lumMod val="50000"/>
                  </a:schemeClr>
                </a:solidFill>
              </a:rPr>
              <a:t>Asset: Asset/Form Link</a:t>
            </a:r>
            <a:endParaRPr lang="en-US" dirty="0">
              <a:solidFill>
                <a:schemeClr val="tx1">
                  <a:lumMod val="50000"/>
                </a:schemeClr>
              </a:solidFill>
            </a:endParaRPr>
          </a:p>
        </p:txBody>
      </p:sp>
      <p:pic>
        <p:nvPicPr>
          <p:cNvPr id="4" name="Content Placeholder 3"/>
          <p:cNvPicPr>
            <a:picLocks noGrp="1" noChangeAspect="1"/>
          </p:cNvPicPr>
          <p:nvPr>
            <p:ph sz="quarter" idx="10"/>
          </p:nvPr>
        </p:nvPicPr>
        <p:blipFill rotWithShape="1">
          <a:blip r:embed="rId2"/>
          <a:srcRect r="34613"/>
          <a:stretch/>
        </p:blipFill>
        <p:spPr>
          <a:xfrm>
            <a:off x="5802284" y="2011680"/>
            <a:ext cx="9394835" cy="7022788"/>
          </a:xfrm>
          <a:prstGeom prst="rect">
            <a:avLst/>
          </a:prstGeom>
          <a:ln>
            <a:noFill/>
          </a:ln>
          <a:effectLst>
            <a:outerShdw blurRad="292100" dist="139700" dir="2700000" algn="tl" rotWithShape="0">
              <a:srgbClr val="333333">
                <a:alpha val="65000"/>
              </a:srgbClr>
            </a:outerShdw>
          </a:effectLst>
        </p:spPr>
      </p:pic>
      <p:sp>
        <p:nvSpPr>
          <p:cNvPr id="5" name="Text Placeholder 4"/>
          <p:cNvSpPr>
            <a:spLocks noGrp="1"/>
          </p:cNvSpPr>
          <p:nvPr>
            <p:ph type="body" sz="quarter" idx="11"/>
          </p:nvPr>
        </p:nvSpPr>
        <p:spPr>
          <a:xfrm>
            <a:off x="777240" y="1100230"/>
            <a:ext cx="14519275" cy="642620"/>
          </a:xfrm>
        </p:spPr>
        <p:txBody>
          <a:bodyPr>
            <a:normAutofit fontScale="92500" lnSpcReduction="10000"/>
          </a:bodyPr>
          <a:lstStyle/>
          <a:p>
            <a:r>
              <a:rPr lang="en-US" dirty="0" smtClean="0"/>
              <a:t>System &gt; Applications &gt; edit a Config App Collections tab</a:t>
            </a:r>
            <a:endParaRPr lang="en-US" dirty="0"/>
          </a:p>
        </p:txBody>
      </p:sp>
      <p:sp>
        <p:nvSpPr>
          <p:cNvPr id="6" name="Content Placeholder 2"/>
          <p:cNvSpPr txBox="1">
            <a:spLocks/>
          </p:cNvSpPr>
          <p:nvPr/>
        </p:nvSpPr>
        <p:spPr>
          <a:xfrm>
            <a:off x="479655" y="2793464"/>
            <a:ext cx="5144314" cy="6298541"/>
          </a:xfrm>
          <a:prstGeom prst="rect">
            <a:avLst/>
          </a:prstGeom>
        </p:spPr>
        <p:txBody>
          <a:bodyPr lIns="146304" tIns="73152" rIns="146304" bIns="73152">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200" dirty="0">
                <a:solidFill>
                  <a:schemeClr val="tx1">
                    <a:lumMod val="50000"/>
                  </a:schemeClr>
                </a:solidFill>
                <a:latin typeface="+mj-lt"/>
              </a:rPr>
              <a:t>Collected values from a Configuration Dynamic Application can populate Asset Fields:</a:t>
            </a:r>
          </a:p>
          <a:p>
            <a:r>
              <a:rPr lang="en-US" sz="3200" dirty="0">
                <a:solidFill>
                  <a:schemeClr val="tx1">
                    <a:lumMod val="50000"/>
                  </a:schemeClr>
                </a:solidFill>
                <a:latin typeface="+mj-lt"/>
              </a:rPr>
              <a:t>Asset item will populate the standard asset fields</a:t>
            </a:r>
          </a:p>
          <a:p>
            <a:r>
              <a:rPr lang="en-US" sz="3200" dirty="0">
                <a:solidFill>
                  <a:schemeClr val="tx1">
                    <a:lumMod val="50000"/>
                  </a:schemeClr>
                </a:solidFill>
                <a:latin typeface="+mj-lt"/>
              </a:rPr>
              <a:t>Form Link item will populate a custom embedded Asset field</a:t>
            </a:r>
          </a:p>
          <a:p>
            <a:endParaRPr lang="en-US" sz="3200" dirty="0">
              <a:latin typeface="+mj-lt"/>
            </a:endParaRPr>
          </a:p>
        </p:txBody>
      </p:sp>
      <p:cxnSp>
        <p:nvCxnSpPr>
          <p:cNvPr id="8" name="Straight Arrow Connector 7"/>
          <p:cNvCxnSpPr/>
          <p:nvPr/>
        </p:nvCxnSpPr>
        <p:spPr>
          <a:xfrm flipV="1">
            <a:off x="5083444" y="5187142"/>
            <a:ext cx="1882621" cy="5259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04901" y="9559618"/>
            <a:ext cx="2440283"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Asset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24024342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59FBCBD5-A728-384D-A41B-B8C6FE40EEBE}" type="slidenum">
              <a:rPr lang="en-US" smtClean="0">
                <a:latin typeface="+mj-lt"/>
              </a:rPr>
              <a:pPr/>
              <a:t>94</a:t>
            </a:fld>
            <a:endParaRPr lang="en-US" dirty="0">
              <a:latin typeface="+mj-lt"/>
            </a:endParaRPr>
          </a:p>
        </p:txBody>
      </p:sp>
      <p:sp>
        <p:nvSpPr>
          <p:cNvPr id="7" name="Title 6"/>
          <p:cNvSpPr>
            <a:spLocks noGrp="1"/>
          </p:cNvSpPr>
          <p:nvPr>
            <p:ph type="title"/>
          </p:nvPr>
        </p:nvSpPr>
        <p:spPr>
          <a:xfrm>
            <a:off x="295103" y="0"/>
            <a:ext cx="13275846" cy="1073370"/>
          </a:xfrm>
        </p:spPr>
        <p:txBody>
          <a:bodyPr/>
          <a:lstStyle/>
          <a:p>
            <a:r>
              <a:rPr lang="en-US" dirty="0" smtClean="0">
                <a:solidFill>
                  <a:schemeClr val="tx1">
                    <a:lumMod val="50000"/>
                  </a:schemeClr>
                </a:solidFill>
                <a:latin typeface="+mj-lt"/>
              </a:rPr>
              <a:t>Assets: Asset Automation Settings</a:t>
            </a:r>
            <a:endParaRPr lang="en-US" dirty="0">
              <a:solidFill>
                <a:schemeClr val="tx1">
                  <a:lumMod val="50000"/>
                </a:schemeClr>
              </a:solidFill>
              <a:latin typeface="+mj-lt"/>
            </a:endParaRPr>
          </a:p>
        </p:txBody>
      </p:sp>
      <p:sp>
        <p:nvSpPr>
          <p:cNvPr id="11" name="Text Placeholder 10"/>
          <p:cNvSpPr>
            <a:spLocks noGrp="1"/>
          </p:cNvSpPr>
          <p:nvPr>
            <p:ph type="body" sz="quarter" idx="11"/>
          </p:nvPr>
        </p:nvSpPr>
        <p:spPr>
          <a:xfrm>
            <a:off x="295103" y="1050254"/>
            <a:ext cx="14519275" cy="642620"/>
          </a:xfrm>
        </p:spPr>
        <p:txBody>
          <a:bodyPr>
            <a:normAutofit fontScale="92500" lnSpcReduction="10000"/>
          </a:bodyPr>
          <a:lstStyle/>
          <a:p>
            <a:r>
              <a:rPr lang="en-US" dirty="0" smtClean="0">
                <a:latin typeface="+mj-lt"/>
              </a:rPr>
              <a:t>System &gt; Settings &gt; Assets</a:t>
            </a:r>
            <a:endParaRPr lang="en-US" dirty="0">
              <a:latin typeface="+mj-lt"/>
            </a:endParaRPr>
          </a:p>
        </p:txBody>
      </p:sp>
      <p:sp>
        <p:nvSpPr>
          <p:cNvPr id="4" name="TextBox 3"/>
          <p:cNvSpPr txBox="1"/>
          <p:nvPr/>
        </p:nvSpPr>
        <p:spPr>
          <a:xfrm>
            <a:off x="414027" y="1725316"/>
            <a:ext cx="14622029" cy="3594830"/>
          </a:xfrm>
          <a:prstGeom prst="rect">
            <a:avLst/>
          </a:prstGeom>
          <a:noFill/>
        </p:spPr>
        <p:txBody>
          <a:bodyPr wrap="square" lIns="146304" tIns="73152" rIns="146304" bIns="73152" rtlCol="0">
            <a:spAutoFit/>
          </a:bodyPr>
          <a:lstStyle/>
          <a:p>
            <a:r>
              <a:rPr lang="en-US" sz="2800" dirty="0">
                <a:solidFill>
                  <a:schemeClr val="tx1">
                    <a:lumMod val="50000"/>
                  </a:schemeClr>
                </a:solidFill>
                <a:latin typeface="+mj-lt"/>
              </a:rPr>
              <a:t>The Asset Automation page allows you to define the default behavior for all asset records. For each standard asset field, you can specify</a:t>
            </a:r>
            <a:r>
              <a:rPr lang="en-US" sz="2800" dirty="0" smtClean="0">
                <a:solidFill>
                  <a:schemeClr val="tx1">
                    <a:lumMod val="50000"/>
                  </a:schemeClr>
                </a:solidFill>
                <a:latin typeface="+mj-lt"/>
              </a:rPr>
              <a:t>:</a:t>
            </a:r>
            <a:endParaRPr lang="en-US" sz="2800" dirty="0">
              <a:solidFill>
                <a:schemeClr val="tx1">
                  <a:lumMod val="50000"/>
                </a:schemeClr>
              </a:solidFill>
              <a:latin typeface="+mj-lt"/>
            </a:endParaRPr>
          </a:p>
          <a:p>
            <a:pPr marL="571500" indent="-571500">
              <a:buFont typeface="Arial" panose="020B0604020202020204" pitchFamily="34" charset="0"/>
              <a:buChar char="•"/>
            </a:pPr>
            <a:r>
              <a:rPr lang="en-US" sz="2800" dirty="0" smtClean="0">
                <a:solidFill>
                  <a:schemeClr val="tx1">
                    <a:lumMod val="50000"/>
                  </a:schemeClr>
                </a:solidFill>
                <a:latin typeface="+mj-lt"/>
              </a:rPr>
              <a:t>Whether </a:t>
            </a:r>
            <a:r>
              <a:rPr lang="en-US" sz="2800" dirty="0">
                <a:solidFill>
                  <a:schemeClr val="tx1">
                    <a:lumMod val="50000"/>
                  </a:schemeClr>
                </a:solidFill>
                <a:latin typeface="+mj-lt"/>
              </a:rPr>
              <a:t>the field is populated and updated by auto discovery.</a:t>
            </a:r>
          </a:p>
          <a:p>
            <a:pPr marL="571500" indent="-571500">
              <a:buFont typeface="Arial" panose="020B0604020202020204" pitchFamily="34" charset="0"/>
              <a:buChar char="•"/>
            </a:pPr>
            <a:r>
              <a:rPr lang="en-US" sz="2800" dirty="0" smtClean="0">
                <a:solidFill>
                  <a:schemeClr val="tx1">
                    <a:lumMod val="50000"/>
                  </a:schemeClr>
                </a:solidFill>
                <a:latin typeface="+mj-lt"/>
              </a:rPr>
              <a:t>Whether </a:t>
            </a:r>
            <a:r>
              <a:rPr lang="en-US" sz="2800" dirty="0">
                <a:solidFill>
                  <a:schemeClr val="tx1">
                    <a:lumMod val="50000"/>
                  </a:schemeClr>
                </a:solidFill>
                <a:latin typeface="+mj-lt"/>
              </a:rPr>
              <a:t>the field is populated and updated using information from configuration Dynamic Applications.</a:t>
            </a:r>
          </a:p>
          <a:p>
            <a:pPr marL="571500" indent="-571500">
              <a:buFont typeface="Arial" panose="020B0604020202020204" pitchFamily="34" charset="0"/>
              <a:buChar char="•"/>
            </a:pPr>
            <a:r>
              <a:rPr lang="en-US" sz="2800" dirty="0" smtClean="0">
                <a:solidFill>
                  <a:schemeClr val="tx1">
                    <a:lumMod val="50000"/>
                  </a:schemeClr>
                </a:solidFill>
                <a:latin typeface="+mj-lt"/>
              </a:rPr>
              <a:t>Whether </a:t>
            </a:r>
            <a:r>
              <a:rPr lang="en-US" sz="2800" dirty="0">
                <a:solidFill>
                  <a:schemeClr val="tx1">
                    <a:lumMod val="50000"/>
                  </a:schemeClr>
                </a:solidFill>
                <a:latin typeface="+mj-lt"/>
              </a:rPr>
              <a:t>or not </a:t>
            </a:r>
            <a:r>
              <a:rPr lang="en-US" sz="2800" dirty="0" smtClean="0">
                <a:solidFill>
                  <a:schemeClr val="tx1">
                    <a:lumMod val="50000"/>
                  </a:schemeClr>
                </a:solidFill>
                <a:latin typeface="+mj-lt"/>
              </a:rPr>
              <a:t>ScienceLogic should </a:t>
            </a:r>
            <a:r>
              <a:rPr lang="en-US" sz="2800" dirty="0">
                <a:solidFill>
                  <a:schemeClr val="tx1">
                    <a:lumMod val="50000"/>
                  </a:schemeClr>
                </a:solidFill>
                <a:latin typeface="+mj-lt"/>
              </a:rPr>
              <a:t>generate an event if the field’s value changes</a:t>
            </a:r>
            <a:r>
              <a:rPr lang="en-US" sz="2800" dirty="0" smtClean="0">
                <a:solidFill>
                  <a:schemeClr val="tx1">
                    <a:lumMod val="50000"/>
                  </a:schemeClr>
                </a:solidFill>
                <a:latin typeface="+mj-lt"/>
              </a:rPr>
              <a:t>.</a:t>
            </a:r>
          </a:p>
          <a:p>
            <a:r>
              <a:rPr lang="en-US" sz="2800" dirty="0" smtClean="0">
                <a:solidFill>
                  <a:schemeClr val="tx1">
                    <a:lumMod val="50000"/>
                  </a:schemeClr>
                </a:solidFill>
                <a:latin typeface="+mj-lt"/>
              </a:rPr>
              <a:t>The </a:t>
            </a:r>
            <a:r>
              <a:rPr lang="en-US" sz="2800" dirty="0">
                <a:solidFill>
                  <a:schemeClr val="tx1">
                    <a:lumMod val="50000"/>
                  </a:schemeClr>
                </a:solidFill>
                <a:latin typeface="+mj-lt"/>
              </a:rPr>
              <a:t>defined behavior will be applied to every asset record in </a:t>
            </a:r>
            <a:r>
              <a:rPr lang="en-US" sz="2800" dirty="0" smtClean="0">
                <a:solidFill>
                  <a:schemeClr val="tx1">
                    <a:lumMod val="50000"/>
                  </a:schemeClr>
                </a:solidFill>
                <a:latin typeface="+mj-lt"/>
              </a:rPr>
              <a:t>ScienceLogic.</a:t>
            </a:r>
            <a:endParaRPr lang="en-US" sz="2800" dirty="0">
              <a:solidFill>
                <a:schemeClr val="tx1">
                  <a:lumMod val="50000"/>
                </a:schemeClr>
              </a:solidFill>
              <a:latin typeface="+mj-lt"/>
            </a:endParaRPr>
          </a:p>
          <a:p>
            <a:endParaRPr lang="en-US" sz="2800" dirty="0">
              <a:latin typeface="+mj-lt"/>
            </a:endParaRPr>
          </a:p>
        </p:txBody>
      </p:sp>
      <p:sp>
        <p:nvSpPr>
          <p:cNvPr id="8" name="TextBox 7"/>
          <p:cNvSpPr txBox="1"/>
          <p:nvPr/>
        </p:nvSpPr>
        <p:spPr>
          <a:xfrm>
            <a:off x="6504901" y="9559618"/>
            <a:ext cx="2506968"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Asset Administration</a:t>
            </a:r>
            <a:endParaRPr lang="en-US" sz="1900" dirty="0">
              <a:solidFill>
                <a:prstClr val="white"/>
              </a:solidFill>
              <a:latin typeface="+mj-lt"/>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27" y="5320146"/>
            <a:ext cx="14781638" cy="3783392"/>
          </a:xfrm>
          <a:prstGeom prst="rect">
            <a:avLst/>
          </a:prstGeom>
          <a:ln>
            <a:noFill/>
          </a:ln>
          <a:effectLst>
            <a:outerShdw blurRad="292100" dist="139700" dir="2700000" algn="tl" rotWithShape="0">
              <a:srgbClr val="333333">
                <a:alpha val="65000"/>
              </a:srgbClr>
            </a:outerShdw>
          </a:effectLst>
        </p:spPr>
      </p:pic>
      <p:sp>
        <p:nvSpPr>
          <p:cNvPr id="13" name="Oval 12"/>
          <p:cNvSpPr/>
          <p:nvPr/>
        </p:nvSpPr>
        <p:spPr>
          <a:xfrm>
            <a:off x="6067207" y="5756617"/>
            <a:ext cx="6221896" cy="2119872"/>
          </a:xfrm>
          <a:prstGeom prst="ellipse">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11329187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3665757"/>
            <a:ext cx="4295535" cy="3200556"/>
          </a:xfrm>
        </p:spPr>
        <p:txBody>
          <a:bodyPr>
            <a:normAutofit/>
          </a:bodyPr>
          <a:lstStyle/>
          <a:p>
            <a:pPr>
              <a:buFont typeface="Wingdings" panose="05000000000000000000" pitchFamily="2" charset="2"/>
              <a:buChar char="Ø"/>
            </a:pPr>
            <a:r>
              <a:rPr lang="en-US" sz="2800" dirty="0" smtClean="0"/>
              <a:t>Embedded Custom Form Fields appear on the Configuration tab</a:t>
            </a:r>
          </a:p>
          <a:p>
            <a:pPr>
              <a:buFont typeface="Wingdings" panose="05000000000000000000" pitchFamily="2" charset="2"/>
              <a:buChar char="Ø"/>
            </a:pPr>
            <a:r>
              <a:rPr lang="en-US" sz="2800" dirty="0" smtClean="0"/>
              <a:t>Navigation Tab</a:t>
            </a:r>
          </a:p>
          <a:p>
            <a:pPr>
              <a:buFont typeface="Wingdings" panose="05000000000000000000" pitchFamily="2" charset="2"/>
              <a:buChar char="Ø"/>
            </a:pPr>
            <a:r>
              <a:rPr lang="en-US" sz="2800" dirty="0" smtClean="0"/>
              <a:t>Tabbed Form Fields </a:t>
            </a:r>
          </a:p>
          <a:p>
            <a:pPr>
              <a:buFont typeface="Wingdings" panose="05000000000000000000" pitchFamily="2" charset="2"/>
              <a:buChar char="Ø"/>
            </a:pPr>
            <a:endParaRPr lang="en-US" sz="2800" dirty="0"/>
          </a:p>
        </p:txBody>
      </p:sp>
      <p:sp>
        <p:nvSpPr>
          <p:cNvPr id="3" name="Title 2"/>
          <p:cNvSpPr>
            <a:spLocks noGrp="1"/>
          </p:cNvSpPr>
          <p:nvPr>
            <p:ph type="title"/>
          </p:nvPr>
        </p:nvSpPr>
        <p:spPr/>
        <p:txBody>
          <a:bodyPr/>
          <a:lstStyle/>
          <a:p>
            <a:r>
              <a:rPr lang="en-US" dirty="0" smtClean="0">
                <a:solidFill>
                  <a:schemeClr val="tx1">
                    <a:lumMod val="50000"/>
                  </a:schemeClr>
                </a:solidFill>
              </a:rPr>
              <a:t>Assets: Customizing</a:t>
            </a:r>
            <a:endParaRPr lang="en-US" dirty="0">
              <a:solidFill>
                <a:schemeClr val="tx1">
                  <a:lumMod val="50000"/>
                </a:schemeClr>
              </a:solidFill>
            </a:endParaRPr>
          </a:p>
        </p:txBody>
      </p:sp>
      <p:sp>
        <p:nvSpPr>
          <p:cNvPr id="10" name="Slide Number Placeholder 9"/>
          <p:cNvSpPr>
            <a:spLocks noGrp="1"/>
          </p:cNvSpPr>
          <p:nvPr>
            <p:ph type="sldNum" sz="quarter" idx="4"/>
          </p:nvPr>
        </p:nvSpPr>
        <p:spPr/>
        <p:txBody>
          <a:bodyPr/>
          <a:lstStyle/>
          <a:p>
            <a:fld id="{59FBCBD5-A728-384D-A41B-B8C6FE40EEBE}" type="slidenum">
              <a:rPr lang="en-US" smtClean="0"/>
              <a:pPr/>
              <a:t>95</a:t>
            </a:fld>
            <a:endParaRPr lang="en-US" dirty="0"/>
          </a:p>
        </p:txBody>
      </p:sp>
      <p:pic>
        <p:nvPicPr>
          <p:cNvPr id="4" name="Picture 3"/>
          <p:cNvPicPr>
            <a:picLocks noChangeAspect="1"/>
          </p:cNvPicPr>
          <p:nvPr/>
        </p:nvPicPr>
        <p:blipFill>
          <a:blip r:embed="rId2"/>
          <a:stretch>
            <a:fillRect/>
          </a:stretch>
        </p:blipFill>
        <p:spPr>
          <a:xfrm>
            <a:off x="4959981" y="1386388"/>
            <a:ext cx="10270836" cy="3167299"/>
          </a:xfrm>
          <a:prstGeom prst="rect">
            <a:avLst/>
          </a:prstGeom>
        </p:spPr>
      </p:pic>
      <p:pic>
        <p:nvPicPr>
          <p:cNvPr id="6" name="Picture 5"/>
          <p:cNvPicPr>
            <a:picLocks noChangeAspect="1"/>
          </p:cNvPicPr>
          <p:nvPr/>
        </p:nvPicPr>
        <p:blipFill>
          <a:blip r:embed="rId3"/>
          <a:stretch>
            <a:fillRect/>
          </a:stretch>
        </p:blipFill>
        <p:spPr>
          <a:xfrm>
            <a:off x="4959980" y="5523428"/>
            <a:ext cx="10308243" cy="3303223"/>
          </a:xfrm>
          <a:prstGeom prst="rect">
            <a:avLst/>
          </a:prstGeom>
        </p:spPr>
      </p:pic>
      <p:sp>
        <p:nvSpPr>
          <p:cNvPr id="7" name="Oval 6"/>
          <p:cNvSpPr/>
          <p:nvPr/>
        </p:nvSpPr>
        <p:spPr>
          <a:xfrm>
            <a:off x="10488060" y="2019760"/>
            <a:ext cx="2734385" cy="1292647"/>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8" name="Oval 7"/>
          <p:cNvSpPr/>
          <p:nvPr/>
        </p:nvSpPr>
        <p:spPr>
          <a:xfrm>
            <a:off x="11558712" y="5278659"/>
            <a:ext cx="1663733" cy="525355"/>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9" name="Oval 8"/>
          <p:cNvSpPr/>
          <p:nvPr/>
        </p:nvSpPr>
        <p:spPr>
          <a:xfrm>
            <a:off x="13938486" y="5346336"/>
            <a:ext cx="1329737" cy="453037"/>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cxnSp>
        <p:nvCxnSpPr>
          <p:cNvPr id="11" name="Straight Arrow Connector 10"/>
          <p:cNvCxnSpPr/>
          <p:nvPr/>
        </p:nvCxnSpPr>
        <p:spPr>
          <a:xfrm flipV="1">
            <a:off x="4405745" y="2359079"/>
            <a:ext cx="6297691" cy="15867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405745" y="6063104"/>
            <a:ext cx="7482106" cy="4633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690851" y="5346336"/>
            <a:ext cx="8164401" cy="4530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504901" y="9559618"/>
            <a:ext cx="2440283"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Asset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2531085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4486" y="4369351"/>
            <a:ext cx="10226066" cy="4025717"/>
          </a:xfrm>
          <a:prstGeom prst="rect">
            <a:avLst/>
          </a:prstGeom>
          <a:noFill/>
        </p:spPr>
        <p:txBody>
          <a:bodyPr wrap="square" lIns="146304" tIns="73152" rIns="146304" bIns="73152" rtlCol="0">
            <a:spAutoFit/>
          </a:bodyPr>
          <a:lstStyle/>
          <a:p>
            <a:r>
              <a:rPr lang="en-US" sz="3200" dirty="0">
                <a:solidFill>
                  <a:schemeClr val="tx1">
                    <a:lumMod val="50000"/>
                  </a:schemeClr>
                </a:solidFill>
                <a:latin typeface="+mj-lt"/>
              </a:rPr>
              <a:t>The Select Actions drop down on the Asset Manager page allow you to set the following asset fields:</a:t>
            </a:r>
          </a:p>
          <a:p>
            <a:pPr marL="457200" indent="-457200">
              <a:buClr>
                <a:schemeClr val="accent1"/>
              </a:buClr>
              <a:buFont typeface="Arial" panose="020B0604020202020204" pitchFamily="34" charset="0"/>
              <a:buChar char="•"/>
            </a:pPr>
            <a:r>
              <a:rPr lang="en-US" sz="3200" dirty="0">
                <a:solidFill>
                  <a:schemeClr val="tx1">
                    <a:lumMod val="50000"/>
                  </a:schemeClr>
                </a:solidFill>
                <a:latin typeface="+mj-lt"/>
              </a:rPr>
              <a:t>Organization</a:t>
            </a:r>
          </a:p>
          <a:p>
            <a:pPr marL="457200" indent="-457200">
              <a:buClr>
                <a:schemeClr val="accent1"/>
              </a:buClr>
              <a:buFont typeface="Arial" panose="020B0604020202020204" pitchFamily="34" charset="0"/>
              <a:buChar char="•"/>
            </a:pPr>
            <a:r>
              <a:rPr lang="en-US" sz="3200" dirty="0">
                <a:solidFill>
                  <a:schemeClr val="tx1">
                    <a:lumMod val="50000"/>
                  </a:schemeClr>
                </a:solidFill>
                <a:latin typeface="+mj-lt"/>
              </a:rPr>
              <a:t>Function</a:t>
            </a:r>
          </a:p>
          <a:p>
            <a:pPr marL="457200" indent="-457200">
              <a:buClr>
                <a:schemeClr val="accent1"/>
              </a:buClr>
              <a:buFont typeface="Arial" panose="020B0604020202020204" pitchFamily="34" charset="0"/>
              <a:buChar char="•"/>
            </a:pPr>
            <a:r>
              <a:rPr lang="en-US" sz="3200" dirty="0">
                <a:solidFill>
                  <a:schemeClr val="tx1">
                    <a:lumMod val="50000"/>
                  </a:schemeClr>
                </a:solidFill>
                <a:latin typeface="+mj-lt"/>
              </a:rPr>
              <a:t>Status</a:t>
            </a:r>
          </a:p>
          <a:p>
            <a:pPr marL="457200" indent="-457200">
              <a:buClr>
                <a:schemeClr val="accent1"/>
              </a:buClr>
              <a:buFont typeface="Arial" panose="020B0604020202020204" pitchFamily="34" charset="0"/>
              <a:buChar char="•"/>
            </a:pPr>
            <a:r>
              <a:rPr lang="en-US" sz="3200" dirty="0">
                <a:solidFill>
                  <a:schemeClr val="tx1">
                    <a:lumMod val="50000"/>
                  </a:schemeClr>
                </a:solidFill>
                <a:latin typeface="+mj-lt"/>
              </a:rPr>
              <a:t>Owner</a:t>
            </a:r>
          </a:p>
          <a:p>
            <a:pPr marL="457200" indent="-457200">
              <a:buClr>
                <a:schemeClr val="accent1"/>
              </a:buClr>
              <a:buFont typeface="Arial" panose="020B0604020202020204" pitchFamily="34" charset="0"/>
              <a:buChar char="•"/>
            </a:pPr>
            <a:r>
              <a:rPr lang="en-US" sz="3200" dirty="0">
                <a:solidFill>
                  <a:schemeClr val="tx1">
                    <a:lumMod val="50000"/>
                  </a:schemeClr>
                </a:solidFill>
                <a:latin typeface="+mj-lt"/>
              </a:rPr>
              <a:t>Location</a:t>
            </a:r>
          </a:p>
          <a:p>
            <a:pPr marL="457200" indent="-457200">
              <a:buFont typeface="Arial" panose="020B0604020202020204" pitchFamily="34" charset="0"/>
              <a:buChar char="•"/>
            </a:pPr>
            <a:endParaRPr lang="en-US" sz="2400" dirty="0">
              <a:latin typeface="+mj-lt"/>
            </a:endParaRPr>
          </a:p>
        </p:txBody>
      </p:sp>
      <p:sp>
        <p:nvSpPr>
          <p:cNvPr id="7" name="Title 6"/>
          <p:cNvSpPr>
            <a:spLocks noGrp="1"/>
          </p:cNvSpPr>
          <p:nvPr>
            <p:ph type="title"/>
          </p:nvPr>
        </p:nvSpPr>
        <p:spPr/>
        <p:txBody>
          <a:bodyPr/>
          <a:lstStyle/>
          <a:p>
            <a:r>
              <a:rPr lang="en-US" dirty="0" smtClean="0">
                <a:solidFill>
                  <a:schemeClr val="tx1">
                    <a:lumMod val="50000"/>
                  </a:schemeClr>
                </a:solidFill>
                <a:latin typeface="+mj-lt"/>
              </a:rPr>
              <a:t>Assets: Bulk Actions</a:t>
            </a:r>
            <a:endParaRPr lang="en-US" dirty="0">
              <a:solidFill>
                <a:schemeClr val="tx1">
                  <a:lumMod val="50000"/>
                </a:schemeClr>
              </a:solidFill>
              <a:latin typeface="+mj-lt"/>
            </a:endParaRPr>
          </a:p>
        </p:txBody>
      </p:sp>
      <p:sp>
        <p:nvSpPr>
          <p:cNvPr id="9" name="Slide Number Placeholder 8"/>
          <p:cNvSpPr>
            <a:spLocks noGrp="1"/>
          </p:cNvSpPr>
          <p:nvPr>
            <p:ph type="sldNum" sz="quarter" idx="4"/>
          </p:nvPr>
        </p:nvSpPr>
        <p:spPr/>
        <p:txBody>
          <a:bodyPr/>
          <a:lstStyle/>
          <a:p>
            <a:fld id="{59FBCBD5-A728-384D-A41B-B8C6FE40EEBE}" type="slidenum">
              <a:rPr lang="en-US" smtClean="0">
                <a:latin typeface="+mj-lt"/>
              </a:rPr>
              <a:pPr/>
              <a:t>96</a:t>
            </a:fld>
            <a:endParaRPr lang="en-US" dirty="0">
              <a:latin typeface="+mj-lt"/>
            </a:endParaRPr>
          </a:p>
        </p:txBody>
      </p:sp>
      <p:pic>
        <p:nvPicPr>
          <p:cNvPr id="2" name="Picture 1"/>
          <p:cNvPicPr>
            <a:picLocks noChangeAspect="1"/>
          </p:cNvPicPr>
          <p:nvPr/>
        </p:nvPicPr>
        <p:blipFill>
          <a:blip r:embed="rId2"/>
          <a:stretch>
            <a:fillRect/>
          </a:stretch>
        </p:blipFill>
        <p:spPr>
          <a:xfrm>
            <a:off x="12006594" y="3956559"/>
            <a:ext cx="2812519" cy="3041343"/>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674487" y="1497838"/>
            <a:ext cx="14144626" cy="2458720"/>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504901" y="9559618"/>
            <a:ext cx="2506968"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Asset Administration</a:t>
            </a:r>
            <a:endParaRPr lang="en-US" sz="1900" dirty="0">
              <a:solidFill>
                <a:prstClr val="white"/>
              </a:solidFill>
              <a:latin typeface="+mj-lt"/>
            </a:endParaRPr>
          </a:p>
        </p:txBody>
      </p:sp>
    </p:spTree>
    <p:extLst>
      <p:ext uri="{BB962C8B-B14F-4D97-AF65-F5344CB8AC3E}">
        <p14:creationId xmlns:p14="http://schemas.microsoft.com/office/powerpoint/2010/main" val="21785332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475970" y="2205399"/>
            <a:ext cx="14291592" cy="6930875"/>
          </a:xfrm>
        </p:spPr>
        <p:txBody>
          <a:bodyPr>
            <a:normAutofit/>
          </a:bodyPr>
          <a:lstStyle/>
          <a:p>
            <a:r>
              <a:rPr lang="pt-BR" sz="3800" dirty="0">
                <a:solidFill>
                  <a:srgbClr val="4C5455"/>
                </a:solidFill>
              </a:rPr>
              <a:t>Assets and Vendor Adminstration Manual</a:t>
            </a:r>
          </a:p>
          <a:p>
            <a:r>
              <a:rPr lang="pt-BR" sz="3800" dirty="0">
                <a:solidFill>
                  <a:srgbClr val="4C5455"/>
                </a:solidFill>
              </a:rPr>
              <a:t>Guide Button</a:t>
            </a:r>
          </a:p>
          <a:p>
            <a:r>
              <a:rPr lang="pt-BR" sz="3800" dirty="0">
                <a:solidFill>
                  <a:srgbClr val="4C5455"/>
                </a:solidFill>
              </a:rPr>
              <a:t>Reports and Dashboard Widgets</a:t>
            </a:r>
          </a:p>
          <a:p>
            <a:r>
              <a:rPr lang="pt-BR" sz="3800" dirty="0">
                <a:solidFill>
                  <a:srgbClr val="4C5455"/>
                </a:solidFill>
              </a:rPr>
              <a:t>Access Hooks and Keys</a:t>
            </a:r>
          </a:p>
          <a:p>
            <a:r>
              <a:rPr lang="pt-BR" sz="3800" dirty="0">
                <a:solidFill>
                  <a:srgbClr val="4C5455"/>
                </a:solidFill>
              </a:rPr>
              <a:t>Process, System Settings, and Data Retention</a:t>
            </a:r>
          </a:p>
          <a:p>
            <a:r>
              <a:rPr lang="pt-BR" sz="3800" dirty="0">
                <a:solidFill>
                  <a:srgbClr val="4C5455"/>
                </a:solidFill>
              </a:rPr>
              <a:t>API</a:t>
            </a:r>
          </a:p>
          <a:p>
            <a:pPr marL="0" indent="0">
              <a:buClr>
                <a:srgbClr val="C00000"/>
              </a:buClr>
              <a:buSzPct val="100000"/>
              <a:buNone/>
            </a:pPr>
            <a:endParaRPr lang="en-US" sz="3800" dirty="0">
              <a:solidFill>
                <a:srgbClr val="4C5455"/>
              </a:solidFill>
            </a:endParaRPr>
          </a:p>
          <a:p>
            <a:pPr marL="0" indent="0">
              <a:buNone/>
            </a:pPr>
            <a:r>
              <a:rPr lang="en-US" sz="3800" dirty="0">
                <a:solidFill>
                  <a:srgbClr val="4C5455"/>
                </a:solidFill>
                <a:ea typeface="ＭＳ ゴシック" pitchFamily="26" charset="-128"/>
              </a:rPr>
              <a:t>All manuals are available on the Customer Portal:</a:t>
            </a:r>
          </a:p>
          <a:p>
            <a:pPr marL="0" indent="0">
              <a:buNone/>
            </a:pPr>
            <a:r>
              <a:rPr lang="en-US" sz="3800" dirty="0">
                <a:solidFill>
                  <a:srgbClr val="4C5455"/>
                </a:solidFill>
                <a:ea typeface="ＭＳ ゴシック" pitchFamily="26" charset="-128"/>
              </a:rPr>
              <a:t>http://portal.sciencelogic.com</a:t>
            </a:r>
          </a:p>
          <a:p>
            <a:pPr marL="0" indent="0">
              <a:buNone/>
            </a:pPr>
            <a:endParaRPr lang="en-US" sz="3800"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t>Resources and Questions</a:t>
            </a:r>
          </a:p>
        </p:txBody>
      </p:sp>
      <p:sp>
        <p:nvSpPr>
          <p:cNvPr id="6" name="Slide Number Placeholder 5"/>
          <p:cNvSpPr>
            <a:spLocks noGrp="1"/>
          </p:cNvSpPr>
          <p:nvPr>
            <p:ph type="sldNum" sz="quarter" idx="4"/>
          </p:nvPr>
        </p:nvSpPr>
        <p:spPr/>
        <p:txBody>
          <a:bodyPr/>
          <a:lstStyle/>
          <a:p>
            <a:fld id="{59FBCBD5-A728-384D-A41B-B8C6FE40EEBE}" type="slidenum">
              <a:rPr lang="en-US" smtClean="0"/>
              <a:pPr/>
              <a:t>97</a:t>
            </a:fld>
            <a:endParaRPr lang="en-US" dirty="0"/>
          </a:p>
        </p:txBody>
      </p:sp>
      <p:sp>
        <p:nvSpPr>
          <p:cNvPr id="2" name="Text Placeholder 1"/>
          <p:cNvSpPr>
            <a:spLocks noGrp="1"/>
          </p:cNvSpPr>
          <p:nvPr>
            <p:ph type="body" sz="quarter" idx="4294967295"/>
          </p:nvPr>
        </p:nvSpPr>
        <p:spPr>
          <a:xfrm>
            <a:off x="475970" y="1207270"/>
            <a:ext cx="13963650" cy="619125"/>
          </a:xfrm>
        </p:spPr>
        <p:txBody>
          <a:bodyPr>
            <a:normAutofit fontScale="925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p>
        </p:txBody>
      </p:sp>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512754" y="2258186"/>
            <a:ext cx="1748790" cy="1676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6738" y="6764975"/>
            <a:ext cx="2760822" cy="2371299"/>
          </a:xfrm>
          <a:prstGeom prst="rect">
            <a:avLst/>
          </a:prstGeom>
        </p:spPr>
      </p:pic>
      <p:sp>
        <p:nvSpPr>
          <p:cNvPr id="8" name="TextBox 7"/>
          <p:cNvSpPr txBox="1"/>
          <p:nvPr/>
        </p:nvSpPr>
        <p:spPr>
          <a:xfrm>
            <a:off x="6504901" y="9559618"/>
            <a:ext cx="2440283"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Futura Bk BT" panose="020B0502020204020303" pitchFamily="34" charset="0"/>
              </a:rPr>
              <a:t>Asset Administration</a:t>
            </a:r>
            <a:endParaRPr lang="en-US" sz="1900" dirty="0">
              <a:solidFill>
                <a:prstClr val="white"/>
              </a:solidFill>
              <a:latin typeface="Futura Bk BT" panose="020B0502020204020303" pitchFamily="34" charset="0"/>
            </a:endParaRPr>
          </a:p>
        </p:txBody>
      </p:sp>
    </p:spTree>
    <p:extLst>
      <p:ext uri="{BB962C8B-B14F-4D97-AF65-F5344CB8AC3E}">
        <p14:creationId xmlns:p14="http://schemas.microsoft.com/office/powerpoint/2010/main" val="2104208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51128947"/>
              </p:ext>
            </p:extLst>
          </p:nvPr>
        </p:nvGraphicFramePr>
        <p:xfrm>
          <a:off x="475966" y="2847202"/>
          <a:ext cx="14757936" cy="5515402"/>
        </p:xfrm>
        <a:graphic>
          <a:graphicData uri="http://schemas.openxmlformats.org/drawingml/2006/table">
            <a:tbl>
              <a:tblPr firstRow="1" bandRow="1">
                <a:tableStyleId>{BC89EF96-8CEA-46FF-86C4-4CE0E7609802}</a:tableStyleId>
              </a:tblPr>
              <a:tblGrid>
                <a:gridCol w="2489503"/>
                <a:gridCol w="3134514"/>
                <a:gridCol w="9133919"/>
              </a:tblGrid>
              <a:tr h="733509">
                <a:tc>
                  <a:txBody>
                    <a:bodyPr/>
                    <a:lstStyle/>
                    <a:p>
                      <a:r>
                        <a:rPr lang="en-US" sz="2400" dirty="0" smtClean="0"/>
                        <a:t>Type</a:t>
                      </a:r>
                      <a:endParaRPr lang="en-US" sz="2400" dirty="0">
                        <a:latin typeface="+mj-lt"/>
                      </a:endParaRPr>
                    </a:p>
                  </a:txBody>
                  <a:tcPr marL="155448" marR="155448" marT="67056" marB="67056"/>
                </a:tc>
                <a:tc>
                  <a:txBody>
                    <a:bodyPr/>
                    <a:lstStyle/>
                    <a:p>
                      <a:r>
                        <a:rPr lang="en-US" sz="2400" dirty="0" smtClean="0"/>
                        <a:t>Name</a:t>
                      </a:r>
                      <a:endParaRPr lang="en-US" sz="2400" dirty="0">
                        <a:latin typeface="+mj-lt"/>
                      </a:endParaRPr>
                    </a:p>
                  </a:txBody>
                  <a:tcPr marL="155448" marR="155448" marT="67056" marB="67056"/>
                </a:tc>
                <a:tc>
                  <a:txBody>
                    <a:bodyPr/>
                    <a:lstStyle/>
                    <a:p>
                      <a:r>
                        <a:rPr lang="en-US" sz="2400" dirty="0" smtClean="0"/>
                        <a:t>Description</a:t>
                      </a:r>
                      <a:endParaRPr lang="en-US" sz="2400" dirty="0">
                        <a:latin typeface="+mj-lt"/>
                      </a:endParaRPr>
                    </a:p>
                  </a:txBody>
                  <a:tcPr marL="155448" marR="155448" marT="67056" marB="67056"/>
                </a:tc>
              </a:tr>
              <a:tr h="1013142">
                <a:tc>
                  <a:txBody>
                    <a:bodyPr/>
                    <a:lstStyle/>
                    <a:p>
                      <a:r>
                        <a:rPr lang="en-US" sz="2000" dirty="0" smtClean="0"/>
                        <a:t>Quick Report</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Asset</a:t>
                      </a:r>
                      <a:r>
                        <a:rPr lang="en-US" sz="2000" baseline="0" dirty="0" smtClean="0"/>
                        <a:t> List</a:t>
                      </a:r>
                      <a:endParaRPr lang="en-US" sz="20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t>Provides detail on all selected</a:t>
                      </a:r>
                      <a:r>
                        <a:rPr lang="en-US" sz="2000" baseline="0" dirty="0" smtClean="0"/>
                        <a:t> </a:t>
                      </a:r>
                      <a:r>
                        <a:rPr lang="en-US" sz="2000" dirty="0" smtClean="0"/>
                        <a:t>standard asset fields.</a:t>
                      </a:r>
                    </a:p>
                    <a:p>
                      <a:endParaRPr lang="en-US" sz="2000" dirty="0">
                        <a:solidFill>
                          <a:schemeClr val="tx1">
                            <a:lumMod val="50000"/>
                          </a:schemeClr>
                        </a:solidFill>
                        <a:latin typeface="+mj-lt"/>
                      </a:endParaRPr>
                    </a:p>
                  </a:txBody>
                  <a:tcPr marL="155448" marR="155448" marT="67056" marB="67056"/>
                </a:tc>
              </a:tr>
              <a:tr h="1080473">
                <a:tc>
                  <a:txBody>
                    <a:bodyPr/>
                    <a:lstStyle/>
                    <a:p>
                      <a:r>
                        <a:rPr lang="en-US" sz="2000" dirty="0" smtClean="0"/>
                        <a:t>Quick</a:t>
                      </a:r>
                      <a:r>
                        <a:rPr lang="en-US" sz="2000" baseline="0" dirty="0" smtClean="0"/>
                        <a:t> </a:t>
                      </a:r>
                      <a:r>
                        <a:rPr lang="en-US" sz="2000" dirty="0" smtClean="0"/>
                        <a:t>Report</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Asset Service Expiration</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Provides</a:t>
                      </a:r>
                      <a:r>
                        <a:rPr lang="en-US" sz="2000" baseline="0" dirty="0" smtClean="0"/>
                        <a:t> detailed service expiration information for the upcoming 30, 60, 90, and greater than 90 days</a:t>
                      </a:r>
                      <a:endParaRPr lang="en-US" sz="2000" dirty="0">
                        <a:solidFill>
                          <a:schemeClr val="tx1">
                            <a:lumMod val="50000"/>
                          </a:schemeClr>
                        </a:solidFill>
                        <a:latin typeface="+mj-lt"/>
                      </a:endParaRPr>
                    </a:p>
                  </a:txBody>
                  <a:tcPr marL="155448" marR="155448" marT="67056" marB="67056"/>
                </a:tc>
              </a:tr>
              <a:tr h="1123094">
                <a:tc>
                  <a:txBody>
                    <a:bodyPr/>
                    <a:lstStyle/>
                    <a:p>
                      <a:r>
                        <a:rPr lang="en-US" sz="2000" dirty="0" smtClean="0"/>
                        <a:t>Quick Report</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Asset Warranty Expiration</a:t>
                      </a:r>
                      <a:endParaRPr lang="en-US" sz="2000" dirty="0">
                        <a:solidFill>
                          <a:schemeClr val="tx1">
                            <a:lumMod val="50000"/>
                          </a:schemeClr>
                        </a:solidFill>
                        <a:latin typeface="+mj-l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t>Provides</a:t>
                      </a:r>
                      <a:r>
                        <a:rPr lang="en-US" sz="2000" baseline="0" dirty="0" smtClean="0"/>
                        <a:t> detailed warranty expiration information for the upcoming 30, 60, 90, and greater than 90 days</a:t>
                      </a:r>
                      <a:endParaRPr lang="en-US" sz="2000" dirty="0" smtClean="0">
                        <a:solidFill>
                          <a:schemeClr val="tx1">
                            <a:lumMod val="50000"/>
                          </a:schemeClr>
                        </a:solidFill>
                        <a:latin typeface="+mj-lt"/>
                      </a:endParaRPr>
                    </a:p>
                  </a:txBody>
                  <a:tcPr marL="155448" marR="155448" marT="67056" marB="67056"/>
                </a:tc>
              </a:tr>
              <a:tr h="798122">
                <a:tc>
                  <a:txBody>
                    <a:bodyPr/>
                    <a:lstStyle/>
                    <a:p>
                      <a:r>
                        <a:rPr lang="en-US" sz="2000" dirty="0" smtClean="0"/>
                        <a:t>Quick Report</a:t>
                      </a:r>
                      <a:endParaRPr lang="en-US" sz="2000" dirty="0" smtClean="0">
                        <a:solidFill>
                          <a:schemeClr val="tx1">
                            <a:lumMod val="50000"/>
                          </a:schemeClr>
                        </a:solidFill>
                        <a:latin typeface="+mj-lt"/>
                      </a:endParaRPr>
                    </a:p>
                  </a:txBody>
                  <a:tcPr marL="155448" marR="155448" marT="67056" marB="67056"/>
                </a:tc>
                <a:tc>
                  <a:txBody>
                    <a:bodyPr/>
                    <a:lstStyle/>
                    <a:p>
                      <a:r>
                        <a:rPr lang="en-US" sz="2000" dirty="0" smtClean="0"/>
                        <a:t>Asset Software</a:t>
                      </a:r>
                      <a:r>
                        <a:rPr lang="en-US" sz="2000" baseline="0" dirty="0" smtClean="0"/>
                        <a:t> License</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Provides detail</a:t>
                      </a:r>
                      <a:r>
                        <a:rPr lang="en-US" sz="2000" baseline="0" dirty="0" smtClean="0"/>
                        <a:t> on all Software License entered into asset records</a:t>
                      </a:r>
                      <a:endParaRPr lang="en-US" sz="2000" dirty="0">
                        <a:solidFill>
                          <a:schemeClr val="tx1">
                            <a:lumMod val="50000"/>
                          </a:schemeClr>
                        </a:solidFill>
                        <a:latin typeface="+mj-lt"/>
                      </a:endParaRPr>
                    </a:p>
                  </a:txBody>
                  <a:tcPr marL="155448" marR="155448" marT="67056" marB="67056"/>
                </a:tc>
              </a:tr>
              <a:tr h="767062">
                <a:tc>
                  <a:txBody>
                    <a:bodyPr/>
                    <a:lstStyle/>
                    <a:p>
                      <a:r>
                        <a:rPr lang="en-US" sz="2000" dirty="0" smtClean="0"/>
                        <a:t>Dashboard</a:t>
                      </a:r>
                      <a:r>
                        <a:rPr lang="en-US" sz="2000" baseline="0" dirty="0" smtClean="0"/>
                        <a:t> Widget</a:t>
                      </a:r>
                      <a:endParaRPr lang="en-US" sz="2000" dirty="0" smtClean="0">
                        <a:solidFill>
                          <a:schemeClr val="tx1">
                            <a:lumMod val="50000"/>
                          </a:schemeClr>
                        </a:solidFill>
                        <a:latin typeface="+mj-lt"/>
                      </a:endParaRPr>
                    </a:p>
                  </a:txBody>
                  <a:tcPr marL="155448" marR="155448" marT="67056" marB="67056"/>
                </a:tc>
                <a:tc>
                  <a:txBody>
                    <a:bodyPr/>
                    <a:lstStyle/>
                    <a:p>
                      <a:r>
                        <a:rPr lang="en-US" sz="2000" dirty="0" smtClean="0"/>
                        <a:t>Custom</a:t>
                      </a:r>
                      <a:r>
                        <a:rPr lang="en-US" sz="2000" baseline="0" dirty="0" smtClean="0"/>
                        <a:t> Table</a:t>
                      </a:r>
                      <a:endParaRPr lang="en-US" sz="2000" dirty="0">
                        <a:solidFill>
                          <a:schemeClr val="tx1">
                            <a:lumMod val="50000"/>
                          </a:schemeClr>
                        </a:solidFill>
                        <a:latin typeface="+mj-lt"/>
                      </a:endParaRPr>
                    </a:p>
                  </a:txBody>
                  <a:tcPr marL="155448" marR="155448" marT="67056" marB="67056"/>
                </a:tc>
                <a:tc>
                  <a:txBody>
                    <a:bodyPr/>
                    <a:lstStyle/>
                    <a:p>
                      <a:r>
                        <a:rPr lang="en-US" sz="2000" dirty="0" smtClean="0"/>
                        <a:t>Custom</a:t>
                      </a:r>
                      <a:r>
                        <a:rPr lang="en-US" sz="2000" baseline="0" dirty="0" smtClean="0"/>
                        <a:t> table widget of Entity Type “Asset”</a:t>
                      </a:r>
                      <a:endParaRPr lang="en-US" sz="2000" dirty="0">
                        <a:solidFill>
                          <a:schemeClr val="tx1">
                            <a:lumMod val="50000"/>
                          </a:schemeClr>
                        </a:solidFill>
                        <a:latin typeface="+mj-lt"/>
                      </a:endParaRPr>
                    </a:p>
                  </a:txBody>
                  <a:tcPr marL="155448" marR="155448" marT="67056" marB="67056"/>
                </a:tc>
              </a:tr>
            </a:tbl>
          </a:graphicData>
        </a:graphic>
      </p:graphicFrame>
      <p:sp>
        <p:nvSpPr>
          <p:cNvPr id="3" name="Title 2"/>
          <p:cNvSpPr>
            <a:spLocks noGrp="1"/>
          </p:cNvSpPr>
          <p:nvPr>
            <p:ph type="title"/>
          </p:nvPr>
        </p:nvSpPr>
        <p:spPr/>
        <p:txBody>
          <a:bodyPr/>
          <a:lstStyle/>
          <a:p>
            <a:r>
              <a:rPr lang="en-US" dirty="0" smtClean="0">
                <a:solidFill>
                  <a:schemeClr val="tx1">
                    <a:lumMod val="50000"/>
                  </a:schemeClr>
                </a:solidFill>
                <a:latin typeface="+mj-lt"/>
              </a:rPr>
              <a:t>Reports and Dashboard Widgets</a:t>
            </a:r>
            <a:endParaRPr lang="en-US" dirty="0">
              <a:solidFill>
                <a:schemeClr val="tx1">
                  <a:lumMod val="50000"/>
                </a:schemeClr>
              </a:solidFill>
              <a:latin typeface="+mj-lt"/>
            </a:endParaRPr>
          </a:p>
        </p:txBody>
      </p:sp>
      <p:sp>
        <p:nvSpPr>
          <p:cNvPr id="6" name="Slide Number Placeholder 5"/>
          <p:cNvSpPr>
            <a:spLocks noGrp="1"/>
          </p:cNvSpPr>
          <p:nvPr>
            <p:ph type="sldNum" sz="quarter" idx="4"/>
          </p:nvPr>
        </p:nvSpPr>
        <p:spPr/>
        <p:txBody>
          <a:bodyPr/>
          <a:lstStyle/>
          <a:p>
            <a:fld id="{59FBCBD5-A728-384D-A41B-B8C6FE40EEBE}" type="slidenum">
              <a:rPr lang="en-US" smtClean="0">
                <a:latin typeface="+mj-lt"/>
              </a:rPr>
              <a:pPr/>
              <a:t>98</a:t>
            </a:fld>
            <a:endParaRPr lang="en-US" dirty="0">
              <a:latin typeface="+mj-lt"/>
            </a:endParaRPr>
          </a:p>
        </p:txBody>
      </p:sp>
      <p:sp>
        <p:nvSpPr>
          <p:cNvPr id="5" name="Content Placeholder 4"/>
          <p:cNvSpPr txBox="1">
            <a:spLocks/>
          </p:cNvSpPr>
          <p:nvPr/>
        </p:nvSpPr>
        <p:spPr>
          <a:xfrm>
            <a:off x="475969" y="1267902"/>
            <a:ext cx="14291592" cy="1236599"/>
          </a:xfrm>
          <a:prstGeom prst="rect">
            <a:avLst/>
          </a:prstGeom>
        </p:spPr>
        <p:txBody>
          <a:bodyPr vert="horz" lIns="146304" tIns="73152" rIns="146304" bIns="73152" rtlCol="0">
            <a:normAutofit fontScale="92500" lnSpcReduction="2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900" dirty="0" smtClean="0">
                <a:solidFill>
                  <a:schemeClr val="accent1"/>
                </a:solidFill>
                <a:latin typeface="+mj-lt"/>
              </a:rPr>
              <a:t>Reports &gt; Create Report &gt; Quick Reports</a:t>
            </a:r>
          </a:p>
          <a:p>
            <a:pPr marL="0" indent="0">
              <a:buNone/>
            </a:pPr>
            <a:r>
              <a:rPr lang="en-US" sz="3500" dirty="0">
                <a:latin typeface="+mj-lt"/>
              </a:rPr>
              <a:t>These reports are provided in the Core Reports Power Pack</a:t>
            </a:r>
            <a:endParaRPr lang="en-US" dirty="0" smtClean="0">
              <a:latin typeface="+mj-lt"/>
            </a:endParaRPr>
          </a:p>
        </p:txBody>
      </p:sp>
      <p:sp>
        <p:nvSpPr>
          <p:cNvPr id="8" name="TextBox 7"/>
          <p:cNvSpPr txBox="1"/>
          <p:nvPr/>
        </p:nvSpPr>
        <p:spPr>
          <a:xfrm>
            <a:off x="6504901" y="9559618"/>
            <a:ext cx="2506968"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Asset Administration</a:t>
            </a:r>
            <a:endParaRPr lang="en-US" sz="1900" dirty="0">
              <a:solidFill>
                <a:prstClr val="white"/>
              </a:solidFill>
              <a:latin typeface="+mj-lt"/>
            </a:endParaRPr>
          </a:p>
        </p:txBody>
      </p:sp>
    </p:spTree>
    <p:extLst>
      <p:ext uri="{BB962C8B-B14F-4D97-AF65-F5344CB8AC3E}">
        <p14:creationId xmlns:p14="http://schemas.microsoft.com/office/powerpoint/2010/main" val="13367791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73" y="1266391"/>
            <a:ext cx="14291592" cy="827669"/>
          </a:xfrm>
        </p:spPr>
        <p:txBody>
          <a:bodyPr/>
          <a:lstStyle/>
          <a:p>
            <a:pPr marL="0" indent="0">
              <a:buNone/>
            </a:pPr>
            <a:r>
              <a:rPr lang="en-US" baseline="0" dirty="0" smtClean="0">
                <a:latin typeface="+mj-lt"/>
              </a:rPr>
              <a:t>“AST_” hooks are related to Assets</a:t>
            </a:r>
          </a:p>
          <a:p>
            <a:pPr marL="0" indent="0">
              <a:buNone/>
            </a:pPr>
            <a:endParaRPr lang="en-US" dirty="0">
              <a:latin typeface="+mj-lt"/>
            </a:endParaRPr>
          </a:p>
          <a:p>
            <a:pPr marL="0" indent="0">
              <a:buNone/>
            </a:pPr>
            <a:endParaRPr lang="en-US" dirty="0" smtClean="0">
              <a:latin typeface="+mj-lt"/>
            </a:endParaRPr>
          </a:p>
          <a:p>
            <a:pPr marL="0" indent="0">
              <a:buNone/>
            </a:pPr>
            <a:endParaRPr lang="en-US" dirty="0">
              <a:latin typeface="+mj-lt"/>
            </a:endParaRPr>
          </a:p>
          <a:p>
            <a:pPr marL="0" indent="0">
              <a:buNone/>
            </a:pPr>
            <a:endParaRPr lang="en-US" dirty="0" smtClean="0">
              <a:latin typeface="+mj-lt"/>
            </a:endParaRPr>
          </a:p>
          <a:p>
            <a:pPr marL="0" indent="0">
              <a:buNone/>
            </a:pPr>
            <a:endParaRPr lang="en-US" dirty="0" smtClean="0">
              <a:latin typeface="+mj-lt"/>
            </a:endParaRPr>
          </a:p>
        </p:txBody>
      </p:sp>
      <p:sp>
        <p:nvSpPr>
          <p:cNvPr id="4" name="Title 3"/>
          <p:cNvSpPr>
            <a:spLocks noGrp="1"/>
          </p:cNvSpPr>
          <p:nvPr>
            <p:ph type="title"/>
          </p:nvPr>
        </p:nvSpPr>
        <p:spPr/>
        <p:txBody>
          <a:bodyPr/>
          <a:lstStyle/>
          <a:p>
            <a:r>
              <a:rPr lang="en-US" dirty="0" smtClean="0">
                <a:solidFill>
                  <a:schemeClr val="tx1">
                    <a:lumMod val="50000"/>
                  </a:schemeClr>
                </a:solidFill>
                <a:latin typeface="+mj-lt"/>
              </a:rPr>
              <a:t>Access Hooks and Keys</a:t>
            </a:r>
            <a:endParaRPr lang="en-US" dirty="0">
              <a:solidFill>
                <a:schemeClr val="tx1">
                  <a:lumMod val="50000"/>
                </a:schemeClr>
              </a:solidFill>
              <a:latin typeface="+mj-lt"/>
            </a:endParaRPr>
          </a:p>
        </p:txBody>
      </p:sp>
      <p:sp>
        <p:nvSpPr>
          <p:cNvPr id="7" name="Slide Number Placeholder 6"/>
          <p:cNvSpPr>
            <a:spLocks noGrp="1"/>
          </p:cNvSpPr>
          <p:nvPr>
            <p:ph type="sldNum" sz="quarter" idx="4"/>
          </p:nvPr>
        </p:nvSpPr>
        <p:spPr/>
        <p:txBody>
          <a:bodyPr/>
          <a:lstStyle/>
          <a:p>
            <a:fld id="{59FBCBD5-A728-384D-A41B-B8C6FE40EEBE}" type="slidenum">
              <a:rPr lang="en-US" smtClean="0">
                <a:latin typeface="+mj-lt"/>
              </a:rPr>
              <a:pPr/>
              <a:t>99</a:t>
            </a:fld>
            <a:endParaRPr lang="en-US" dirty="0">
              <a:latin typeface="+mj-lt"/>
            </a:endParaRPr>
          </a:p>
        </p:txBody>
      </p:sp>
      <p:sp>
        <p:nvSpPr>
          <p:cNvPr id="8" name="Content Placeholder 4"/>
          <p:cNvSpPr txBox="1">
            <a:spLocks/>
          </p:cNvSpPr>
          <p:nvPr/>
        </p:nvSpPr>
        <p:spPr>
          <a:xfrm>
            <a:off x="475972" y="5968209"/>
            <a:ext cx="14291592" cy="747157"/>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latin typeface="+mj-lt"/>
              </a:rPr>
              <a:t>Included Asset Keys</a:t>
            </a:r>
          </a:p>
          <a:p>
            <a:pPr marL="0" indent="0">
              <a:buNone/>
            </a:pPr>
            <a:endParaRPr lang="en-US" dirty="0" smtClean="0">
              <a:latin typeface="+mj-lt"/>
            </a:endParaRPr>
          </a:p>
          <a:p>
            <a:pPr marL="0" indent="0">
              <a:buNone/>
            </a:pPr>
            <a:endParaRPr lang="en-US" dirty="0" smtClean="0">
              <a:latin typeface="+mj-lt"/>
            </a:endParaRPr>
          </a:p>
          <a:p>
            <a:pPr marL="0" indent="0">
              <a:buNone/>
            </a:pPr>
            <a:endParaRPr lang="en-US" dirty="0" smtClean="0">
              <a:latin typeface="+mj-lt"/>
            </a:endParaRPr>
          </a:p>
          <a:p>
            <a:pPr marL="0" indent="0">
              <a:buNone/>
            </a:pPr>
            <a:endParaRPr lang="en-US" dirty="0" smtClean="0">
              <a:latin typeface="+mj-lt"/>
            </a:endParaRPr>
          </a:p>
        </p:txBody>
      </p:sp>
      <p:graphicFrame>
        <p:nvGraphicFramePr>
          <p:cNvPr id="6" name="Table 5"/>
          <p:cNvGraphicFramePr>
            <a:graphicFrameLocks noGrp="1"/>
          </p:cNvGraphicFramePr>
          <p:nvPr>
            <p:extLst>
              <p:ext uri="{D42A27DB-BD31-4B8C-83A1-F6EECF244321}">
                <p14:modId xmlns:p14="http://schemas.microsoft.com/office/powerpoint/2010/main" val="2685367446"/>
              </p:ext>
            </p:extLst>
          </p:nvPr>
        </p:nvGraphicFramePr>
        <p:xfrm>
          <a:off x="587390" y="1915046"/>
          <a:ext cx="14430989" cy="3406254"/>
        </p:xfrm>
        <a:graphic>
          <a:graphicData uri="http://schemas.openxmlformats.org/drawingml/2006/table">
            <a:tbl>
              <a:tblPr firstRow="1" bandRow="1">
                <a:tableStyleId>{BC89EF96-8CEA-46FF-86C4-4CE0E7609802}</a:tableStyleId>
              </a:tblPr>
              <a:tblGrid>
                <a:gridCol w="3528301"/>
                <a:gridCol w="4534000"/>
                <a:gridCol w="6368688"/>
              </a:tblGrid>
              <a:tr h="485254">
                <a:tc>
                  <a:txBody>
                    <a:bodyPr/>
                    <a:lstStyle/>
                    <a:p>
                      <a:r>
                        <a:rPr lang="en-US" sz="2400" dirty="0" smtClean="0"/>
                        <a:t>Hook</a:t>
                      </a:r>
                      <a:r>
                        <a:rPr lang="en-US" sz="2400" baseline="0" dirty="0" smtClean="0"/>
                        <a:t> ID</a:t>
                      </a:r>
                      <a:endParaRPr lang="en-US" sz="2400" dirty="0">
                        <a:latin typeface="Futura Lt BT" panose="020B0402020204020303"/>
                      </a:endParaRPr>
                    </a:p>
                  </a:txBody>
                  <a:tcPr marL="155448" marR="155448" marT="67056" marB="67056"/>
                </a:tc>
                <a:tc>
                  <a:txBody>
                    <a:bodyPr/>
                    <a:lstStyle/>
                    <a:p>
                      <a:r>
                        <a:rPr lang="en-US" sz="2400" dirty="0" smtClean="0"/>
                        <a:t>Hook Name</a:t>
                      </a:r>
                      <a:endParaRPr lang="en-US" sz="2400" dirty="0">
                        <a:latin typeface="Futura Lt BT" panose="020B0402020204020303"/>
                      </a:endParaRPr>
                    </a:p>
                  </a:txBody>
                  <a:tcPr marL="155448" marR="155448" marT="67056" marB="67056"/>
                </a:tc>
                <a:tc>
                  <a:txBody>
                    <a:bodyPr/>
                    <a:lstStyle/>
                    <a:p>
                      <a:r>
                        <a:rPr lang="en-US" sz="2400" dirty="0" smtClean="0"/>
                        <a:t>Description</a:t>
                      </a:r>
                      <a:endParaRPr lang="en-US" sz="2400" dirty="0">
                        <a:latin typeface="Futura Lt BT" panose="020B0402020204020303"/>
                      </a:endParaRPr>
                    </a:p>
                  </a:txBody>
                  <a:tcPr marL="155448" marR="155448" marT="67056" marB="67056"/>
                </a:tc>
              </a:tr>
              <a:tr h="535367">
                <a:tc>
                  <a:txBody>
                    <a:bodyPr/>
                    <a:lstStyle/>
                    <a:p>
                      <a:r>
                        <a:rPr lang="en-US" sz="2000" dirty="0" smtClean="0"/>
                        <a:t>AST_ADD</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err="1" smtClean="0"/>
                        <a:t>Asset:</a:t>
                      </a:r>
                      <a:r>
                        <a:rPr lang="en-US" sz="2000" baseline="0" dirty="0" err="1" smtClean="0"/>
                        <a:t>Add</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smtClean="0"/>
                        <a:t>Add an asset record</a:t>
                      </a:r>
                      <a:endParaRPr lang="en-US" sz="2000" dirty="0">
                        <a:solidFill>
                          <a:schemeClr val="tx1">
                            <a:lumMod val="50000"/>
                          </a:schemeClr>
                        </a:solidFill>
                        <a:latin typeface="Futura Lt BT" panose="020B0402020204020303"/>
                      </a:endParaRPr>
                    </a:p>
                  </a:txBody>
                  <a:tcPr marL="155448" marR="155448" marT="67056" marB="67056"/>
                </a:tc>
              </a:tr>
              <a:tr h="808915">
                <a:tc>
                  <a:txBody>
                    <a:bodyPr/>
                    <a:lstStyle/>
                    <a:p>
                      <a:r>
                        <a:rPr lang="en-US" sz="2000" dirty="0" smtClean="0"/>
                        <a:t>AST_EDIT</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err="1" smtClean="0"/>
                        <a:t>Asset:Edit</a:t>
                      </a:r>
                      <a:endParaRPr lang="en-US" sz="20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t>Write access to asset records, not</a:t>
                      </a:r>
                      <a:r>
                        <a:rPr lang="en-US" sz="2000" baseline="0" dirty="0" smtClean="0"/>
                        <a:t>  including add/remove</a:t>
                      </a:r>
                      <a:endParaRPr lang="en-US" sz="2000" dirty="0">
                        <a:solidFill>
                          <a:schemeClr val="tx1">
                            <a:lumMod val="50000"/>
                          </a:schemeClr>
                        </a:solidFill>
                        <a:latin typeface="Futura Lt BT" panose="020B0402020204020303"/>
                      </a:endParaRPr>
                    </a:p>
                  </a:txBody>
                  <a:tcPr marL="155448" marR="155448" marT="67056" marB="67056"/>
                </a:tc>
              </a:tr>
              <a:tr h="533400">
                <a:tc>
                  <a:txBody>
                    <a:bodyPr/>
                    <a:lstStyle/>
                    <a:p>
                      <a:r>
                        <a:rPr lang="en-US" sz="2000" dirty="0" smtClean="0"/>
                        <a:t>AST_VIEW</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err="1" smtClean="0"/>
                        <a:t>Asset:</a:t>
                      </a:r>
                      <a:r>
                        <a:rPr lang="en-US" sz="2000" baseline="0" dirty="0" err="1" smtClean="0"/>
                        <a:t>View</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smtClean="0"/>
                        <a:t>View access to asset records</a:t>
                      </a:r>
                      <a:endParaRPr lang="en-US" sz="2000" dirty="0">
                        <a:solidFill>
                          <a:schemeClr val="tx1">
                            <a:lumMod val="50000"/>
                          </a:schemeClr>
                        </a:solidFill>
                        <a:latin typeface="Futura Lt BT" panose="020B0402020204020303"/>
                      </a:endParaRPr>
                    </a:p>
                  </a:txBody>
                  <a:tcPr marL="155448" marR="155448" marT="67056" marB="67056"/>
                </a:tc>
              </a:tr>
              <a:tr h="495300">
                <a:tc>
                  <a:txBody>
                    <a:bodyPr/>
                    <a:lstStyle/>
                    <a:p>
                      <a:r>
                        <a:rPr lang="en-US" sz="2000" dirty="0" smtClean="0"/>
                        <a:t>AST_REM</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err="1" smtClean="0"/>
                        <a:t>Asset:Rem</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smtClean="0"/>
                        <a:t>Remove</a:t>
                      </a:r>
                      <a:r>
                        <a:rPr lang="en-US" sz="2000" baseline="0" dirty="0" smtClean="0"/>
                        <a:t> an access record</a:t>
                      </a:r>
                      <a:endParaRPr lang="en-US" sz="2000" dirty="0">
                        <a:solidFill>
                          <a:schemeClr val="tx1">
                            <a:lumMod val="50000"/>
                          </a:schemeClr>
                        </a:solidFill>
                        <a:latin typeface="Futura Lt BT" panose="020B0402020204020303"/>
                      </a:endParaRPr>
                    </a:p>
                  </a:txBody>
                  <a:tcPr marL="155448" marR="155448" marT="67056" marB="67056"/>
                </a:tc>
              </a:tr>
              <a:tr h="533400">
                <a:tc>
                  <a:txBody>
                    <a:bodyPr/>
                    <a:lstStyle/>
                    <a:p>
                      <a:r>
                        <a:rPr lang="en-US" sz="2000" dirty="0" smtClean="0"/>
                        <a:t>AST_REG_PAGE</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smtClean="0"/>
                        <a:t>Registry&gt;Assets&gt;Manager</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smtClean="0"/>
                        <a:t>View the Asset Manager registry page</a:t>
                      </a:r>
                      <a:endParaRPr lang="en-US" sz="2000" dirty="0">
                        <a:solidFill>
                          <a:schemeClr val="tx1">
                            <a:lumMod val="50000"/>
                          </a:schemeClr>
                        </a:solidFill>
                        <a:latin typeface="Futura Lt BT" panose="020B0402020204020303"/>
                      </a:endParaRPr>
                    </a:p>
                  </a:txBody>
                  <a:tcPr marL="155448" marR="155448" marT="67056" marB="67056"/>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718311404"/>
              </p:ext>
            </p:extLst>
          </p:nvPr>
        </p:nvGraphicFramePr>
        <p:xfrm>
          <a:off x="475970" y="6968915"/>
          <a:ext cx="14373014" cy="1429169"/>
        </p:xfrm>
        <a:graphic>
          <a:graphicData uri="http://schemas.openxmlformats.org/drawingml/2006/table">
            <a:tbl>
              <a:tblPr firstRow="1" bandRow="1">
                <a:tableStyleId>{BC89EF96-8CEA-46FF-86C4-4CE0E7609802}</a:tableStyleId>
              </a:tblPr>
              <a:tblGrid>
                <a:gridCol w="3545297"/>
                <a:gridCol w="3448889"/>
                <a:gridCol w="7378828"/>
              </a:tblGrid>
              <a:tr h="486829">
                <a:tc>
                  <a:txBody>
                    <a:bodyPr/>
                    <a:lstStyle/>
                    <a:p>
                      <a:r>
                        <a:rPr lang="en-US" sz="2400" dirty="0" smtClean="0"/>
                        <a:t>Key</a:t>
                      </a:r>
                      <a:r>
                        <a:rPr lang="en-US" sz="2400" baseline="0" dirty="0" smtClean="0"/>
                        <a:t> Name</a:t>
                      </a:r>
                      <a:endParaRPr lang="en-US" sz="2400" dirty="0">
                        <a:latin typeface="Futura Lt BT" panose="020B0402020204020303"/>
                      </a:endParaRPr>
                    </a:p>
                  </a:txBody>
                  <a:tcPr marL="155448" marR="155448" marT="67056" marB="67056"/>
                </a:tc>
                <a:tc>
                  <a:txBody>
                    <a:bodyPr/>
                    <a:lstStyle/>
                    <a:p>
                      <a:r>
                        <a:rPr lang="en-US" sz="2400" dirty="0" smtClean="0"/>
                        <a:t>Key Category</a:t>
                      </a:r>
                      <a:endParaRPr lang="en-US" sz="2400" dirty="0">
                        <a:latin typeface="Futura Lt BT" panose="020B0402020204020303"/>
                      </a:endParaRPr>
                    </a:p>
                  </a:txBody>
                  <a:tcPr marL="155448" marR="155448" marT="67056" marB="67056"/>
                </a:tc>
                <a:tc>
                  <a:txBody>
                    <a:bodyPr/>
                    <a:lstStyle/>
                    <a:p>
                      <a:r>
                        <a:rPr lang="en-US" sz="2400" dirty="0" smtClean="0"/>
                        <a:t>Description</a:t>
                      </a:r>
                      <a:endParaRPr lang="en-US" sz="2400" dirty="0">
                        <a:latin typeface="Futura Lt BT" panose="020B0402020204020303"/>
                      </a:endParaRPr>
                    </a:p>
                  </a:txBody>
                  <a:tcPr marL="155448" marR="155448" marT="67056" marB="67056"/>
                </a:tc>
              </a:tr>
              <a:tr h="419504">
                <a:tc>
                  <a:txBody>
                    <a:bodyPr/>
                    <a:lstStyle/>
                    <a:p>
                      <a:r>
                        <a:rPr lang="en-US" sz="2000" dirty="0" smtClean="0"/>
                        <a:t>Asset – View</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smtClean="0"/>
                        <a:t>Asset Management</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smtClean="0"/>
                        <a:t>Grants</a:t>
                      </a:r>
                      <a:r>
                        <a:rPr lang="en-US" sz="2000" baseline="0" dirty="0" smtClean="0"/>
                        <a:t> view access to asset records</a:t>
                      </a:r>
                      <a:endParaRPr lang="en-US" sz="2000" dirty="0">
                        <a:solidFill>
                          <a:schemeClr val="tx1">
                            <a:lumMod val="50000"/>
                          </a:schemeClr>
                        </a:solidFill>
                        <a:latin typeface="Futura Lt BT" panose="020B0402020204020303"/>
                      </a:endParaRPr>
                    </a:p>
                  </a:txBody>
                  <a:tcPr marL="155448" marR="155448" marT="67056" marB="67056"/>
                </a:tc>
              </a:tr>
              <a:tr h="490385">
                <a:tc>
                  <a:txBody>
                    <a:bodyPr/>
                    <a:lstStyle/>
                    <a:p>
                      <a:r>
                        <a:rPr lang="en-US" sz="2000" dirty="0" smtClean="0"/>
                        <a:t>Asset – Administration</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smtClean="0"/>
                        <a:t>Asset Management</a:t>
                      </a:r>
                      <a:endParaRPr lang="en-US" sz="2000" dirty="0">
                        <a:solidFill>
                          <a:schemeClr val="tx1">
                            <a:lumMod val="50000"/>
                          </a:schemeClr>
                        </a:solidFill>
                        <a:latin typeface="Futura Lt BT" panose="020B0402020204020303"/>
                      </a:endParaRPr>
                    </a:p>
                  </a:txBody>
                  <a:tcPr marL="155448" marR="155448" marT="67056" marB="67056"/>
                </a:tc>
                <a:tc>
                  <a:txBody>
                    <a:bodyPr/>
                    <a:lstStyle/>
                    <a:p>
                      <a:r>
                        <a:rPr lang="en-US" sz="2000" dirty="0" smtClean="0"/>
                        <a:t>Grants create,</a:t>
                      </a:r>
                      <a:r>
                        <a:rPr lang="en-US" sz="2000" baseline="0" dirty="0" smtClean="0"/>
                        <a:t> edit, and remove permissions for asset records</a:t>
                      </a:r>
                      <a:endParaRPr lang="en-US" sz="2000" dirty="0">
                        <a:solidFill>
                          <a:schemeClr val="tx1">
                            <a:lumMod val="50000"/>
                          </a:schemeClr>
                        </a:solidFill>
                        <a:latin typeface="Futura Lt BT" panose="020B0402020204020303"/>
                      </a:endParaRPr>
                    </a:p>
                  </a:txBody>
                  <a:tcPr marL="155448" marR="155448" marT="67056" marB="67056"/>
                </a:tc>
              </a:tr>
            </a:tbl>
          </a:graphicData>
        </a:graphic>
      </p:graphicFrame>
      <p:sp>
        <p:nvSpPr>
          <p:cNvPr id="9" name="TextBox 8"/>
          <p:cNvSpPr txBox="1"/>
          <p:nvPr/>
        </p:nvSpPr>
        <p:spPr>
          <a:xfrm>
            <a:off x="6504901" y="9559618"/>
            <a:ext cx="2506968" cy="440120"/>
          </a:xfrm>
          <a:prstGeom prst="rect">
            <a:avLst/>
          </a:prstGeom>
          <a:noFill/>
        </p:spPr>
        <p:txBody>
          <a:bodyPr wrap="none" lIns="146304" tIns="73152" rIns="146304" bIns="73152" rtlCol="0">
            <a:spAutoFit/>
          </a:bodyPr>
          <a:lstStyle/>
          <a:p>
            <a:pPr defTabSz="731520"/>
            <a:r>
              <a:rPr lang="en-US" sz="1900" dirty="0" smtClean="0">
                <a:solidFill>
                  <a:prstClr val="white"/>
                </a:solidFill>
                <a:latin typeface="+mj-lt"/>
              </a:rPr>
              <a:t>Asset Administration</a:t>
            </a:r>
            <a:endParaRPr lang="en-US" sz="1900" dirty="0">
              <a:solidFill>
                <a:prstClr val="white"/>
              </a:solidFill>
              <a:latin typeface="+mj-lt"/>
            </a:endParaRPr>
          </a:p>
        </p:txBody>
      </p:sp>
    </p:spTree>
    <p:extLst>
      <p:ext uri="{BB962C8B-B14F-4D97-AF65-F5344CB8AC3E}">
        <p14:creationId xmlns:p14="http://schemas.microsoft.com/office/powerpoint/2010/main" val="311453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cienceLogic">
  <a:themeElements>
    <a:clrScheme name="2014 ScienceLogic">
      <a:dk1>
        <a:srgbClr val="666666"/>
      </a:dk1>
      <a:lt1>
        <a:sysClr val="window" lastClr="FFFFFF"/>
      </a:lt1>
      <a:dk2>
        <a:srgbClr val="505050"/>
      </a:dk2>
      <a:lt2>
        <a:srgbClr val="EEECE1"/>
      </a:lt2>
      <a:accent1>
        <a:srgbClr val="3298D4"/>
      </a:accent1>
      <a:accent2>
        <a:srgbClr val="52B749"/>
      </a:accent2>
      <a:accent3>
        <a:srgbClr val="666666"/>
      </a:accent3>
      <a:accent4>
        <a:srgbClr val="FABF1B"/>
      </a:accent4>
      <a:accent5>
        <a:srgbClr val="244D9F"/>
      </a:accent5>
      <a:accent6>
        <a:srgbClr val="864A89"/>
      </a:accent6>
      <a:hlink>
        <a:srgbClr val="51A8EF"/>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ScienceLogic Corporate PowerPoint Template</Template>
  <TotalTime>52973</TotalTime>
  <Words>12998</Words>
  <Application>Microsoft Office PowerPoint</Application>
  <PresentationFormat>Custom</PresentationFormat>
  <Paragraphs>2218</Paragraphs>
  <Slides>145</Slides>
  <Notes>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145</vt:i4>
      </vt:variant>
    </vt:vector>
  </HeadingPairs>
  <TitlesOfParts>
    <vt:vector size="158" baseType="lpstr">
      <vt:lpstr>ＭＳ ゴシック</vt:lpstr>
      <vt:lpstr>Arial</vt:lpstr>
      <vt:lpstr>Calibri</vt:lpstr>
      <vt:lpstr>DejaVu Sans</vt:lpstr>
      <vt:lpstr>Futura Bk BT</vt:lpstr>
      <vt:lpstr>Futura Book</vt:lpstr>
      <vt:lpstr>Futura Hv BT</vt:lpstr>
      <vt:lpstr>Futura Lt BT</vt:lpstr>
      <vt:lpstr>Lato Light</vt:lpstr>
      <vt:lpstr>Mangal</vt:lpstr>
      <vt:lpstr>Symbol</vt:lpstr>
      <vt:lpstr>Wingdings</vt:lpstr>
      <vt:lpstr>ScienceLogic</vt:lpstr>
      <vt:lpstr>DAY 3</vt:lpstr>
      <vt:lpstr>DAY 3 Agenda</vt:lpstr>
      <vt:lpstr>Customization</vt:lpstr>
      <vt:lpstr>Objectives</vt:lpstr>
      <vt:lpstr>Section Overview</vt:lpstr>
      <vt:lpstr>Use Case</vt:lpstr>
      <vt:lpstr>Form Fields</vt:lpstr>
      <vt:lpstr>Form Fields: Embedded</vt:lpstr>
      <vt:lpstr>Form Fields: Create Embedded </vt:lpstr>
      <vt:lpstr>Form Fields: Tabbed </vt:lpstr>
      <vt:lpstr>Form Fields: Create Tabbed</vt:lpstr>
      <vt:lpstr>Form Fields: Create Tabbed Cont.</vt:lpstr>
      <vt:lpstr>Form Fields: Tabbed Layout</vt:lpstr>
      <vt:lpstr>Form Field: Drop Down SQL Query</vt:lpstr>
      <vt:lpstr>Navigation Bars</vt:lpstr>
      <vt:lpstr>Navigation Bars: Create</vt:lpstr>
      <vt:lpstr>Navigation Tabs</vt:lpstr>
      <vt:lpstr>Navigation Tabs: Create Main UI Tab</vt:lpstr>
      <vt:lpstr>Navigation Tabs: Create Entity Page Tab</vt:lpstr>
      <vt:lpstr>Select Objects</vt:lpstr>
      <vt:lpstr>Select Objects: Where are They Used?</vt:lpstr>
      <vt:lpstr>Select Objects: Dropdown and Delete</vt:lpstr>
      <vt:lpstr>Themes</vt:lpstr>
      <vt:lpstr>Themes: Applying </vt:lpstr>
      <vt:lpstr>Themes: Management</vt:lpstr>
      <vt:lpstr>Themes: Create </vt:lpstr>
      <vt:lpstr>Per-Hostname Themes</vt:lpstr>
      <vt:lpstr>Per-Hostname Themes: Create</vt:lpstr>
      <vt:lpstr>Resources &amp; Questions</vt:lpstr>
      <vt:lpstr>Lab</vt:lpstr>
      <vt:lpstr>PowerPoint Presentation</vt:lpstr>
      <vt:lpstr>Account Administration</vt:lpstr>
      <vt:lpstr>Objectives</vt:lpstr>
      <vt:lpstr>Section Overview</vt:lpstr>
      <vt:lpstr>User Accounts</vt:lpstr>
      <vt:lpstr>User Accounts: Create</vt:lpstr>
      <vt:lpstr>User Accounts: Registry</vt:lpstr>
      <vt:lpstr>User Accounts: Access Logs</vt:lpstr>
      <vt:lpstr>User Accounts: Lockouts</vt:lpstr>
      <vt:lpstr>User Accounts: Create</vt:lpstr>
      <vt:lpstr>User Accounts: Preferences</vt:lpstr>
      <vt:lpstr>User Accounts: Delete</vt:lpstr>
      <vt:lpstr>Lab</vt:lpstr>
      <vt:lpstr>Access Control</vt:lpstr>
      <vt:lpstr>Access Control: Admin vs. Restricted User</vt:lpstr>
      <vt:lpstr>Access Hooks</vt:lpstr>
      <vt:lpstr>Access Hooks: Registry</vt:lpstr>
      <vt:lpstr>Access Keys</vt:lpstr>
      <vt:lpstr>Access Keys: Registry</vt:lpstr>
      <vt:lpstr>Access Keys: Key/Hook Alignment Editor</vt:lpstr>
      <vt:lpstr>Access Keys: Align Keys to a User</vt:lpstr>
      <vt:lpstr>Access Keys: Grant All Key</vt:lpstr>
      <vt:lpstr>Access Keys: Delete</vt:lpstr>
      <vt:lpstr>Access Keys: The “Hookless” key</vt:lpstr>
      <vt:lpstr>Access Keys: Using a Hookless key</vt:lpstr>
      <vt:lpstr>Lab</vt:lpstr>
      <vt:lpstr>User Policies</vt:lpstr>
      <vt:lpstr>User Policies: Create</vt:lpstr>
      <vt:lpstr>User Policies: Edit</vt:lpstr>
      <vt:lpstr>Sciencelogic User Policies: Registry</vt:lpstr>
      <vt:lpstr>User Policies: Manual Align</vt:lpstr>
      <vt:lpstr>User Policies: Bulk Align</vt:lpstr>
      <vt:lpstr>User Policies: Delete</vt:lpstr>
      <vt:lpstr>PowerPoint Presentation</vt:lpstr>
      <vt:lpstr>LDAP/AD Authentication</vt:lpstr>
      <vt:lpstr>Use Case</vt:lpstr>
      <vt:lpstr>Active Directory Authentication Options</vt:lpstr>
      <vt:lpstr>Active Directory Authentication</vt:lpstr>
      <vt:lpstr>Active Directory Authentication: Requirements</vt:lpstr>
      <vt:lpstr>Active Directory Authentication: Requirements</vt:lpstr>
      <vt:lpstr>Active Directory Authentication: Credential</vt:lpstr>
      <vt:lpstr>Active Directory Authentication: Ldp.exe</vt:lpstr>
      <vt:lpstr>Active Directory Authentication: Ldp browser</vt:lpstr>
      <vt:lpstr>Active Directory Authentication: Settings</vt:lpstr>
      <vt:lpstr>Active Directory Authentication: Importing Users – Policy Alignment</vt:lpstr>
      <vt:lpstr>Resources and Questions</vt:lpstr>
      <vt:lpstr>Reports and Dashboard Widgets</vt:lpstr>
      <vt:lpstr>Access Hooks: Organizations</vt:lpstr>
      <vt:lpstr>Access Hooks: User Accounts</vt:lpstr>
      <vt:lpstr>Access Hooks: User Accounts (cont.)</vt:lpstr>
      <vt:lpstr>Included Keys</vt:lpstr>
      <vt:lpstr>API Resource: Organization</vt:lpstr>
      <vt:lpstr>API Resource: Account</vt:lpstr>
      <vt:lpstr>Lab</vt:lpstr>
      <vt:lpstr>Lab Tools</vt:lpstr>
      <vt:lpstr>Asset Administration</vt:lpstr>
      <vt:lpstr>Objectives</vt:lpstr>
      <vt:lpstr>Section Overview</vt:lpstr>
      <vt:lpstr>Use Case</vt:lpstr>
      <vt:lpstr>Asset: Asset Manager</vt:lpstr>
      <vt:lpstr>Asset: Automatic Creation </vt:lpstr>
      <vt:lpstr>Asset: Asset/Form Link</vt:lpstr>
      <vt:lpstr>Asset: Asset/Form Link</vt:lpstr>
      <vt:lpstr>Assets: Asset Automation Settings</vt:lpstr>
      <vt:lpstr>Assets: Customizing</vt:lpstr>
      <vt:lpstr>Assets: Bulk Actions</vt:lpstr>
      <vt:lpstr>Resources and Questions</vt:lpstr>
      <vt:lpstr>Reports and Dashboard Widgets</vt:lpstr>
      <vt:lpstr>Access Hooks and Keys</vt:lpstr>
      <vt:lpstr>Process Manager, System Settings, and Data Retentions</vt:lpstr>
      <vt:lpstr>API Resources</vt:lpstr>
      <vt:lpstr>Lab</vt:lpstr>
      <vt:lpstr>Lab data</vt:lpstr>
      <vt:lpstr>Event Administration</vt:lpstr>
      <vt:lpstr>Objectives</vt:lpstr>
      <vt:lpstr>Section Overview</vt:lpstr>
      <vt:lpstr>Event Processor: Lifecycle</vt:lpstr>
      <vt:lpstr>Event Processor: Data Collector</vt:lpstr>
      <vt:lpstr>Event Processor: Database</vt:lpstr>
      <vt:lpstr>Event Policy: Manager</vt:lpstr>
      <vt:lpstr>Event Policy: Editor</vt:lpstr>
      <vt:lpstr>Event Policy: Create</vt:lpstr>
      <vt:lpstr>Event Policy: Event Message</vt:lpstr>
      <vt:lpstr>Use Case</vt:lpstr>
      <vt:lpstr>Event Tuning: Occurrence Count and Time</vt:lpstr>
      <vt:lpstr>Expiry and Auto-Clear Use Case</vt:lpstr>
      <vt:lpstr>Event Tuning: Expiry and Auto-Clear</vt:lpstr>
      <vt:lpstr>Topology Use Case</vt:lpstr>
      <vt:lpstr>Event Tuning: Topology Suppressions</vt:lpstr>
      <vt:lpstr>PowerPoint Presentation</vt:lpstr>
      <vt:lpstr>Event Sources</vt:lpstr>
      <vt:lpstr>Event Configuration: Required Event Definition Fields</vt:lpstr>
      <vt:lpstr>Event Configuration: API</vt:lpstr>
      <vt:lpstr>Event Configuration: Dynamic Application</vt:lpstr>
      <vt:lpstr>PowerPoint Presentation</vt:lpstr>
      <vt:lpstr>Event Configuration: Inbound Email</vt:lpstr>
      <vt:lpstr>Event Configuration: Email</vt:lpstr>
      <vt:lpstr>Event Configuration: Internal</vt:lpstr>
      <vt:lpstr>PowerPoint Presentation</vt:lpstr>
      <vt:lpstr>Event Policy: Default Event Power Packs</vt:lpstr>
      <vt:lpstr>Event Configuration: Syslog</vt:lpstr>
      <vt:lpstr>Event Configuration: Syslog</vt:lpstr>
      <vt:lpstr>Event Configuration: Trap</vt:lpstr>
      <vt:lpstr>Event Suppressions: Configure</vt:lpstr>
      <vt:lpstr>Event Suppressions: Manage</vt:lpstr>
      <vt:lpstr>Maintenance Mode</vt:lpstr>
      <vt:lpstr>Event Data Retentions</vt:lpstr>
      <vt:lpstr>Resources and Questions</vt:lpstr>
      <vt:lpstr>Reports and Dashboard Widgets</vt:lpstr>
      <vt:lpstr>Access Hooks: Event Policy</vt:lpstr>
      <vt:lpstr>Access Hooks: Event Policy</vt:lpstr>
      <vt:lpstr>Access Keys Included</vt:lpstr>
      <vt:lpstr>API Resources</vt:lpstr>
      <vt:lpstr>Lab</vt:lpstr>
      <vt:lpstr>PowerPoint Presentation</vt:lpstr>
    </vt:vector>
  </TitlesOfParts>
  <Manager>rburch@sciencelogic.com</Manager>
  <Company>ScienceLogic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 Boyd</dc:creator>
  <cp:lastModifiedBy>Ron Burch</cp:lastModifiedBy>
  <cp:revision>1231</cp:revision>
  <cp:lastPrinted>2014-07-18T18:53:51Z</cp:lastPrinted>
  <dcterms:created xsi:type="dcterms:W3CDTF">2013-07-15T21:46:58Z</dcterms:created>
  <dcterms:modified xsi:type="dcterms:W3CDTF">2015-06-17T14:03:36Z</dcterms:modified>
</cp:coreProperties>
</file>